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60" r:id="rId3"/>
  </p:sldMasterIdLst>
  <p:notesMasterIdLst>
    <p:notesMasterId r:id="rId34"/>
  </p:notesMasterIdLst>
  <p:sldIdLst>
    <p:sldId id="257" r:id="rId4"/>
    <p:sldId id="457" r:id="rId5"/>
    <p:sldId id="258" r:id="rId6"/>
    <p:sldId id="458" r:id="rId7"/>
    <p:sldId id="388" r:id="rId8"/>
    <p:sldId id="462" r:id="rId9"/>
    <p:sldId id="285" r:id="rId10"/>
    <p:sldId id="475" r:id="rId11"/>
    <p:sldId id="394" r:id="rId12"/>
    <p:sldId id="463" r:id="rId13"/>
    <p:sldId id="465" r:id="rId14"/>
    <p:sldId id="467" r:id="rId15"/>
    <p:sldId id="474" r:id="rId16"/>
    <p:sldId id="468" r:id="rId17"/>
    <p:sldId id="492" r:id="rId18"/>
    <p:sldId id="493" r:id="rId19"/>
    <p:sldId id="469" r:id="rId20"/>
    <p:sldId id="497" r:id="rId21"/>
    <p:sldId id="477" r:id="rId22"/>
    <p:sldId id="498" r:id="rId23"/>
    <p:sldId id="499" r:id="rId24"/>
    <p:sldId id="484" r:id="rId25"/>
    <p:sldId id="481" r:id="rId26"/>
    <p:sldId id="483" r:id="rId27"/>
    <p:sldId id="495" r:id="rId28"/>
    <p:sldId id="485" r:id="rId29"/>
    <p:sldId id="486" r:id="rId30"/>
    <p:sldId id="362" r:id="rId31"/>
    <p:sldId id="494" r:id="rId32"/>
    <p:sldId id="32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a C. Tricco" initials="ACT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508"/>
    <a:srgbClr val="0000FF"/>
    <a:srgbClr val="F3F8FF"/>
    <a:srgbClr val="EBF3FF"/>
    <a:srgbClr val="F7FAFF"/>
    <a:srgbClr val="E1EEFF"/>
    <a:srgbClr val="53FFA1"/>
    <a:srgbClr val="ABFFD1"/>
    <a:srgbClr val="00F26D"/>
    <a:srgbClr val="F4A1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79" autoAdjust="0"/>
    <p:restoredTop sz="94823" autoAdjust="0"/>
  </p:normalViewPr>
  <p:slideViewPr>
    <p:cSldViewPr>
      <p:cViewPr>
        <p:scale>
          <a:sx n="80" d="100"/>
          <a:sy n="80" d="100"/>
        </p:scale>
        <p:origin x="-135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commentAuthors" Target="commentAuthor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42570-036D-4F7B-90EE-CCCC35CC6DBE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4782E-50D4-4CED-A06B-75D1D93F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4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BCDDD1-929F-4D89-ABF8-DBA71CACA505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74C6A7-4352-4CBF-BAF7-D883CF433B98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74C6A7-4352-4CBF-BAF7-D883CF433B98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74C6A7-4352-4CBF-BAF7-D883CF433B98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74C6A7-4352-4CBF-BAF7-D883CF433B98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74C6A7-4352-4CBF-BAF7-D883CF433B98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74C6A7-4352-4CBF-BAF7-D883CF433B98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74C6A7-4352-4CBF-BAF7-D883CF433B98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74C6A7-4352-4CBF-BAF7-D883CF433B98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74C6A7-4352-4CBF-BAF7-D883CF433B98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74C6A7-4352-4CBF-BAF7-D883CF433B98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BF450-29C5-42D9-AB14-828C63E8C18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183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74C6A7-4352-4CBF-BAF7-D883CF433B98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74C6A7-4352-4CBF-BAF7-D883CF433B98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74C6A7-4352-4CBF-BAF7-D883CF433B98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74C6A7-4352-4CBF-BAF7-D883CF433B98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74C6A7-4352-4CBF-BAF7-D883CF433B98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74C6A7-4352-4CBF-BAF7-D883CF433B98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74C6A7-4352-4CBF-BAF7-D883CF433B98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74C6A7-4352-4CBF-BAF7-D883CF433B98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138C45-501A-4FDD-A062-DAFE1B04A179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6957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4782E-50D4-4CED-A06B-75D1D93F0C3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23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BF450-29C5-42D9-AB14-828C63E8C18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183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4782E-50D4-4CED-A06B-75D1D93F0C3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21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BF450-29C5-42D9-AB14-828C63E8C18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18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41CB62-4E38-40BF-8C29-F1BA5CD6CC5C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65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z="2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9BC2B0-0223-4924-A15C-0F98DB1C298B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BF450-29C5-42D9-AB14-828C63E8C18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7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z="2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9BC2B0-0223-4924-A15C-0F98DB1C298B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BF450-29C5-42D9-AB14-828C63E8C18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85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3E7C-64B7-42C9-9995-86A01C88035E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3BD2-043B-4332-8884-9C302D252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53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3E7C-64B7-42C9-9995-86A01C88035E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3BD2-043B-4332-8884-9C302D252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19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3E7C-64B7-42C9-9995-86A01C88035E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3BD2-043B-4332-8884-9C302D252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86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3E7C-64B7-42C9-9995-86A01C88035E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3BD2-043B-4332-8884-9C302D252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60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1A9A-C31B-4B71-9924-9482653D3891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FE93-23FD-482C-8A81-33A64B59E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53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1A9A-C31B-4B71-9924-9482653D3891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FE93-23FD-482C-8A81-33A64B59E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08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1A9A-C31B-4B71-9924-9482653D3891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FE93-23FD-482C-8A81-33A64B59E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25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1A9A-C31B-4B71-9924-9482653D3891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FE93-23FD-482C-8A81-33A64B59E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51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1A9A-C31B-4B71-9924-9482653D3891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FE93-23FD-482C-8A81-33A64B59E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24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1A9A-C31B-4B71-9924-9482653D3891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FE93-23FD-482C-8A81-33A64B59E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32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1A9A-C31B-4B71-9924-9482653D3891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FE93-23FD-482C-8A81-33A64B59E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77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3E7C-64B7-42C9-9995-86A01C88035E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3BD2-043B-4332-8884-9C302D252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36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1A9A-C31B-4B71-9924-9482653D3891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FE93-23FD-482C-8A81-33A64B59E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54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1A9A-C31B-4B71-9924-9482653D3891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FE93-23FD-482C-8A81-33A64B59E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98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1A9A-C31B-4B71-9924-9482653D3891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FE93-23FD-482C-8A81-33A64B59E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80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1A9A-C31B-4B71-9924-9482653D3891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FE93-23FD-482C-8A81-33A64B59E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38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A3E3E7C-64B7-42C9-9995-86A01C88035E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DD53BD2-043B-4332-8884-9C302D252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3E7C-64B7-42C9-9995-86A01C88035E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3BD2-043B-4332-8884-9C302D252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3E7C-64B7-42C9-9995-86A01C88035E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3BD2-043B-4332-8884-9C302D252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3E7C-64B7-42C9-9995-86A01C88035E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3BD2-043B-4332-8884-9C302D252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3E3E7C-64B7-42C9-9995-86A01C88035E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DD53BD2-043B-4332-8884-9C302D25252E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A3E3E7C-64B7-42C9-9995-86A01C88035E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DD53BD2-043B-4332-8884-9C302D252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3E7C-64B7-42C9-9995-86A01C88035E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0B6EA-8DA5-4991-B545-A2E5B2D25F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582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3E7C-64B7-42C9-9995-86A01C88035E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3BD2-043B-4332-8884-9C302D252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3E7C-64B7-42C9-9995-86A01C88035E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3BD2-043B-4332-8884-9C302D252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3E7C-64B7-42C9-9995-86A01C88035E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3BD2-043B-4332-8884-9C302D252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3E7C-64B7-42C9-9995-86A01C88035E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3BD2-043B-4332-8884-9C302D252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3E7C-64B7-42C9-9995-86A01C88035E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3BD2-043B-4332-8884-9C302D252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3E7C-64B7-42C9-9995-86A01C88035E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3BD2-043B-4332-8884-9C302D252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35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3E7C-64B7-42C9-9995-86A01C88035E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3BD2-043B-4332-8884-9C302D252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7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3E7C-64B7-42C9-9995-86A01C88035E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3BD2-043B-4332-8884-9C302D252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2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3E7C-64B7-42C9-9995-86A01C88035E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3BD2-043B-4332-8884-9C302D252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47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3E7C-64B7-42C9-9995-86A01C88035E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3BD2-043B-4332-8884-9C302D252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70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3E7C-64B7-42C9-9995-86A01C88035E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3BD2-043B-4332-8884-9C302D252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2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4000" y="457200"/>
            <a:ext cx="7639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A3E3E7C-64B7-42C9-9995-86A01C88035E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15000" y="6369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8DA0B6EA-8DA5-4991-B545-A2E5B2D25F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Georgia" panose="02040502050405020303" pitchFamily="18" charset="0"/>
              </a:rPr>
              <a:t>      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28600"/>
            <a:ext cx="9144000" cy="152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 userDrawn="1"/>
        </p:nvSpPr>
        <p:spPr bwMode="auto">
          <a:xfrm>
            <a:off x="76200" y="-60990"/>
            <a:ext cx="9109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Knowledge Translation, Li </a:t>
            </a:r>
            <a:r>
              <a:rPr lang="en-US" sz="1600" dirty="0" err="1">
                <a:solidFill>
                  <a:schemeClr val="bg1"/>
                </a:solidFill>
                <a:latin typeface="Georgia" panose="02040502050405020303" pitchFamily="18" charset="0"/>
              </a:rPr>
              <a:t>Ka</a:t>
            </a:r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Georgia" panose="02040502050405020303" pitchFamily="18" charset="0"/>
              </a:rPr>
              <a:t>Shing</a:t>
            </a:r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 Knowledge Institute, St. Michael's Hospital, Toronto, Canada</a:t>
            </a:r>
            <a:endParaRPr lang="el-GR" altLang="el-GR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92135" y="390282"/>
            <a:ext cx="955665" cy="600318"/>
            <a:chOff x="8224847" y="404664"/>
            <a:chExt cx="955665" cy="600318"/>
          </a:xfrm>
        </p:grpSpPr>
        <p:pic>
          <p:nvPicPr>
            <p:cNvPr id="15" name="Picture 6" descr="http://upload.wikimedia.org/wikipedia/en/thumb/9/9a/UofT_Logo.svg/1280px-UofT_Logo.svg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5" t="21119" r="75070" b="19598"/>
            <a:stretch/>
          </p:blipFill>
          <p:spPr bwMode="auto">
            <a:xfrm>
              <a:off x="8747125" y="404664"/>
              <a:ext cx="433387" cy="600318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6" name="Picture 4" descr="http://www.bmc.med.utoronto.ca/annrep/ar04_05/images/logo_smh.gif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4847" y="404664"/>
              <a:ext cx="522278" cy="600318"/>
            </a:xfrm>
            <a:prstGeom prst="rect">
              <a:avLst/>
            </a:prstGeom>
            <a:noFill/>
          </p:spPr>
        </p:pic>
      </p:grpSp>
      <p:grpSp>
        <p:nvGrpSpPr>
          <p:cNvPr id="90" name="Group 89"/>
          <p:cNvGrpSpPr/>
          <p:nvPr userDrawn="1"/>
        </p:nvGrpSpPr>
        <p:grpSpPr>
          <a:xfrm>
            <a:off x="7987212" y="5845805"/>
            <a:ext cx="1156788" cy="935995"/>
            <a:chOff x="2030413" y="1371600"/>
            <a:chExt cx="5127625" cy="3730625"/>
          </a:xfrm>
          <a:solidFill>
            <a:schemeClr val="tx2"/>
          </a:solidFill>
        </p:grpSpPr>
        <p:sp>
          <p:nvSpPr>
            <p:cNvPr id="91" name="Line 5"/>
            <p:cNvSpPr>
              <a:spLocks noChangeShapeType="1"/>
            </p:cNvSpPr>
            <p:nvPr/>
          </p:nvSpPr>
          <p:spPr bwMode="auto">
            <a:xfrm flipV="1">
              <a:off x="2381250" y="1420813"/>
              <a:ext cx="2224088" cy="879475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92" name="Line 6"/>
            <p:cNvSpPr>
              <a:spLocks noChangeShapeType="1"/>
            </p:cNvSpPr>
            <p:nvPr/>
          </p:nvSpPr>
          <p:spPr bwMode="auto">
            <a:xfrm>
              <a:off x="2381250" y="2300288"/>
              <a:ext cx="4430713" cy="1814512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93" name="Line 7"/>
            <p:cNvSpPr>
              <a:spLocks noChangeShapeType="1"/>
            </p:cNvSpPr>
            <p:nvPr/>
          </p:nvSpPr>
          <p:spPr bwMode="auto">
            <a:xfrm>
              <a:off x="2381250" y="2300288"/>
              <a:ext cx="20638" cy="1814512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94" name="Line 8"/>
            <p:cNvSpPr>
              <a:spLocks noChangeShapeType="1"/>
            </p:cNvSpPr>
            <p:nvPr/>
          </p:nvSpPr>
          <p:spPr bwMode="auto">
            <a:xfrm>
              <a:off x="2381250" y="2300288"/>
              <a:ext cx="2165350" cy="2705100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95" name="Line 9"/>
            <p:cNvSpPr>
              <a:spLocks noChangeShapeType="1"/>
            </p:cNvSpPr>
            <p:nvPr/>
          </p:nvSpPr>
          <p:spPr bwMode="auto">
            <a:xfrm>
              <a:off x="2381250" y="2300288"/>
              <a:ext cx="954088" cy="2471737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96" name="Line 10"/>
            <p:cNvSpPr>
              <a:spLocks noChangeShapeType="1"/>
            </p:cNvSpPr>
            <p:nvPr/>
          </p:nvSpPr>
          <p:spPr bwMode="auto">
            <a:xfrm flipH="1">
              <a:off x="2065338" y="2300288"/>
              <a:ext cx="315912" cy="911225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97" name="Line 11"/>
            <p:cNvSpPr>
              <a:spLocks noChangeShapeType="1"/>
            </p:cNvSpPr>
            <p:nvPr/>
          </p:nvSpPr>
          <p:spPr bwMode="auto">
            <a:xfrm flipH="1">
              <a:off x="2381250" y="1420813"/>
              <a:ext cx="2224088" cy="879475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98" name="Line 12"/>
            <p:cNvSpPr>
              <a:spLocks noChangeShapeType="1"/>
            </p:cNvSpPr>
            <p:nvPr/>
          </p:nvSpPr>
          <p:spPr bwMode="auto">
            <a:xfrm flipH="1">
              <a:off x="4546600" y="1420813"/>
              <a:ext cx="58738" cy="3584575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99" name="Line 13"/>
            <p:cNvSpPr>
              <a:spLocks noChangeShapeType="1"/>
            </p:cNvSpPr>
            <p:nvPr/>
          </p:nvSpPr>
          <p:spPr bwMode="auto">
            <a:xfrm>
              <a:off x="4605338" y="1420813"/>
              <a:ext cx="1268412" cy="3351212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100" name="Line 14"/>
            <p:cNvSpPr>
              <a:spLocks noChangeShapeType="1"/>
            </p:cNvSpPr>
            <p:nvPr/>
          </p:nvSpPr>
          <p:spPr bwMode="auto">
            <a:xfrm flipH="1">
              <a:off x="3335338" y="1420813"/>
              <a:ext cx="1270000" cy="3351212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101" name="Line 15"/>
            <p:cNvSpPr>
              <a:spLocks noChangeShapeType="1"/>
            </p:cNvSpPr>
            <p:nvPr/>
          </p:nvSpPr>
          <p:spPr bwMode="auto">
            <a:xfrm flipH="1" flipV="1">
              <a:off x="4605338" y="1420813"/>
              <a:ext cx="2206625" cy="2693987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102" name="Line 16"/>
            <p:cNvSpPr>
              <a:spLocks noChangeShapeType="1"/>
            </p:cNvSpPr>
            <p:nvPr/>
          </p:nvSpPr>
          <p:spPr bwMode="auto">
            <a:xfrm flipH="1">
              <a:off x="4546600" y="4114800"/>
              <a:ext cx="2265363" cy="890588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103" name="Line 17"/>
            <p:cNvSpPr>
              <a:spLocks noChangeShapeType="1"/>
            </p:cNvSpPr>
            <p:nvPr/>
          </p:nvSpPr>
          <p:spPr bwMode="auto">
            <a:xfrm flipH="1">
              <a:off x="5873750" y="4114800"/>
              <a:ext cx="938213" cy="657225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104" name="Line 18"/>
            <p:cNvSpPr>
              <a:spLocks noChangeShapeType="1"/>
            </p:cNvSpPr>
            <p:nvPr/>
          </p:nvSpPr>
          <p:spPr bwMode="auto">
            <a:xfrm flipH="1" flipV="1">
              <a:off x="2381250" y="2300288"/>
              <a:ext cx="20638" cy="1814512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105" name="Line 19"/>
            <p:cNvSpPr>
              <a:spLocks noChangeShapeType="1"/>
            </p:cNvSpPr>
            <p:nvPr/>
          </p:nvSpPr>
          <p:spPr bwMode="auto">
            <a:xfrm flipV="1">
              <a:off x="2401888" y="1420813"/>
              <a:ext cx="2203450" cy="2693987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106" name="Line 20"/>
            <p:cNvSpPr>
              <a:spLocks noChangeShapeType="1"/>
            </p:cNvSpPr>
            <p:nvPr/>
          </p:nvSpPr>
          <p:spPr bwMode="auto">
            <a:xfrm>
              <a:off x="2401888" y="4114800"/>
              <a:ext cx="4410075" cy="0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107" name="Line 21"/>
            <p:cNvSpPr>
              <a:spLocks noChangeShapeType="1"/>
            </p:cNvSpPr>
            <p:nvPr/>
          </p:nvSpPr>
          <p:spPr bwMode="auto">
            <a:xfrm>
              <a:off x="2401888" y="4114800"/>
              <a:ext cx="2144712" cy="890588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108" name="Line 22"/>
            <p:cNvSpPr>
              <a:spLocks noChangeShapeType="1"/>
            </p:cNvSpPr>
            <p:nvPr/>
          </p:nvSpPr>
          <p:spPr bwMode="auto">
            <a:xfrm>
              <a:off x="2401888" y="4114800"/>
              <a:ext cx="3471862" cy="657225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109" name="Line 23"/>
            <p:cNvSpPr>
              <a:spLocks noChangeShapeType="1"/>
            </p:cNvSpPr>
            <p:nvPr/>
          </p:nvSpPr>
          <p:spPr bwMode="auto">
            <a:xfrm flipH="1" flipV="1">
              <a:off x="2065338" y="3211513"/>
              <a:ext cx="336550" cy="903287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110" name="Line 24"/>
            <p:cNvSpPr>
              <a:spLocks noChangeShapeType="1"/>
            </p:cNvSpPr>
            <p:nvPr/>
          </p:nvSpPr>
          <p:spPr bwMode="auto">
            <a:xfrm flipV="1">
              <a:off x="4546600" y="4114800"/>
              <a:ext cx="2265363" cy="890588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111" name="Line 25"/>
            <p:cNvSpPr>
              <a:spLocks noChangeShapeType="1"/>
            </p:cNvSpPr>
            <p:nvPr/>
          </p:nvSpPr>
          <p:spPr bwMode="auto">
            <a:xfrm flipV="1">
              <a:off x="4546600" y="4772025"/>
              <a:ext cx="1327150" cy="233363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112" name="Line 26"/>
            <p:cNvSpPr>
              <a:spLocks noChangeShapeType="1"/>
            </p:cNvSpPr>
            <p:nvPr/>
          </p:nvSpPr>
          <p:spPr bwMode="auto">
            <a:xfrm flipH="1" flipV="1">
              <a:off x="3335338" y="4772025"/>
              <a:ext cx="1211262" cy="233363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113" name="Line 27"/>
            <p:cNvSpPr>
              <a:spLocks noChangeShapeType="1"/>
            </p:cNvSpPr>
            <p:nvPr/>
          </p:nvSpPr>
          <p:spPr bwMode="auto">
            <a:xfrm flipH="1" flipV="1">
              <a:off x="2381250" y="2300288"/>
              <a:ext cx="4759325" cy="911225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114" name="Line 28"/>
            <p:cNvSpPr>
              <a:spLocks noChangeShapeType="1"/>
            </p:cNvSpPr>
            <p:nvPr/>
          </p:nvSpPr>
          <p:spPr bwMode="auto">
            <a:xfrm flipH="1" flipV="1">
              <a:off x="4605338" y="1420813"/>
              <a:ext cx="2535237" cy="1790700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115" name="Line 29"/>
            <p:cNvSpPr>
              <a:spLocks noChangeShapeType="1"/>
            </p:cNvSpPr>
            <p:nvPr/>
          </p:nvSpPr>
          <p:spPr bwMode="auto">
            <a:xfrm flipH="1">
              <a:off x="6811963" y="3211513"/>
              <a:ext cx="328612" cy="903287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116" name="Line 30"/>
            <p:cNvSpPr>
              <a:spLocks noChangeShapeType="1"/>
            </p:cNvSpPr>
            <p:nvPr/>
          </p:nvSpPr>
          <p:spPr bwMode="auto">
            <a:xfrm flipH="1">
              <a:off x="4546600" y="3211513"/>
              <a:ext cx="2593975" cy="1793875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117" name="Line 31"/>
            <p:cNvSpPr>
              <a:spLocks noChangeShapeType="1"/>
            </p:cNvSpPr>
            <p:nvPr/>
          </p:nvSpPr>
          <p:spPr bwMode="auto">
            <a:xfrm flipH="1" flipV="1">
              <a:off x="3335338" y="1665288"/>
              <a:ext cx="3805237" cy="1546225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118" name="Line 32"/>
            <p:cNvSpPr>
              <a:spLocks noChangeShapeType="1"/>
            </p:cNvSpPr>
            <p:nvPr/>
          </p:nvSpPr>
          <p:spPr bwMode="auto">
            <a:xfrm flipH="1">
              <a:off x="5873750" y="3211513"/>
              <a:ext cx="1266825" cy="1560512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119" name="Line 33"/>
            <p:cNvSpPr>
              <a:spLocks noChangeShapeType="1"/>
            </p:cNvSpPr>
            <p:nvPr/>
          </p:nvSpPr>
          <p:spPr bwMode="auto">
            <a:xfrm flipH="1" flipV="1">
              <a:off x="6811963" y="2322513"/>
              <a:ext cx="328612" cy="889000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120" name="Line 34"/>
            <p:cNvSpPr>
              <a:spLocks noChangeShapeType="1"/>
            </p:cNvSpPr>
            <p:nvPr/>
          </p:nvSpPr>
          <p:spPr bwMode="auto">
            <a:xfrm flipH="1">
              <a:off x="2381250" y="1665288"/>
              <a:ext cx="954088" cy="635000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121" name="Line 35"/>
            <p:cNvSpPr>
              <a:spLocks noChangeShapeType="1"/>
            </p:cNvSpPr>
            <p:nvPr/>
          </p:nvSpPr>
          <p:spPr bwMode="auto">
            <a:xfrm flipV="1">
              <a:off x="3335338" y="1420813"/>
              <a:ext cx="1270000" cy="244475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122" name="Line 36"/>
            <p:cNvSpPr>
              <a:spLocks noChangeShapeType="1"/>
            </p:cNvSpPr>
            <p:nvPr/>
          </p:nvSpPr>
          <p:spPr bwMode="auto">
            <a:xfrm>
              <a:off x="3335338" y="1665288"/>
              <a:ext cx="1211262" cy="3340100"/>
            </a:xfrm>
            <a:prstGeom prst="line">
              <a:avLst/>
            </a:prstGeom>
            <a:grpFill/>
            <a:ln w="285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23" name="Line 37"/>
            <p:cNvSpPr>
              <a:spLocks noChangeShapeType="1"/>
            </p:cNvSpPr>
            <p:nvPr/>
          </p:nvSpPr>
          <p:spPr bwMode="auto">
            <a:xfrm flipH="1" flipV="1">
              <a:off x="2381250" y="2300288"/>
              <a:ext cx="3492500" cy="2471737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124" name="Line 38"/>
            <p:cNvSpPr>
              <a:spLocks noChangeShapeType="1"/>
            </p:cNvSpPr>
            <p:nvPr/>
          </p:nvSpPr>
          <p:spPr bwMode="auto">
            <a:xfrm flipH="1">
              <a:off x="3335338" y="4772025"/>
              <a:ext cx="2538412" cy="0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125" name="Line 39"/>
            <p:cNvSpPr>
              <a:spLocks noChangeShapeType="1"/>
            </p:cNvSpPr>
            <p:nvPr/>
          </p:nvSpPr>
          <p:spPr bwMode="auto">
            <a:xfrm flipH="1" flipV="1">
              <a:off x="4605338" y="1420813"/>
              <a:ext cx="1268412" cy="244475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126" name="Line 40"/>
            <p:cNvSpPr>
              <a:spLocks noChangeShapeType="1"/>
            </p:cNvSpPr>
            <p:nvPr/>
          </p:nvSpPr>
          <p:spPr bwMode="auto">
            <a:xfrm>
              <a:off x="5873750" y="1665288"/>
              <a:ext cx="938213" cy="2449512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127" name="Line 41"/>
            <p:cNvSpPr>
              <a:spLocks noChangeShapeType="1"/>
            </p:cNvSpPr>
            <p:nvPr/>
          </p:nvSpPr>
          <p:spPr bwMode="auto">
            <a:xfrm flipH="1">
              <a:off x="4546600" y="1665288"/>
              <a:ext cx="1327150" cy="3340100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128" name="Line 42"/>
            <p:cNvSpPr>
              <a:spLocks noChangeShapeType="1"/>
            </p:cNvSpPr>
            <p:nvPr/>
          </p:nvSpPr>
          <p:spPr bwMode="auto">
            <a:xfrm>
              <a:off x="5873750" y="1665288"/>
              <a:ext cx="0" cy="3106737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129" name="Line 43"/>
            <p:cNvSpPr>
              <a:spLocks noChangeShapeType="1"/>
            </p:cNvSpPr>
            <p:nvPr/>
          </p:nvSpPr>
          <p:spPr bwMode="auto">
            <a:xfrm flipH="1" flipV="1">
              <a:off x="2401888" y="4114800"/>
              <a:ext cx="933450" cy="657225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130" name="Line 44"/>
            <p:cNvSpPr>
              <a:spLocks noChangeShapeType="1"/>
            </p:cNvSpPr>
            <p:nvPr/>
          </p:nvSpPr>
          <p:spPr bwMode="auto">
            <a:xfrm>
              <a:off x="3335338" y="4772025"/>
              <a:ext cx="1211262" cy="233363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131" name="Line 45"/>
            <p:cNvSpPr>
              <a:spLocks noChangeShapeType="1"/>
            </p:cNvSpPr>
            <p:nvPr/>
          </p:nvSpPr>
          <p:spPr bwMode="auto">
            <a:xfrm>
              <a:off x="3335338" y="4772025"/>
              <a:ext cx="2538412" cy="0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132" name="Line 46"/>
            <p:cNvSpPr>
              <a:spLocks noChangeShapeType="1"/>
            </p:cNvSpPr>
            <p:nvPr/>
          </p:nvSpPr>
          <p:spPr bwMode="auto">
            <a:xfrm flipH="1" flipV="1">
              <a:off x="2381250" y="2300288"/>
              <a:ext cx="4430713" cy="22225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133" name="Line 47"/>
            <p:cNvSpPr>
              <a:spLocks noChangeShapeType="1"/>
            </p:cNvSpPr>
            <p:nvPr/>
          </p:nvSpPr>
          <p:spPr bwMode="auto">
            <a:xfrm flipH="1" flipV="1">
              <a:off x="4605338" y="1420813"/>
              <a:ext cx="2206625" cy="901700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134" name="Line 48"/>
            <p:cNvSpPr>
              <a:spLocks noChangeShapeType="1"/>
            </p:cNvSpPr>
            <p:nvPr/>
          </p:nvSpPr>
          <p:spPr bwMode="auto">
            <a:xfrm>
              <a:off x="6811963" y="2322513"/>
              <a:ext cx="0" cy="1792287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135" name="Line 49"/>
            <p:cNvSpPr>
              <a:spLocks noChangeShapeType="1"/>
            </p:cNvSpPr>
            <p:nvPr/>
          </p:nvSpPr>
          <p:spPr bwMode="auto">
            <a:xfrm flipH="1">
              <a:off x="4546600" y="2322513"/>
              <a:ext cx="2265363" cy="2682875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136" name="Line 50"/>
            <p:cNvSpPr>
              <a:spLocks noChangeShapeType="1"/>
            </p:cNvSpPr>
            <p:nvPr/>
          </p:nvSpPr>
          <p:spPr bwMode="auto">
            <a:xfrm flipH="1">
              <a:off x="5873750" y="2322513"/>
              <a:ext cx="938213" cy="2449512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137" name="Line 51"/>
            <p:cNvSpPr>
              <a:spLocks noChangeShapeType="1"/>
            </p:cNvSpPr>
            <p:nvPr/>
          </p:nvSpPr>
          <p:spPr bwMode="auto">
            <a:xfrm>
              <a:off x="2065338" y="3211513"/>
              <a:ext cx="2481262" cy="1793875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138" name="Oval 137"/>
            <p:cNvSpPr>
              <a:spLocks noChangeArrowheads="1"/>
            </p:cNvSpPr>
            <p:nvPr/>
          </p:nvSpPr>
          <p:spPr bwMode="auto">
            <a:xfrm>
              <a:off x="2305050" y="2235200"/>
              <a:ext cx="150813" cy="127000"/>
            </a:xfrm>
            <a:prstGeom prst="ellips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139" name="Oval 54"/>
            <p:cNvSpPr>
              <a:spLocks noChangeArrowheads="1"/>
            </p:cNvSpPr>
            <p:nvPr/>
          </p:nvSpPr>
          <p:spPr bwMode="auto">
            <a:xfrm>
              <a:off x="4546600" y="1371600"/>
              <a:ext cx="111125" cy="93663"/>
            </a:xfrm>
            <a:prstGeom prst="ellips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140" name="Oval 56"/>
            <p:cNvSpPr>
              <a:spLocks noChangeArrowheads="1"/>
            </p:cNvSpPr>
            <p:nvPr/>
          </p:nvSpPr>
          <p:spPr bwMode="auto">
            <a:xfrm>
              <a:off x="6757988" y="4071938"/>
              <a:ext cx="103187" cy="85725"/>
            </a:xfrm>
            <a:prstGeom prst="ellips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141" name="Oval 58"/>
            <p:cNvSpPr>
              <a:spLocks noChangeArrowheads="1"/>
            </p:cNvSpPr>
            <p:nvPr/>
          </p:nvSpPr>
          <p:spPr bwMode="auto">
            <a:xfrm>
              <a:off x="2333625" y="4057650"/>
              <a:ext cx="133350" cy="112713"/>
            </a:xfrm>
            <a:prstGeom prst="ellips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142" name="Oval 59"/>
            <p:cNvSpPr>
              <a:spLocks noChangeArrowheads="1"/>
            </p:cNvSpPr>
            <p:nvPr/>
          </p:nvSpPr>
          <p:spPr bwMode="auto">
            <a:xfrm>
              <a:off x="4425950" y="4905375"/>
              <a:ext cx="231775" cy="196850"/>
            </a:xfrm>
            <a:prstGeom prst="ellips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143" name="Oval 61"/>
            <p:cNvSpPr>
              <a:spLocks noChangeArrowheads="1"/>
            </p:cNvSpPr>
            <p:nvPr/>
          </p:nvSpPr>
          <p:spPr bwMode="auto">
            <a:xfrm>
              <a:off x="7115175" y="3189288"/>
              <a:ext cx="42863" cy="36512"/>
            </a:xfrm>
            <a:prstGeom prst="ellips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144" name="Oval 63"/>
            <p:cNvSpPr>
              <a:spLocks noChangeArrowheads="1"/>
            </p:cNvSpPr>
            <p:nvPr/>
          </p:nvSpPr>
          <p:spPr bwMode="auto">
            <a:xfrm>
              <a:off x="3314700" y="1647825"/>
              <a:ext cx="33338" cy="30163"/>
            </a:xfrm>
            <a:prstGeom prst="ellips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145" name="Oval 65"/>
            <p:cNvSpPr>
              <a:spLocks noChangeArrowheads="1"/>
            </p:cNvSpPr>
            <p:nvPr/>
          </p:nvSpPr>
          <p:spPr bwMode="auto">
            <a:xfrm>
              <a:off x="5807075" y="4714875"/>
              <a:ext cx="133350" cy="112713"/>
            </a:xfrm>
            <a:prstGeom prst="ellips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146" name="Oval 67"/>
            <p:cNvSpPr>
              <a:spLocks noChangeArrowheads="1"/>
            </p:cNvSpPr>
            <p:nvPr/>
          </p:nvSpPr>
          <p:spPr bwMode="auto">
            <a:xfrm>
              <a:off x="5854700" y="1647825"/>
              <a:ext cx="33338" cy="30163"/>
            </a:xfrm>
            <a:prstGeom prst="ellips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147" name="Oval 69"/>
            <p:cNvSpPr>
              <a:spLocks noChangeArrowheads="1"/>
            </p:cNvSpPr>
            <p:nvPr/>
          </p:nvSpPr>
          <p:spPr bwMode="auto">
            <a:xfrm>
              <a:off x="3289300" y="4735513"/>
              <a:ext cx="85725" cy="71437"/>
            </a:xfrm>
            <a:prstGeom prst="ellips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148" name="Oval 71"/>
            <p:cNvSpPr>
              <a:spLocks noChangeArrowheads="1"/>
            </p:cNvSpPr>
            <p:nvPr/>
          </p:nvSpPr>
          <p:spPr bwMode="auto">
            <a:xfrm>
              <a:off x="6770688" y="2287588"/>
              <a:ext cx="76200" cy="61912"/>
            </a:xfrm>
            <a:prstGeom prst="ellips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149" name="Oval 73"/>
            <p:cNvSpPr>
              <a:spLocks noChangeArrowheads="1"/>
            </p:cNvSpPr>
            <p:nvPr/>
          </p:nvSpPr>
          <p:spPr bwMode="auto">
            <a:xfrm>
              <a:off x="2030413" y="3181350"/>
              <a:ext cx="66675" cy="53975"/>
            </a:xfrm>
            <a:prstGeom prst="ellips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b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167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71A9A-C31B-4B71-9924-9482653D3891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CFE93-23FD-482C-8A81-33A64B59E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5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A3E3E7C-64B7-42C9-9995-86A01C88035E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DA0B6EA-8DA5-4991-B545-A2E5B2D25F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Georgia" panose="02040502050405020303" pitchFamily="18" charset="0"/>
              </a:rPr>
              <a:t>      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228600"/>
            <a:ext cx="9144000" cy="152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 userDrawn="1"/>
        </p:nvSpPr>
        <p:spPr bwMode="auto">
          <a:xfrm>
            <a:off x="76200" y="-60990"/>
            <a:ext cx="9109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Knowledge Translation, Li </a:t>
            </a:r>
            <a:r>
              <a:rPr lang="en-US" sz="1600" dirty="0" err="1">
                <a:solidFill>
                  <a:schemeClr val="bg1"/>
                </a:solidFill>
                <a:latin typeface="Georgia" panose="02040502050405020303" pitchFamily="18" charset="0"/>
              </a:rPr>
              <a:t>Ka</a:t>
            </a:r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Georgia" panose="02040502050405020303" pitchFamily="18" charset="0"/>
              </a:rPr>
              <a:t>Shing</a:t>
            </a:r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 Knowledge Institute, St. Michael's Hospital, Toronto, Canada</a:t>
            </a:r>
            <a:endParaRPr lang="el-GR" altLang="el-GR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92135" y="390282"/>
            <a:ext cx="955665" cy="600318"/>
            <a:chOff x="8224847" y="404664"/>
            <a:chExt cx="955665" cy="600318"/>
          </a:xfrm>
        </p:grpSpPr>
        <p:pic>
          <p:nvPicPr>
            <p:cNvPr id="26" name="Picture 6" descr="http://upload.wikimedia.org/wikipedia/en/thumb/9/9a/UofT_Logo.svg/1280px-UofT_Logo.svg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5" t="21119" r="75070" b="19598"/>
            <a:stretch/>
          </p:blipFill>
          <p:spPr bwMode="auto">
            <a:xfrm>
              <a:off x="8747125" y="404664"/>
              <a:ext cx="433387" cy="600318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7" name="Picture 4" descr="http://www.bmc.med.utoronto.ca/annrep/ar04_05/images/logo_smh.gif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4847" y="404664"/>
              <a:ext cx="522278" cy="600318"/>
            </a:xfrm>
            <a:prstGeom prst="rect">
              <a:avLst/>
            </a:prstGeom>
            <a:noFill/>
          </p:spPr>
        </p:pic>
      </p:grpSp>
      <p:grpSp>
        <p:nvGrpSpPr>
          <p:cNvPr id="41" name="Group 40"/>
          <p:cNvGrpSpPr/>
          <p:nvPr userDrawn="1"/>
        </p:nvGrpSpPr>
        <p:grpSpPr>
          <a:xfrm>
            <a:off x="7987212" y="5845805"/>
            <a:ext cx="1156788" cy="935995"/>
            <a:chOff x="2030413" y="1371600"/>
            <a:chExt cx="5127625" cy="3730625"/>
          </a:xfrm>
          <a:solidFill>
            <a:schemeClr val="tx2"/>
          </a:solidFill>
        </p:grpSpPr>
        <p:sp>
          <p:nvSpPr>
            <p:cNvPr id="42" name="Line 5"/>
            <p:cNvSpPr>
              <a:spLocks noChangeShapeType="1"/>
            </p:cNvSpPr>
            <p:nvPr/>
          </p:nvSpPr>
          <p:spPr bwMode="auto">
            <a:xfrm flipV="1">
              <a:off x="2381250" y="1420813"/>
              <a:ext cx="2224088" cy="879475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43" name="Line 6"/>
            <p:cNvSpPr>
              <a:spLocks noChangeShapeType="1"/>
            </p:cNvSpPr>
            <p:nvPr/>
          </p:nvSpPr>
          <p:spPr bwMode="auto">
            <a:xfrm>
              <a:off x="2381250" y="2300288"/>
              <a:ext cx="4430713" cy="1814512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44" name="Line 7"/>
            <p:cNvSpPr>
              <a:spLocks noChangeShapeType="1"/>
            </p:cNvSpPr>
            <p:nvPr/>
          </p:nvSpPr>
          <p:spPr bwMode="auto">
            <a:xfrm>
              <a:off x="2381250" y="2300288"/>
              <a:ext cx="20638" cy="1814512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45" name="Line 8"/>
            <p:cNvSpPr>
              <a:spLocks noChangeShapeType="1"/>
            </p:cNvSpPr>
            <p:nvPr/>
          </p:nvSpPr>
          <p:spPr bwMode="auto">
            <a:xfrm>
              <a:off x="2381250" y="2300288"/>
              <a:ext cx="2165350" cy="2705100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46" name="Line 9"/>
            <p:cNvSpPr>
              <a:spLocks noChangeShapeType="1"/>
            </p:cNvSpPr>
            <p:nvPr/>
          </p:nvSpPr>
          <p:spPr bwMode="auto">
            <a:xfrm>
              <a:off x="2381250" y="2300288"/>
              <a:ext cx="954088" cy="2471737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47" name="Line 10"/>
            <p:cNvSpPr>
              <a:spLocks noChangeShapeType="1"/>
            </p:cNvSpPr>
            <p:nvPr/>
          </p:nvSpPr>
          <p:spPr bwMode="auto">
            <a:xfrm flipH="1">
              <a:off x="2065338" y="2300288"/>
              <a:ext cx="315912" cy="911225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48" name="Line 11"/>
            <p:cNvSpPr>
              <a:spLocks noChangeShapeType="1"/>
            </p:cNvSpPr>
            <p:nvPr/>
          </p:nvSpPr>
          <p:spPr bwMode="auto">
            <a:xfrm flipH="1">
              <a:off x="2381250" y="1420813"/>
              <a:ext cx="2224088" cy="879475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49" name="Line 12"/>
            <p:cNvSpPr>
              <a:spLocks noChangeShapeType="1"/>
            </p:cNvSpPr>
            <p:nvPr/>
          </p:nvSpPr>
          <p:spPr bwMode="auto">
            <a:xfrm flipH="1">
              <a:off x="4546600" y="1420813"/>
              <a:ext cx="58738" cy="3584575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50" name="Line 13"/>
            <p:cNvSpPr>
              <a:spLocks noChangeShapeType="1"/>
            </p:cNvSpPr>
            <p:nvPr/>
          </p:nvSpPr>
          <p:spPr bwMode="auto">
            <a:xfrm>
              <a:off x="4605338" y="1420813"/>
              <a:ext cx="1268412" cy="3351212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51" name="Line 14"/>
            <p:cNvSpPr>
              <a:spLocks noChangeShapeType="1"/>
            </p:cNvSpPr>
            <p:nvPr/>
          </p:nvSpPr>
          <p:spPr bwMode="auto">
            <a:xfrm flipH="1">
              <a:off x="3335338" y="1420813"/>
              <a:ext cx="1270000" cy="3351212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52" name="Line 15"/>
            <p:cNvSpPr>
              <a:spLocks noChangeShapeType="1"/>
            </p:cNvSpPr>
            <p:nvPr/>
          </p:nvSpPr>
          <p:spPr bwMode="auto">
            <a:xfrm flipH="1" flipV="1">
              <a:off x="4605338" y="1420813"/>
              <a:ext cx="2206625" cy="2693987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53" name="Line 16"/>
            <p:cNvSpPr>
              <a:spLocks noChangeShapeType="1"/>
            </p:cNvSpPr>
            <p:nvPr/>
          </p:nvSpPr>
          <p:spPr bwMode="auto">
            <a:xfrm flipH="1">
              <a:off x="4546600" y="4114800"/>
              <a:ext cx="2265363" cy="890588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54" name="Line 17"/>
            <p:cNvSpPr>
              <a:spLocks noChangeShapeType="1"/>
            </p:cNvSpPr>
            <p:nvPr/>
          </p:nvSpPr>
          <p:spPr bwMode="auto">
            <a:xfrm flipH="1">
              <a:off x="5873750" y="4114800"/>
              <a:ext cx="938213" cy="657225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55" name="Line 18"/>
            <p:cNvSpPr>
              <a:spLocks noChangeShapeType="1"/>
            </p:cNvSpPr>
            <p:nvPr/>
          </p:nvSpPr>
          <p:spPr bwMode="auto">
            <a:xfrm flipH="1" flipV="1">
              <a:off x="2381250" y="2300288"/>
              <a:ext cx="20638" cy="1814512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56" name="Line 19"/>
            <p:cNvSpPr>
              <a:spLocks noChangeShapeType="1"/>
            </p:cNvSpPr>
            <p:nvPr/>
          </p:nvSpPr>
          <p:spPr bwMode="auto">
            <a:xfrm flipV="1">
              <a:off x="2401888" y="1420813"/>
              <a:ext cx="2203450" cy="2693987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57" name="Line 20"/>
            <p:cNvSpPr>
              <a:spLocks noChangeShapeType="1"/>
            </p:cNvSpPr>
            <p:nvPr/>
          </p:nvSpPr>
          <p:spPr bwMode="auto">
            <a:xfrm>
              <a:off x="2401888" y="4114800"/>
              <a:ext cx="4410075" cy="0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58" name="Line 21"/>
            <p:cNvSpPr>
              <a:spLocks noChangeShapeType="1"/>
            </p:cNvSpPr>
            <p:nvPr/>
          </p:nvSpPr>
          <p:spPr bwMode="auto">
            <a:xfrm>
              <a:off x="2401888" y="4114800"/>
              <a:ext cx="2144712" cy="890588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59" name="Line 22"/>
            <p:cNvSpPr>
              <a:spLocks noChangeShapeType="1"/>
            </p:cNvSpPr>
            <p:nvPr/>
          </p:nvSpPr>
          <p:spPr bwMode="auto">
            <a:xfrm>
              <a:off x="2401888" y="4114800"/>
              <a:ext cx="3471862" cy="657225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60" name="Line 23"/>
            <p:cNvSpPr>
              <a:spLocks noChangeShapeType="1"/>
            </p:cNvSpPr>
            <p:nvPr/>
          </p:nvSpPr>
          <p:spPr bwMode="auto">
            <a:xfrm flipH="1" flipV="1">
              <a:off x="2065338" y="3211513"/>
              <a:ext cx="336550" cy="903287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61" name="Line 24"/>
            <p:cNvSpPr>
              <a:spLocks noChangeShapeType="1"/>
            </p:cNvSpPr>
            <p:nvPr/>
          </p:nvSpPr>
          <p:spPr bwMode="auto">
            <a:xfrm flipV="1">
              <a:off x="4546600" y="4114800"/>
              <a:ext cx="2265363" cy="890588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62" name="Line 25"/>
            <p:cNvSpPr>
              <a:spLocks noChangeShapeType="1"/>
            </p:cNvSpPr>
            <p:nvPr/>
          </p:nvSpPr>
          <p:spPr bwMode="auto">
            <a:xfrm flipV="1">
              <a:off x="4546600" y="4772025"/>
              <a:ext cx="1327150" cy="233363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63" name="Line 26"/>
            <p:cNvSpPr>
              <a:spLocks noChangeShapeType="1"/>
            </p:cNvSpPr>
            <p:nvPr/>
          </p:nvSpPr>
          <p:spPr bwMode="auto">
            <a:xfrm flipH="1" flipV="1">
              <a:off x="3335338" y="4772025"/>
              <a:ext cx="1211262" cy="233363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64" name="Line 27"/>
            <p:cNvSpPr>
              <a:spLocks noChangeShapeType="1"/>
            </p:cNvSpPr>
            <p:nvPr/>
          </p:nvSpPr>
          <p:spPr bwMode="auto">
            <a:xfrm flipH="1" flipV="1">
              <a:off x="2381250" y="2300288"/>
              <a:ext cx="4759325" cy="911225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65" name="Line 28"/>
            <p:cNvSpPr>
              <a:spLocks noChangeShapeType="1"/>
            </p:cNvSpPr>
            <p:nvPr/>
          </p:nvSpPr>
          <p:spPr bwMode="auto">
            <a:xfrm flipH="1" flipV="1">
              <a:off x="4605338" y="1420813"/>
              <a:ext cx="2535237" cy="1790700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66" name="Line 29"/>
            <p:cNvSpPr>
              <a:spLocks noChangeShapeType="1"/>
            </p:cNvSpPr>
            <p:nvPr/>
          </p:nvSpPr>
          <p:spPr bwMode="auto">
            <a:xfrm flipH="1">
              <a:off x="6811963" y="3211513"/>
              <a:ext cx="328612" cy="903287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67" name="Line 30"/>
            <p:cNvSpPr>
              <a:spLocks noChangeShapeType="1"/>
            </p:cNvSpPr>
            <p:nvPr/>
          </p:nvSpPr>
          <p:spPr bwMode="auto">
            <a:xfrm flipH="1">
              <a:off x="4546600" y="3211513"/>
              <a:ext cx="2593975" cy="1793875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68" name="Line 31"/>
            <p:cNvSpPr>
              <a:spLocks noChangeShapeType="1"/>
            </p:cNvSpPr>
            <p:nvPr/>
          </p:nvSpPr>
          <p:spPr bwMode="auto">
            <a:xfrm flipH="1" flipV="1">
              <a:off x="3335338" y="1665288"/>
              <a:ext cx="3805237" cy="1546225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69" name="Line 32"/>
            <p:cNvSpPr>
              <a:spLocks noChangeShapeType="1"/>
            </p:cNvSpPr>
            <p:nvPr/>
          </p:nvSpPr>
          <p:spPr bwMode="auto">
            <a:xfrm flipH="1">
              <a:off x="5873750" y="3211513"/>
              <a:ext cx="1266825" cy="1560512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70" name="Line 33"/>
            <p:cNvSpPr>
              <a:spLocks noChangeShapeType="1"/>
            </p:cNvSpPr>
            <p:nvPr/>
          </p:nvSpPr>
          <p:spPr bwMode="auto">
            <a:xfrm flipH="1" flipV="1">
              <a:off x="6811963" y="2322513"/>
              <a:ext cx="328612" cy="889000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71" name="Line 34"/>
            <p:cNvSpPr>
              <a:spLocks noChangeShapeType="1"/>
            </p:cNvSpPr>
            <p:nvPr/>
          </p:nvSpPr>
          <p:spPr bwMode="auto">
            <a:xfrm flipH="1">
              <a:off x="2381250" y="1665288"/>
              <a:ext cx="954088" cy="635000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72" name="Line 35"/>
            <p:cNvSpPr>
              <a:spLocks noChangeShapeType="1"/>
            </p:cNvSpPr>
            <p:nvPr/>
          </p:nvSpPr>
          <p:spPr bwMode="auto">
            <a:xfrm flipV="1">
              <a:off x="3335338" y="1420813"/>
              <a:ext cx="1270000" cy="244475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73" name="Line 36"/>
            <p:cNvSpPr>
              <a:spLocks noChangeShapeType="1"/>
            </p:cNvSpPr>
            <p:nvPr/>
          </p:nvSpPr>
          <p:spPr bwMode="auto">
            <a:xfrm>
              <a:off x="3335338" y="1665288"/>
              <a:ext cx="1211262" cy="3340100"/>
            </a:xfrm>
            <a:prstGeom prst="line">
              <a:avLst/>
            </a:prstGeom>
            <a:grpFill/>
            <a:ln w="285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4" name="Line 37"/>
            <p:cNvSpPr>
              <a:spLocks noChangeShapeType="1"/>
            </p:cNvSpPr>
            <p:nvPr/>
          </p:nvSpPr>
          <p:spPr bwMode="auto">
            <a:xfrm flipH="1" flipV="1">
              <a:off x="2381250" y="2300288"/>
              <a:ext cx="3492500" cy="2471737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75" name="Line 38"/>
            <p:cNvSpPr>
              <a:spLocks noChangeShapeType="1"/>
            </p:cNvSpPr>
            <p:nvPr/>
          </p:nvSpPr>
          <p:spPr bwMode="auto">
            <a:xfrm flipH="1">
              <a:off x="3335338" y="4772025"/>
              <a:ext cx="2538412" cy="0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76" name="Line 39"/>
            <p:cNvSpPr>
              <a:spLocks noChangeShapeType="1"/>
            </p:cNvSpPr>
            <p:nvPr/>
          </p:nvSpPr>
          <p:spPr bwMode="auto">
            <a:xfrm flipH="1" flipV="1">
              <a:off x="4605338" y="1420813"/>
              <a:ext cx="1268412" cy="244475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77" name="Line 40"/>
            <p:cNvSpPr>
              <a:spLocks noChangeShapeType="1"/>
            </p:cNvSpPr>
            <p:nvPr/>
          </p:nvSpPr>
          <p:spPr bwMode="auto">
            <a:xfrm>
              <a:off x="5873750" y="1665288"/>
              <a:ext cx="938213" cy="2449512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78" name="Line 41"/>
            <p:cNvSpPr>
              <a:spLocks noChangeShapeType="1"/>
            </p:cNvSpPr>
            <p:nvPr/>
          </p:nvSpPr>
          <p:spPr bwMode="auto">
            <a:xfrm flipH="1">
              <a:off x="4546600" y="1665288"/>
              <a:ext cx="1327150" cy="3340100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79" name="Line 42"/>
            <p:cNvSpPr>
              <a:spLocks noChangeShapeType="1"/>
            </p:cNvSpPr>
            <p:nvPr/>
          </p:nvSpPr>
          <p:spPr bwMode="auto">
            <a:xfrm>
              <a:off x="5873750" y="1665288"/>
              <a:ext cx="0" cy="3106737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80" name="Line 43"/>
            <p:cNvSpPr>
              <a:spLocks noChangeShapeType="1"/>
            </p:cNvSpPr>
            <p:nvPr/>
          </p:nvSpPr>
          <p:spPr bwMode="auto">
            <a:xfrm flipH="1" flipV="1">
              <a:off x="2401888" y="4114800"/>
              <a:ext cx="933450" cy="657225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81" name="Line 44"/>
            <p:cNvSpPr>
              <a:spLocks noChangeShapeType="1"/>
            </p:cNvSpPr>
            <p:nvPr/>
          </p:nvSpPr>
          <p:spPr bwMode="auto">
            <a:xfrm>
              <a:off x="3335338" y="4772025"/>
              <a:ext cx="1211262" cy="233363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82" name="Line 45"/>
            <p:cNvSpPr>
              <a:spLocks noChangeShapeType="1"/>
            </p:cNvSpPr>
            <p:nvPr/>
          </p:nvSpPr>
          <p:spPr bwMode="auto">
            <a:xfrm>
              <a:off x="3335338" y="4772025"/>
              <a:ext cx="2538412" cy="0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83" name="Line 46"/>
            <p:cNvSpPr>
              <a:spLocks noChangeShapeType="1"/>
            </p:cNvSpPr>
            <p:nvPr/>
          </p:nvSpPr>
          <p:spPr bwMode="auto">
            <a:xfrm flipH="1" flipV="1">
              <a:off x="2381250" y="2300288"/>
              <a:ext cx="4430713" cy="22225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84" name="Line 47"/>
            <p:cNvSpPr>
              <a:spLocks noChangeShapeType="1"/>
            </p:cNvSpPr>
            <p:nvPr/>
          </p:nvSpPr>
          <p:spPr bwMode="auto">
            <a:xfrm flipH="1" flipV="1">
              <a:off x="4605338" y="1420813"/>
              <a:ext cx="2206625" cy="901700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85" name="Line 48"/>
            <p:cNvSpPr>
              <a:spLocks noChangeShapeType="1"/>
            </p:cNvSpPr>
            <p:nvPr/>
          </p:nvSpPr>
          <p:spPr bwMode="auto">
            <a:xfrm>
              <a:off x="6811963" y="2322513"/>
              <a:ext cx="0" cy="1792287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86" name="Line 49"/>
            <p:cNvSpPr>
              <a:spLocks noChangeShapeType="1"/>
            </p:cNvSpPr>
            <p:nvPr/>
          </p:nvSpPr>
          <p:spPr bwMode="auto">
            <a:xfrm flipH="1">
              <a:off x="4546600" y="2322513"/>
              <a:ext cx="2265363" cy="2682875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87" name="Line 50"/>
            <p:cNvSpPr>
              <a:spLocks noChangeShapeType="1"/>
            </p:cNvSpPr>
            <p:nvPr/>
          </p:nvSpPr>
          <p:spPr bwMode="auto">
            <a:xfrm flipH="1">
              <a:off x="5873750" y="2322513"/>
              <a:ext cx="938213" cy="2449512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88" name="Line 51"/>
            <p:cNvSpPr>
              <a:spLocks noChangeShapeType="1"/>
            </p:cNvSpPr>
            <p:nvPr/>
          </p:nvSpPr>
          <p:spPr bwMode="auto">
            <a:xfrm>
              <a:off x="2065338" y="3211513"/>
              <a:ext cx="2481262" cy="1793875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2305050" y="2235200"/>
              <a:ext cx="150813" cy="127000"/>
            </a:xfrm>
            <a:prstGeom prst="ellips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90" name="Oval 54"/>
            <p:cNvSpPr>
              <a:spLocks noChangeArrowheads="1"/>
            </p:cNvSpPr>
            <p:nvPr/>
          </p:nvSpPr>
          <p:spPr bwMode="auto">
            <a:xfrm>
              <a:off x="4546600" y="1371600"/>
              <a:ext cx="111125" cy="93663"/>
            </a:xfrm>
            <a:prstGeom prst="ellips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91" name="Oval 56"/>
            <p:cNvSpPr>
              <a:spLocks noChangeArrowheads="1"/>
            </p:cNvSpPr>
            <p:nvPr/>
          </p:nvSpPr>
          <p:spPr bwMode="auto">
            <a:xfrm>
              <a:off x="6757988" y="4071938"/>
              <a:ext cx="103187" cy="85725"/>
            </a:xfrm>
            <a:prstGeom prst="ellips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92" name="Oval 58"/>
            <p:cNvSpPr>
              <a:spLocks noChangeArrowheads="1"/>
            </p:cNvSpPr>
            <p:nvPr/>
          </p:nvSpPr>
          <p:spPr bwMode="auto">
            <a:xfrm>
              <a:off x="2333625" y="4057650"/>
              <a:ext cx="133350" cy="112713"/>
            </a:xfrm>
            <a:prstGeom prst="ellips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93" name="Oval 59"/>
            <p:cNvSpPr>
              <a:spLocks noChangeArrowheads="1"/>
            </p:cNvSpPr>
            <p:nvPr/>
          </p:nvSpPr>
          <p:spPr bwMode="auto">
            <a:xfrm>
              <a:off x="4425950" y="4905375"/>
              <a:ext cx="231775" cy="196850"/>
            </a:xfrm>
            <a:prstGeom prst="ellips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94" name="Oval 61"/>
            <p:cNvSpPr>
              <a:spLocks noChangeArrowheads="1"/>
            </p:cNvSpPr>
            <p:nvPr/>
          </p:nvSpPr>
          <p:spPr bwMode="auto">
            <a:xfrm>
              <a:off x="7115175" y="3189288"/>
              <a:ext cx="42863" cy="36512"/>
            </a:xfrm>
            <a:prstGeom prst="ellips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95" name="Oval 63"/>
            <p:cNvSpPr>
              <a:spLocks noChangeArrowheads="1"/>
            </p:cNvSpPr>
            <p:nvPr/>
          </p:nvSpPr>
          <p:spPr bwMode="auto">
            <a:xfrm>
              <a:off x="3314700" y="1647825"/>
              <a:ext cx="33338" cy="30163"/>
            </a:xfrm>
            <a:prstGeom prst="ellips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96" name="Oval 65"/>
            <p:cNvSpPr>
              <a:spLocks noChangeArrowheads="1"/>
            </p:cNvSpPr>
            <p:nvPr/>
          </p:nvSpPr>
          <p:spPr bwMode="auto">
            <a:xfrm>
              <a:off x="5807075" y="4714875"/>
              <a:ext cx="133350" cy="112713"/>
            </a:xfrm>
            <a:prstGeom prst="ellips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97" name="Oval 67"/>
            <p:cNvSpPr>
              <a:spLocks noChangeArrowheads="1"/>
            </p:cNvSpPr>
            <p:nvPr/>
          </p:nvSpPr>
          <p:spPr bwMode="auto">
            <a:xfrm>
              <a:off x="5854700" y="1647825"/>
              <a:ext cx="33338" cy="30163"/>
            </a:xfrm>
            <a:prstGeom prst="ellips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98" name="Oval 69"/>
            <p:cNvSpPr>
              <a:spLocks noChangeArrowheads="1"/>
            </p:cNvSpPr>
            <p:nvPr/>
          </p:nvSpPr>
          <p:spPr bwMode="auto">
            <a:xfrm>
              <a:off x="3289300" y="4735513"/>
              <a:ext cx="85725" cy="71437"/>
            </a:xfrm>
            <a:prstGeom prst="ellips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99" name="Oval 71"/>
            <p:cNvSpPr>
              <a:spLocks noChangeArrowheads="1"/>
            </p:cNvSpPr>
            <p:nvPr/>
          </p:nvSpPr>
          <p:spPr bwMode="auto">
            <a:xfrm>
              <a:off x="6770688" y="2287588"/>
              <a:ext cx="76200" cy="61912"/>
            </a:xfrm>
            <a:prstGeom prst="ellips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100" name="Oval 73"/>
            <p:cNvSpPr>
              <a:spLocks noChangeArrowheads="1"/>
            </p:cNvSpPr>
            <p:nvPr/>
          </p:nvSpPr>
          <p:spPr bwMode="auto">
            <a:xfrm>
              <a:off x="2030413" y="3181350"/>
              <a:ext cx="66675" cy="53975"/>
            </a:xfrm>
            <a:prstGeom prst="ellips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b="0">
                <a:solidFill>
                  <a:schemeClr val="tx1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microsoft.com/office/2007/relationships/hdphoto" Target="../media/hdphoto5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80668" y="152400"/>
            <a:ext cx="7198868" cy="2308460"/>
          </a:xfrm>
        </p:spPr>
        <p:txBody>
          <a:bodyPr>
            <a:normAutofit/>
          </a:bodyPr>
          <a:lstStyle/>
          <a:p>
            <a:r>
              <a:rPr lang="en-US" sz="4800" dirty="0"/>
              <a:t>How to </a:t>
            </a:r>
            <a:r>
              <a:rPr lang="en-US" sz="4800" dirty="0" smtClean="0"/>
              <a:t>Model Different Dose-effects </a:t>
            </a:r>
            <a:r>
              <a:rPr lang="en-US" sz="4800" dirty="0"/>
              <a:t>in </a:t>
            </a:r>
            <a:r>
              <a:rPr lang="en-US" sz="4800" dirty="0" smtClean="0"/>
              <a:t>Networks </a:t>
            </a:r>
            <a:r>
              <a:rPr lang="en-US" sz="4800" dirty="0"/>
              <a:t>of </a:t>
            </a:r>
            <a:r>
              <a:rPr lang="en-US" sz="4800" dirty="0" smtClean="0"/>
              <a:t>Interventions</a:t>
            </a:r>
            <a:r>
              <a:rPr lang="en-US" sz="4800" dirty="0"/>
              <a:t>?</a:t>
            </a:r>
            <a:endParaRPr lang="el-GR" altLang="el-GR" sz="4800" dirty="0" smtClean="0"/>
          </a:p>
        </p:txBody>
      </p:sp>
      <p:sp>
        <p:nvSpPr>
          <p:cNvPr id="5130" name="Text Box 174"/>
          <p:cNvSpPr txBox="1">
            <a:spLocks noChangeArrowheads="1"/>
          </p:cNvSpPr>
          <p:nvPr/>
        </p:nvSpPr>
        <p:spPr bwMode="auto">
          <a:xfrm>
            <a:off x="2438400" y="2753380"/>
            <a:ext cx="66600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r"/>
            <a:r>
              <a:rPr lang="en-GB" altLang="el-GR" dirty="0" smtClean="0">
                <a:solidFill>
                  <a:schemeClr val="bg1"/>
                </a:solidFill>
              </a:rPr>
              <a:t>Areti </a:t>
            </a:r>
            <a:r>
              <a:rPr lang="en-GB" altLang="el-GR" dirty="0" err="1" smtClean="0">
                <a:solidFill>
                  <a:schemeClr val="bg1"/>
                </a:solidFill>
              </a:rPr>
              <a:t>Angeliki</a:t>
            </a:r>
            <a:r>
              <a:rPr lang="en-GB" altLang="el-GR" dirty="0" smtClean="0">
                <a:solidFill>
                  <a:schemeClr val="bg1"/>
                </a:solidFill>
              </a:rPr>
              <a:t> Veroniki, MSc, PhD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2873" y="3962400"/>
            <a:ext cx="9139838" cy="80021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icrosoft YaHei" pitchFamily="34" charset="-122"/>
                <a:cs typeface="Arial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icrosoft YaHei" pitchFamily="34" charset="-122"/>
                <a:cs typeface="Arial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icrosoft YaHei" pitchFamily="34" charset="-122"/>
                <a:cs typeface="Arial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icrosoft YaHei" pitchFamily="34" charset="-122"/>
                <a:cs typeface="Arial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icrosoft YaHei" pitchFamily="34" charset="-122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pitchFamily="34" charset="-122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pitchFamily="34" charset="-122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pitchFamily="34" charset="-122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pitchFamily="34" charset="-122"/>
                <a:cs typeface="Arial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i="1" u="sng" dirty="0" smtClean="0">
                <a:latin typeface="+mn-lt"/>
              </a:rPr>
              <a:t>Prepared for</a:t>
            </a:r>
            <a:r>
              <a:rPr lang="en-US" i="1" dirty="0" smtClean="0">
                <a:latin typeface="+mn-lt"/>
              </a:rPr>
              <a:t>: 2015 </a:t>
            </a:r>
            <a:r>
              <a:rPr lang="en-US" i="1" dirty="0">
                <a:latin typeface="+mn-lt"/>
              </a:rPr>
              <a:t>CADTH </a:t>
            </a:r>
            <a:r>
              <a:rPr lang="en-US" i="1" dirty="0" smtClean="0">
                <a:latin typeface="+mn-lt"/>
              </a:rPr>
              <a:t>Symposium</a:t>
            </a:r>
          </a:p>
          <a:p>
            <a:pPr>
              <a:spcAft>
                <a:spcPts val="1200"/>
              </a:spcAft>
            </a:pPr>
            <a:r>
              <a:rPr lang="nl-NL" b="1" i="1" dirty="0" smtClean="0">
                <a:latin typeface="+mn-lt"/>
              </a:rPr>
              <a:t>April 14, 2015</a:t>
            </a:r>
            <a:endParaRPr lang="nl-NL" b="1" i="1" dirty="0">
              <a:latin typeface="+mn-lt"/>
            </a:endParaRP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4312037" y="5392233"/>
            <a:ext cx="3003163" cy="1231726"/>
            <a:chOff x="6901357" y="188640"/>
            <a:chExt cx="2149487" cy="881595"/>
          </a:xfrm>
        </p:grpSpPr>
        <p:pic>
          <p:nvPicPr>
            <p:cNvPr id="3074" name="Picture 2" descr="http://www.neuroscience.utoronto.ca/Assets/Neuroscience+Digital+Assets/Neuroscience/UTNP+Digital+Assets/images/St.+Michael$!27s+Log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0293" y="188640"/>
              <a:ext cx="1410551" cy="881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http://www.bmc.med.utoronto.ca/annrep/ar04_05/images/logo_smh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1357" y="188641"/>
              <a:ext cx="766987" cy="881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80" name="Picture 8" descr="https://coursera-university-assets.s3.amazonaws.com/04/1df8943d27a485a986a3ebf10c83d9/UofT-Crest-Squa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023" y="5117976"/>
            <a:ext cx="1740024" cy="174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5426839"/>
            <a:ext cx="41910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Knowledge </a:t>
            </a:r>
            <a:r>
              <a:rPr lang="en-US" dirty="0" smtClean="0"/>
              <a:t>Translation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Li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Shing</a:t>
            </a:r>
            <a:r>
              <a:rPr lang="en-US" dirty="0"/>
              <a:t> Knowledge </a:t>
            </a:r>
            <a:r>
              <a:rPr lang="en-US" dirty="0" smtClean="0"/>
              <a:t>Institute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St</a:t>
            </a:r>
            <a:r>
              <a:rPr lang="en-US" dirty="0"/>
              <a:t>. Michael's </a:t>
            </a:r>
            <a:r>
              <a:rPr lang="en-US" dirty="0" smtClean="0"/>
              <a:t>Hospital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Toronto</a:t>
            </a:r>
            <a:r>
              <a:rPr lang="en-US" dirty="0"/>
              <a:t>, Canada</a:t>
            </a:r>
            <a:endParaRPr lang="el-GR" altLang="el-GR" dirty="0"/>
          </a:p>
        </p:txBody>
      </p:sp>
      <p:grpSp>
        <p:nvGrpSpPr>
          <p:cNvPr id="12" name="Group 11"/>
          <p:cNvGrpSpPr/>
          <p:nvPr/>
        </p:nvGrpSpPr>
        <p:grpSpPr>
          <a:xfrm>
            <a:off x="7368480" y="76200"/>
            <a:ext cx="1623120" cy="1488219"/>
            <a:chOff x="2030413" y="1371600"/>
            <a:chExt cx="5127625" cy="3730625"/>
          </a:xfrm>
          <a:solidFill>
            <a:srgbClr val="FFFF00"/>
          </a:solidFill>
        </p:grpSpPr>
        <p:sp>
          <p:nvSpPr>
            <p:cNvPr id="13" name="Line 5"/>
            <p:cNvSpPr>
              <a:spLocks noChangeShapeType="1"/>
            </p:cNvSpPr>
            <p:nvPr/>
          </p:nvSpPr>
          <p:spPr bwMode="auto">
            <a:xfrm flipV="1">
              <a:off x="2381250" y="1420813"/>
              <a:ext cx="2224088" cy="879475"/>
            </a:xfrm>
            <a:prstGeom prst="line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2381250" y="2300288"/>
              <a:ext cx="4430713" cy="1814512"/>
            </a:xfrm>
            <a:prstGeom prst="line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2381250" y="2300288"/>
              <a:ext cx="20638" cy="1814512"/>
            </a:xfrm>
            <a:prstGeom prst="line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2381250" y="2300288"/>
              <a:ext cx="2165350" cy="2705100"/>
            </a:xfrm>
            <a:prstGeom prst="line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2381250" y="2300288"/>
              <a:ext cx="954088" cy="2471737"/>
            </a:xfrm>
            <a:prstGeom prst="line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>
              <a:off x="2065338" y="2300288"/>
              <a:ext cx="315912" cy="911225"/>
            </a:xfrm>
            <a:prstGeom prst="line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 flipH="1">
              <a:off x="2381250" y="1420813"/>
              <a:ext cx="2224088" cy="879475"/>
            </a:xfrm>
            <a:prstGeom prst="line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 flipH="1">
              <a:off x="4546600" y="1420813"/>
              <a:ext cx="58738" cy="3584575"/>
            </a:xfrm>
            <a:prstGeom prst="line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4605338" y="1420813"/>
              <a:ext cx="1268412" cy="3351212"/>
            </a:xfrm>
            <a:prstGeom prst="line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 flipH="1">
              <a:off x="3335338" y="1420813"/>
              <a:ext cx="1270000" cy="3351212"/>
            </a:xfrm>
            <a:prstGeom prst="line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23" name="Line 15"/>
            <p:cNvSpPr>
              <a:spLocks noChangeShapeType="1"/>
            </p:cNvSpPr>
            <p:nvPr/>
          </p:nvSpPr>
          <p:spPr bwMode="auto">
            <a:xfrm flipH="1" flipV="1">
              <a:off x="4605338" y="1420813"/>
              <a:ext cx="2206625" cy="2693987"/>
            </a:xfrm>
            <a:prstGeom prst="line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 flipH="1">
              <a:off x="4546600" y="4114800"/>
              <a:ext cx="2265363" cy="890588"/>
            </a:xfrm>
            <a:prstGeom prst="line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 flipH="1">
              <a:off x="5873750" y="4114800"/>
              <a:ext cx="938213" cy="657225"/>
            </a:xfrm>
            <a:prstGeom prst="line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 flipH="1" flipV="1">
              <a:off x="2381250" y="2300288"/>
              <a:ext cx="20638" cy="1814512"/>
            </a:xfrm>
            <a:prstGeom prst="line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27" name="Line 19"/>
            <p:cNvSpPr>
              <a:spLocks noChangeShapeType="1"/>
            </p:cNvSpPr>
            <p:nvPr/>
          </p:nvSpPr>
          <p:spPr bwMode="auto">
            <a:xfrm flipV="1">
              <a:off x="2401888" y="1420813"/>
              <a:ext cx="2203450" cy="2693987"/>
            </a:xfrm>
            <a:prstGeom prst="line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28" name="Line 20"/>
            <p:cNvSpPr>
              <a:spLocks noChangeShapeType="1"/>
            </p:cNvSpPr>
            <p:nvPr/>
          </p:nvSpPr>
          <p:spPr bwMode="auto">
            <a:xfrm>
              <a:off x="2401888" y="4114800"/>
              <a:ext cx="4410075" cy="0"/>
            </a:xfrm>
            <a:prstGeom prst="line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29" name="Line 21"/>
            <p:cNvSpPr>
              <a:spLocks noChangeShapeType="1"/>
            </p:cNvSpPr>
            <p:nvPr/>
          </p:nvSpPr>
          <p:spPr bwMode="auto">
            <a:xfrm>
              <a:off x="2401888" y="4114800"/>
              <a:ext cx="2144712" cy="890588"/>
            </a:xfrm>
            <a:prstGeom prst="line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30" name="Line 22"/>
            <p:cNvSpPr>
              <a:spLocks noChangeShapeType="1"/>
            </p:cNvSpPr>
            <p:nvPr/>
          </p:nvSpPr>
          <p:spPr bwMode="auto">
            <a:xfrm>
              <a:off x="2401888" y="4114800"/>
              <a:ext cx="3471862" cy="657225"/>
            </a:xfrm>
            <a:prstGeom prst="line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31" name="Line 23"/>
            <p:cNvSpPr>
              <a:spLocks noChangeShapeType="1"/>
            </p:cNvSpPr>
            <p:nvPr/>
          </p:nvSpPr>
          <p:spPr bwMode="auto">
            <a:xfrm flipH="1" flipV="1">
              <a:off x="2065338" y="3211513"/>
              <a:ext cx="336550" cy="903287"/>
            </a:xfrm>
            <a:prstGeom prst="line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32" name="Line 24"/>
            <p:cNvSpPr>
              <a:spLocks noChangeShapeType="1"/>
            </p:cNvSpPr>
            <p:nvPr/>
          </p:nvSpPr>
          <p:spPr bwMode="auto">
            <a:xfrm flipV="1">
              <a:off x="4546600" y="4114800"/>
              <a:ext cx="2265363" cy="890588"/>
            </a:xfrm>
            <a:prstGeom prst="line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33" name="Line 25"/>
            <p:cNvSpPr>
              <a:spLocks noChangeShapeType="1"/>
            </p:cNvSpPr>
            <p:nvPr/>
          </p:nvSpPr>
          <p:spPr bwMode="auto">
            <a:xfrm flipV="1">
              <a:off x="4546600" y="4772025"/>
              <a:ext cx="1327150" cy="233363"/>
            </a:xfrm>
            <a:prstGeom prst="line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34" name="Line 26"/>
            <p:cNvSpPr>
              <a:spLocks noChangeShapeType="1"/>
            </p:cNvSpPr>
            <p:nvPr/>
          </p:nvSpPr>
          <p:spPr bwMode="auto">
            <a:xfrm flipH="1" flipV="1">
              <a:off x="3335338" y="4772025"/>
              <a:ext cx="1211262" cy="233363"/>
            </a:xfrm>
            <a:prstGeom prst="line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35" name="Line 27"/>
            <p:cNvSpPr>
              <a:spLocks noChangeShapeType="1"/>
            </p:cNvSpPr>
            <p:nvPr/>
          </p:nvSpPr>
          <p:spPr bwMode="auto">
            <a:xfrm flipH="1" flipV="1">
              <a:off x="2381250" y="2300288"/>
              <a:ext cx="4759325" cy="911225"/>
            </a:xfrm>
            <a:prstGeom prst="line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 flipH="1" flipV="1">
              <a:off x="4605338" y="1420813"/>
              <a:ext cx="2535237" cy="1790700"/>
            </a:xfrm>
            <a:prstGeom prst="line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37" name="Line 29"/>
            <p:cNvSpPr>
              <a:spLocks noChangeShapeType="1"/>
            </p:cNvSpPr>
            <p:nvPr/>
          </p:nvSpPr>
          <p:spPr bwMode="auto">
            <a:xfrm flipH="1">
              <a:off x="6811963" y="3211513"/>
              <a:ext cx="328612" cy="903287"/>
            </a:xfrm>
            <a:prstGeom prst="line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38" name="Line 30"/>
            <p:cNvSpPr>
              <a:spLocks noChangeShapeType="1"/>
            </p:cNvSpPr>
            <p:nvPr/>
          </p:nvSpPr>
          <p:spPr bwMode="auto">
            <a:xfrm flipH="1">
              <a:off x="4546600" y="3211513"/>
              <a:ext cx="2593975" cy="1793875"/>
            </a:xfrm>
            <a:prstGeom prst="line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39" name="Line 31"/>
            <p:cNvSpPr>
              <a:spLocks noChangeShapeType="1"/>
            </p:cNvSpPr>
            <p:nvPr/>
          </p:nvSpPr>
          <p:spPr bwMode="auto">
            <a:xfrm flipH="1" flipV="1">
              <a:off x="3335338" y="1665288"/>
              <a:ext cx="3805237" cy="1546225"/>
            </a:xfrm>
            <a:prstGeom prst="line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40" name="Line 32"/>
            <p:cNvSpPr>
              <a:spLocks noChangeShapeType="1"/>
            </p:cNvSpPr>
            <p:nvPr/>
          </p:nvSpPr>
          <p:spPr bwMode="auto">
            <a:xfrm flipH="1">
              <a:off x="5873750" y="3211513"/>
              <a:ext cx="1266825" cy="1560512"/>
            </a:xfrm>
            <a:prstGeom prst="line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41" name="Line 33"/>
            <p:cNvSpPr>
              <a:spLocks noChangeShapeType="1"/>
            </p:cNvSpPr>
            <p:nvPr/>
          </p:nvSpPr>
          <p:spPr bwMode="auto">
            <a:xfrm flipH="1" flipV="1">
              <a:off x="6811963" y="2322513"/>
              <a:ext cx="328612" cy="889000"/>
            </a:xfrm>
            <a:prstGeom prst="line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42" name="Line 34"/>
            <p:cNvSpPr>
              <a:spLocks noChangeShapeType="1"/>
            </p:cNvSpPr>
            <p:nvPr/>
          </p:nvSpPr>
          <p:spPr bwMode="auto">
            <a:xfrm flipH="1">
              <a:off x="2381250" y="1665288"/>
              <a:ext cx="954088" cy="635000"/>
            </a:xfrm>
            <a:prstGeom prst="line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43" name="Line 35"/>
            <p:cNvSpPr>
              <a:spLocks noChangeShapeType="1"/>
            </p:cNvSpPr>
            <p:nvPr/>
          </p:nvSpPr>
          <p:spPr bwMode="auto">
            <a:xfrm flipV="1">
              <a:off x="3335338" y="1420813"/>
              <a:ext cx="1270000" cy="244475"/>
            </a:xfrm>
            <a:prstGeom prst="line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44" name="Line 36"/>
            <p:cNvSpPr>
              <a:spLocks noChangeShapeType="1"/>
            </p:cNvSpPr>
            <p:nvPr/>
          </p:nvSpPr>
          <p:spPr bwMode="auto">
            <a:xfrm>
              <a:off x="3335338" y="1665288"/>
              <a:ext cx="1211262" cy="3340100"/>
            </a:xfrm>
            <a:prstGeom prst="line">
              <a:avLst/>
            </a:prstGeom>
            <a:grp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5" name="Line 37"/>
            <p:cNvSpPr>
              <a:spLocks noChangeShapeType="1"/>
            </p:cNvSpPr>
            <p:nvPr/>
          </p:nvSpPr>
          <p:spPr bwMode="auto">
            <a:xfrm flipH="1" flipV="1">
              <a:off x="2381250" y="2300288"/>
              <a:ext cx="3492500" cy="2471737"/>
            </a:xfrm>
            <a:prstGeom prst="line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46" name="Line 38"/>
            <p:cNvSpPr>
              <a:spLocks noChangeShapeType="1"/>
            </p:cNvSpPr>
            <p:nvPr/>
          </p:nvSpPr>
          <p:spPr bwMode="auto">
            <a:xfrm flipH="1">
              <a:off x="3335338" y="4772025"/>
              <a:ext cx="2538412" cy="0"/>
            </a:xfrm>
            <a:prstGeom prst="line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47" name="Line 39"/>
            <p:cNvSpPr>
              <a:spLocks noChangeShapeType="1"/>
            </p:cNvSpPr>
            <p:nvPr/>
          </p:nvSpPr>
          <p:spPr bwMode="auto">
            <a:xfrm flipH="1" flipV="1">
              <a:off x="4605338" y="1420813"/>
              <a:ext cx="1268412" cy="244475"/>
            </a:xfrm>
            <a:prstGeom prst="line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48" name="Line 40"/>
            <p:cNvSpPr>
              <a:spLocks noChangeShapeType="1"/>
            </p:cNvSpPr>
            <p:nvPr/>
          </p:nvSpPr>
          <p:spPr bwMode="auto">
            <a:xfrm>
              <a:off x="5873750" y="1665288"/>
              <a:ext cx="938213" cy="2449512"/>
            </a:xfrm>
            <a:prstGeom prst="line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49" name="Line 41"/>
            <p:cNvSpPr>
              <a:spLocks noChangeShapeType="1"/>
            </p:cNvSpPr>
            <p:nvPr/>
          </p:nvSpPr>
          <p:spPr bwMode="auto">
            <a:xfrm flipH="1">
              <a:off x="4546600" y="1665288"/>
              <a:ext cx="1327150" cy="3340100"/>
            </a:xfrm>
            <a:prstGeom prst="line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50" name="Line 42"/>
            <p:cNvSpPr>
              <a:spLocks noChangeShapeType="1"/>
            </p:cNvSpPr>
            <p:nvPr/>
          </p:nvSpPr>
          <p:spPr bwMode="auto">
            <a:xfrm>
              <a:off x="5873750" y="1665288"/>
              <a:ext cx="0" cy="3106737"/>
            </a:xfrm>
            <a:prstGeom prst="line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51" name="Line 43"/>
            <p:cNvSpPr>
              <a:spLocks noChangeShapeType="1"/>
            </p:cNvSpPr>
            <p:nvPr/>
          </p:nvSpPr>
          <p:spPr bwMode="auto">
            <a:xfrm flipH="1" flipV="1">
              <a:off x="2401888" y="4114800"/>
              <a:ext cx="933450" cy="657225"/>
            </a:xfrm>
            <a:prstGeom prst="line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52" name="Line 44"/>
            <p:cNvSpPr>
              <a:spLocks noChangeShapeType="1"/>
            </p:cNvSpPr>
            <p:nvPr/>
          </p:nvSpPr>
          <p:spPr bwMode="auto">
            <a:xfrm>
              <a:off x="3335338" y="4772025"/>
              <a:ext cx="1211262" cy="233363"/>
            </a:xfrm>
            <a:prstGeom prst="line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53" name="Line 45"/>
            <p:cNvSpPr>
              <a:spLocks noChangeShapeType="1"/>
            </p:cNvSpPr>
            <p:nvPr/>
          </p:nvSpPr>
          <p:spPr bwMode="auto">
            <a:xfrm>
              <a:off x="3335338" y="4772025"/>
              <a:ext cx="2538412" cy="0"/>
            </a:xfrm>
            <a:prstGeom prst="line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54" name="Line 46"/>
            <p:cNvSpPr>
              <a:spLocks noChangeShapeType="1"/>
            </p:cNvSpPr>
            <p:nvPr/>
          </p:nvSpPr>
          <p:spPr bwMode="auto">
            <a:xfrm flipH="1" flipV="1">
              <a:off x="2381250" y="2300288"/>
              <a:ext cx="4430713" cy="22225"/>
            </a:xfrm>
            <a:prstGeom prst="line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55" name="Line 47"/>
            <p:cNvSpPr>
              <a:spLocks noChangeShapeType="1"/>
            </p:cNvSpPr>
            <p:nvPr/>
          </p:nvSpPr>
          <p:spPr bwMode="auto">
            <a:xfrm flipH="1" flipV="1">
              <a:off x="4605338" y="1420813"/>
              <a:ext cx="2206625" cy="901700"/>
            </a:xfrm>
            <a:prstGeom prst="line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56" name="Line 48"/>
            <p:cNvSpPr>
              <a:spLocks noChangeShapeType="1"/>
            </p:cNvSpPr>
            <p:nvPr/>
          </p:nvSpPr>
          <p:spPr bwMode="auto">
            <a:xfrm>
              <a:off x="6811963" y="2322513"/>
              <a:ext cx="0" cy="1792287"/>
            </a:xfrm>
            <a:prstGeom prst="line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57" name="Line 49"/>
            <p:cNvSpPr>
              <a:spLocks noChangeShapeType="1"/>
            </p:cNvSpPr>
            <p:nvPr/>
          </p:nvSpPr>
          <p:spPr bwMode="auto">
            <a:xfrm flipH="1">
              <a:off x="4546600" y="2322513"/>
              <a:ext cx="2265363" cy="2682875"/>
            </a:xfrm>
            <a:prstGeom prst="line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58" name="Line 50"/>
            <p:cNvSpPr>
              <a:spLocks noChangeShapeType="1"/>
            </p:cNvSpPr>
            <p:nvPr/>
          </p:nvSpPr>
          <p:spPr bwMode="auto">
            <a:xfrm flipH="1">
              <a:off x="5873750" y="2322513"/>
              <a:ext cx="938213" cy="2449512"/>
            </a:xfrm>
            <a:prstGeom prst="line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59" name="Line 51"/>
            <p:cNvSpPr>
              <a:spLocks noChangeShapeType="1"/>
            </p:cNvSpPr>
            <p:nvPr/>
          </p:nvSpPr>
          <p:spPr bwMode="auto">
            <a:xfrm>
              <a:off x="2065338" y="3211513"/>
              <a:ext cx="2481262" cy="1793875"/>
            </a:xfrm>
            <a:prstGeom prst="line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b="0">
                <a:solidFill>
                  <a:schemeClr val="tx1"/>
                </a:solidFill>
              </a:endParaRPr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2305050" y="2235200"/>
              <a:ext cx="150813" cy="127000"/>
            </a:xfrm>
            <a:prstGeom prst="ellipse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61" name="Oval 54"/>
            <p:cNvSpPr>
              <a:spLocks noChangeArrowheads="1"/>
            </p:cNvSpPr>
            <p:nvPr/>
          </p:nvSpPr>
          <p:spPr bwMode="auto">
            <a:xfrm>
              <a:off x="4546600" y="1371600"/>
              <a:ext cx="111125" cy="93663"/>
            </a:xfrm>
            <a:prstGeom prst="ellipse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62" name="Oval 56"/>
            <p:cNvSpPr>
              <a:spLocks noChangeArrowheads="1"/>
            </p:cNvSpPr>
            <p:nvPr/>
          </p:nvSpPr>
          <p:spPr bwMode="auto">
            <a:xfrm>
              <a:off x="6757988" y="4071938"/>
              <a:ext cx="103187" cy="85725"/>
            </a:xfrm>
            <a:prstGeom prst="ellipse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63" name="Oval 58"/>
            <p:cNvSpPr>
              <a:spLocks noChangeArrowheads="1"/>
            </p:cNvSpPr>
            <p:nvPr/>
          </p:nvSpPr>
          <p:spPr bwMode="auto">
            <a:xfrm>
              <a:off x="2333625" y="4057650"/>
              <a:ext cx="133350" cy="112713"/>
            </a:xfrm>
            <a:prstGeom prst="ellipse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64" name="Oval 59"/>
            <p:cNvSpPr>
              <a:spLocks noChangeArrowheads="1"/>
            </p:cNvSpPr>
            <p:nvPr/>
          </p:nvSpPr>
          <p:spPr bwMode="auto">
            <a:xfrm>
              <a:off x="4425950" y="4905375"/>
              <a:ext cx="231775" cy="196850"/>
            </a:xfrm>
            <a:prstGeom prst="ellipse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65" name="Oval 61"/>
            <p:cNvSpPr>
              <a:spLocks noChangeArrowheads="1"/>
            </p:cNvSpPr>
            <p:nvPr/>
          </p:nvSpPr>
          <p:spPr bwMode="auto">
            <a:xfrm>
              <a:off x="7115175" y="3189288"/>
              <a:ext cx="42863" cy="36512"/>
            </a:xfrm>
            <a:prstGeom prst="ellipse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66" name="Oval 63"/>
            <p:cNvSpPr>
              <a:spLocks noChangeArrowheads="1"/>
            </p:cNvSpPr>
            <p:nvPr/>
          </p:nvSpPr>
          <p:spPr bwMode="auto">
            <a:xfrm>
              <a:off x="3314700" y="1647825"/>
              <a:ext cx="33338" cy="30163"/>
            </a:xfrm>
            <a:prstGeom prst="ellipse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auto">
            <a:xfrm>
              <a:off x="5807075" y="4714875"/>
              <a:ext cx="133350" cy="112713"/>
            </a:xfrm>
            <a:prstGeom prst="ellipse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68" name="Oval 67"/>
            <p:cNvSpPr>
              <a:spLocks noChangeArrowheads="1"/>
            </p:cNvSpPr>
            <p:nvPr/>
          </p:nvSpPr>
          <p:spPr bwMode="auto">
            <a:xfrm>
              <a:off x="5854700" y="1647825"/>
              <a:ext cx="33338" cy="30163"/>
            </a:xfrm>
            <a:prstGeom prst="ellipse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69" name="Oval 69"/>
            <p:cNvSpPr>
              <a:spLocks noChangeArrowheads="1"/>
            </p:cNvSpPr>
            <p:nvPr/>
          </p:nvSpPr>
          <p:spPr bwMode="auto">
            <a:xfrm>
              <a:off x="3289300" y="4735513"/>
              <a:ext cx="85725" cy="71437"/>
            </a:xfrm>
            <a:prstGeom prst="ellipse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70" name="Oval 71"/>
            <p:cNvSpPr>
              <a:spLocks noChangeArrowheads="1"/>
            </p:cNvSpPr>
            <p:nvPr/>
          </p:nvSpPr>
          <p:spPr bwMode="auto">
            <a:xfrm>
              <a:off x="6770688" y="2287588"/>
              <a:ext cx="76200" cy="61912"/>
            </a:xfrm>
            <a:prstGeom prst="ellipse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71" name="Oval 73"/>
            <p:cNvSpPr>
              <a:spLocks noChangeArrowheads="1"/>
            </p:cNvSpPr>
            <p:nvPr/>
          </p:nvSpPr>
          <p:spPr bwMode="auto">
            <a:xfrm>
              <a:off x="2030413" y="3181350"/>
              <a:ext cx="66675" cy="53975"/>
            </a:xfrm>
            <a:prstGeom prst="ellipse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b="0">
                <a:solidFill>
                  <a:schemeClr val="tx1"/>
                </a:solidFill>
              </a:endParaRPr>
            </a:p>
          </p:txBody>
        </p:sp>
      </p:grpSp>
      <p:sp>
        <p:nvSpPr>
          <p:cNvPr id="72" name="Text Box 174"/>
          <p:cNvSpPr txBox="1">
            <a:spLocks noChangeArrowheads="1"/>
          </p:cNvSpPr>
          <p:nvPr/>
        </p:nvSpPr>
        <p:spPr bwMode="auto">
          <a:xfrm>
            <a:off x="0" y="328826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r"/>
            <a:r>
              <a:rPr lang="en-US" sz="1800" dirty="0" smtClean="0">
                <a:solidFill>
                  <a:schemeClr val="bg1"/>
                </a:solidFill>
              </a:rPr>
              <a:t>C. </a:t>
            </a:r>
            <a:r>
              <a:rPr lang="en-US" sz="1800" dirty="0">
                <a:solidFill>
                  <a:schemeClr val="bg1"/>
                </a:solidFill>
              </a:rPr>
              <a:t>Del </a:t>
            </a:r>
            <a:r>
              <a:rPr lang="en-US" sz="1800" dirty="0" err="1" smtClean="0">
                <a:solidFill>
                  <a:schemeClr val="bg1"/>
                </a:solidFill>
              </a:rPr>
              <a:t>Giovane</a:t>
            </a:r>
            <a:r>
              <a:rPr lang="en-US" sz="1800" dirty="0" smtClean="0">
                <a:solidFill>
                  <a:schemeClr val="bg1"/>
                </a:solidFill>
              </a:rPr>
              <a:t>, E. Blondal, K. Thavorn, S. E. </a:t>
            </a:r>
            <a:r>
              <a:rPr lang="en-US" sz="1800" dirty="0">
                <a:solidFill>
                  <a:schemeClr val="bg1"/>
                </a:solidFill>
              </a:rPr>
              <a:t>Straus, A. C. Tricco</a:t>
            </a:r>
            <a:endParaRPr lang="en-GB" altLang="el-GR" sz="1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24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7170671" y="5105400"/>
            <a:ext cx="1973329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212651" y="1143000"/>
            <a:ext cx="8778949" cy="153580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114300"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lvl="1">
              <a:lnSpc>
                <a:spcPct val="95000"/>
              </a:lnSpc>
              <a:spcAft>
                <a:spcPts val="2400"/>
              </a:spcAft>
              <a:buClr>
                <a:srgbClr val="EDDAEE"/>
              </a:buClr>
            </a:pPr>
            <a:r>
              <a:rPr lang="en-GB" altLang="el-GR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How do NMA authors deal with treatment doses</a:t>
            </a:r>
            <a:r>
              <a:rPr lang="en-GB" altLang="el-GR" sz="4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?</a:t>
            </a:r>
            <a:endParaRPr lang="en-GB" altLang="el-GR" sz="24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lvl="1">
              <a:lnSpc>
                <a:spcPct val="95000"/>
              </a:lnSpc>
              <a:spcAft>
                <a:spcPts val="2400"/>
              </a:spcAft>
              <a:buClr>
                <a:srgbClr val="EDDAEE"/>
              </a:buClr>
              <a:buFontTx/>
              <a:buBlip>
                <a:blip r:embed="rId3"/>
              </a:buBlip>
            </a:pPr>
            <a:r>
              <a:rPr lang="en-GB" altLang="el-GR" sz="2200" dirty="0">
                <a:solidFill>
                  <a:schemeClr val="tx1"/>
                </a:solidFill>
              </a:rPr>
              <a:t> </a:t>
            </a:r>
            <a:r>
              <a:rPr lang="en-GB" altLang="el-GR" sz="2200" dirty="0" smtClean="0">
                <a:solidFill>
                  <a:schemeClr val="tx1"/>
                </a:solidFill>
              </a:rPr>
              <a:t>74 </a:t>
            </a:r>
            <a:r>
              <a:rPr lang="en-GB" altLang="el-GR" sz="2200" dirty="0">
                <a:solidFill>
                  <a:schemeClr val="tx1"/>
                </a:solidFill>
              </a:rPr>
              <a:t>(</a:t>
            </a:r>
            <a:r>
              <a:rPr lang="en-GB" altLang="el-GR" sz="2200" dirty="0" smtClean="0">
                <a:solidFill>
                  <a:schemeClr val="tx1"/>
                </a:solidFill>
              </a:rPr>
              <a:t>40%) of 185 NMAs published until the end of 2012 included different treatment doses in the network. </a:t>
            </a:r>
          </a:p>
        </p:txBody>
      </p:sp>
      <p:sp>
        <p:nvSpPr>
          <p:cNvPr id="9222" name="Title 1"/>
          <p:cNvSpPr>
            <a:spLocks noGrp="1"/>
          </p:cNvSpPr>
          <p:nvPr>
            <p:ph type="title"/>
          </p:nvPr>
        </p:nvSpPr>
        <p:spPr>
          <a:xfrm>
            <a:off x="446088" y="577850"/>
            <a:ext cx="8229600" cy="690563"/>
          </a:xfrm>
        </p:spPr>
        <p:txBody>
          <a:bodyPr>
            <a:normAutofit/>
          </a:bodyPr>
          <a:lstStyle/>
          <a:p>
            <a:r>
              <a:rPr lang="en-US" altLang="el-GR" sz="3200" dirty="0"/>
              <a:t>Network Meta-analysis (NMA)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8049" y="2971800"/>
            <a:ext cx="3562924" cy="3817779"/>
            <a:chOff x="3895312" y="47031"/>
            <a:chExt cx="5096288" cy="4586138"/>
          </a:xfrm>
        </p:grpSpPr>
        <p:sp>
          <p:nvSpPr>
            <p:cNvPr id="7" name="Line 49"/>
            <p:cNvSpPr>
              <a:spLocks noChangeShapeType="1"/>
            </p:cNvSpPr>
            <p:nvPr/>
          </p:nvSpPr>
          <p:spPr bwMode="auto">
            <a:xfrm>
              <a:off x="4616961" y="3931531"/>
              <a:ext cx="4105017" cy="0"/>
            </a:xfrm>
            <a:prstGeom prst="line">
              <a:avLst/>
            </a:prstGeom>
            <a:noFill/>
            <a:ln w="12700" cap="flat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Georgia" panose="02040502050405020303" pitchFamily="18" charset="0"/>
              </a:endParaRPr>
            </a:p>
          </p:txBody>
        </p:sp>
        <p:sp>
          <p:nvSpPr>
            <p:cNvPr id="8" name="Rectangle 54"/>
            <p:cNvSpPr>
              <a:spLocks noChangeArrowheads="1"/>
            </p:cNvSpPr>
            <p:nvPr/>
          </p:nvSpPr>
          <p:spPr bwMode="auto">
            <a:xfrm>
              <a:off x="4897955" y="1854310"/>
              <a:ext cx="816552" cy="2075095"/>
            </a:xfrm>
            <a:prstGeom prst="rect">
              <a:avLst/>
            </a:prstGeom>
            <a:solidFill>
              <a:srgbClr val="00B0F0"/>
            </a:solidFill>
            <a:ln w="0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Georgia" panose="02040502050405020303" pitchFamily="18" charset="0"/>
              </a:endParaRPr>
            </a:p>
          </p:txBody>
        </p:sp>
        <p:sp>
          <p:nvSpPr>
            <p:cNvPr id="9" name="Rectangle 55"/>
            <p:cNvSpPr>
              <a:spLocks noChangeArrowheads="1"/>
            </p:cNvSpPr>
            <p:nvPr/>
          </p:nvSpPr>
          <p:spPr bwMode="auto">
            <a:xfrm>
              <a:off x="7691232" y="3003479"/>
              <a:ext cx="815161" cy="925926"/>
            </a:xfrm>
            <a:prstGeom prst="rect">
              <a:avLst/>
            </a:prstGeom>
            <a:solidFill>
              <a:srgbClr val="00B0F0"/>
            </a:solidFill>
            <a:ln w="0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Georgia" panose="02040502050405020303" pitchFamily="18" charset="0"/>
              </a:endParaRPr>
            </a:p>
          </p:txBody>
        </p:sp>
        <p:sp>
          <p:nvSpPr>
            <p:cNvPr id="10" name="Rectangle 56"/>
            <p:cNvSpPr>
              <a:spLocks noChangeArrowheads="1"/>
            </p:cNvSpPr>
            <p:nvPr/>
          </p:nvSpPr>
          <p:spPr bwMode="auto">
            <a:xfrm>
              <a:off x="6252832" y="1881950"/>
              <a:ext cx="815161" cy="2047455"/>
            </a:xfrm>
            <a:prstGeom prst="rect">
              <a:avLst/>
            </a:prstGeom>
            <a:solidFill>
              <a:srgbClr val="00B0F0"/>
            </a:solidFill>
            <a:ln w="0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Georgia" panose="02040502050405020303" pitchFamily="18" charset="0"/>
              </a:endParaRPr>
            </a:p>
          </p:txBody>
        </p:sp>
        <p:sp>
          <p:nvSpPr>
            <p:cNvPr id="11" name="Line 57"/>
            <p:cNvSpPr>
              <a:spLocks noChangeShapeType="1"/>
            </p:cNvSpPr>
            <p:nvPr/>
          </p:nvSpPr>
          <p:spPr bwMode="auto">
            <a:xfrm flipV="1">
              <a:off x="4616961" y="1654455"/>
              <a:ext cx="0" cy="2277077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Georgia" panose="02040502050405020303" pitchFamily="18" charset="0"/>
              </a:endParaRPr>
            </a:p>
          </p:txBody>
        </p:sp>
        <p:sp>
          <p:nvSpPr>
            <p:cNvPr id="12" name="Line 58"/>
            <p:cNvSpPr>
              <a:spLocks noChangeShapeType="1"/>
            </p:cNvSpPr>
            <p:nvPr/>
          </p:nvSpPr>
          <p:spPr bwMode="auto">
            <a:xfrm flipH="1">
              <a:off x="4568275" y="3931531"/>
              <a:ext cx="48688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Georgia" panose="02040502050405020303" pitchFamily="18" charset="0"/>
              </a:endParaRPr>
            </a:p>
          </p:txBody>
        </p:sp>
        <p:sp>
          <p:nvSpPr>
            <p:cNvPr id="13" name="Rectangle 59"/>
            <p:cNvSpPr>
              <a:spLocks noChangeArrowheads="1"/>
            </p:cNvSpPr>
            <p:nvPr/>
          </p:nvSpPr>
          <p:spPr bwMode="auto">
            <a:xfrm rot="16200000">
              <a:off x="4441695" y="3815811"/>
              <a:ext cx="9457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anose="02040502050405020303" pitchFamily="18" charset="0"/>
                </a:rPr>
                <a:t>0</a:t>
              </a:r>
              <a:endPara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endParaRPr>
            </a:p>
          </p:txBody>
        </p:sp>
        <p:sp>
          <p:nvSpPr>
            <p:cNvPr id="14" name="Line 60"/>
            <p:cNvSpPr>
              <a:spLocks noChangeShapeType="1"/>
            </p:cNvSpPr>
            <p:nvPr/>
          </p:nvSpPr>
          <p:spPr bwMode="auto">
            <a:xfrm flipH="1">
              <a:off x="4568275" y="3386180"/>
              <a:ext cx="48688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Georgia" panose="02040502050405020303" pitchFamily="18" charset="0"/>
              </a:endParaRPr>
            </a:p>
          </p:txBody>
        </p:sp>
        <p:sp>
          <p:nvSpPr>
            <p:cNvPr id="15" name="Rectangle 61"/>
            <p:cNvSpPr>
              <a:spLocks noChangeArrowheads="1"/>
            </p:cNvSpPr>
            <p:nvPr/>
          </p:nvSpPr>
          <p:spPr bwMode="auto">
            <a:xfrm rot="16200000">
              <a:off x="4264663" y="3269397"/>
              <a:ext cx="18114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anose="02040502050405020303" pitchFamily="18" charset="0"/>
                </a:rPr>
                <a:t>20</a:t>
              </a:r>
              <a:endPara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endParaRPr>
            </a:p>
          </p:txBody>
        </p:sp>
        <p:sp>
          <p:nvSpPr>
            <p:cNvPr id="16" name="Line 62"/>
            <p:cNvSpPr>
              <a:spLocks noChangeShapeType="1"/>
            </p:cNvSpPr>
            <p:nvPr/>
          </p:nvSpPr>
          <p:spPr bwMode="auto">
            <a:xfrm flipH="1">
              <a:off x="4568275" y="2838704"/>
              <a:ext cx="48688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Georgia" panose="02040502050405020303" pitchFamily="18" charset="0"/>
              </a:endParaRPr>
            </a:p>
          </p:txBody>
        </p:sp>
        <p:sp>
          <p:nvSpPr>
            <p:cNvPr id="17" name="Rectangle 63"/>
            <p:cNvSpPr>
              <a:spLocks noChangeArrowheads="1"/>
            </p:cNvSpPr>
            <p:nvPr/>
          </p:nvSpPr>
          <p:spPr bwMode="auto">
            <a:xfrm rot="16200000">
              <a:off x="4264663" y="2722984"/>
              <a:ext cx="18114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anose="02040502050405020303" pitchFamily="18" charset="0"/>
                </a:rPr>
                <a:t>40</a:t>
              </a:r>
              <a:endPara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endParaRPr>
            </a:p>
          </p:txBody>
        </p:sp>
        <p:sp>
          <p:nvSpPr>
            <p:cNvPr id="18" name="Line 64"/>
            <p:cNvSpPr>
              <a:spLocks noChangeShapeType="1"/>
            </p:cNvSpPr>
            <p:nvPr/>
          </p:nvSpPr>
          <p:spPr bwMode="auto">
            <a:xfrm flipH="1">
              <a:off x="4568275" y="2293354"/>
              <a:ext cx="48688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Georgia" panose="02040502050405020303" pitchFamily="18" charset="0"/>
              </a:endParaRPr>
            </a:p>
          </p:txBody>
        </p:sp>
        <p:sp>
          <p:nvSpPr>
            <p:cNvPr id="19" name="Rectangle 65"/>
            <p:cNvSpPr>
              <a:spLocks noChangeArrowheads="1"/>
            </p:cNvSpPr>
            <p:nvPr/>
          </p:nvSpPr>
          <p:spPr bwMode="auto">
            <a:xfrm rot="16200000">
              <a:off x="4264663" y="2176570"/>
              <a:ext cx="18114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anose="02040502050405020303" pitchFamily="18" charset="0"/>
                </a:rPr>
                <a:t>60</a:t>
              </a:r>
              <a:endPara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endParaRPr>
            </a:p>
          </p:txBody>
        </p:sp>
        <p:sp>
          <p:nvSpPr>
            <p:cNvPr id="20" name="Line 66"/>
            <p:cNvSpPr>
              <a:spLocks noChangeShapeType="1"/>
            </p:cNvSpPr>
            <p:nvPr/>
          </p:nvSpPr>
          <p:spPr bwMode="auto">
            <a:xfrm flipH="1">
              <a:off x="4568275" y="1744814"/>
              <a:ext cx="48688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Georgia" panose="02040502050405020303" pitchFamily="18" charset="0"/>
              </a:endParaRPr>
            </a:p>
          </p:txBody>
        </p:sp>
        <p:sp>
          <p:nvSpPr>
            <p:cNvPr id="21" name="Rectangle 67"/>
            <p:cNvSpPr>
              <a:spLocks noChangeArrowheads="1"/>
            </p:cNvSpPr>
            <p:nvPr/>
          </p:nvSpPr>
          <p:spPr bwMode="auto">
            <a:xfrm rot="16200000">
              <a:off x="4262260" y="1628031"/>
              <a:ext cx="1859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anose="02040502050405020303" pitchFamily="18" charset="0"/>
                </a:rPr>
                <a:t>80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endParaRPr>
            </a:p>
          </p:txBody>
        </p:sp>
        <p:sp>
          <p:nvSpPr>
            <p:cNvPr id="22" name="Rectangle 68"/>
            <p:cNvSpPr>
              <a:spLocks noChangeArrowheads="1"/>
            </p:cNvSpPr>
            <p:nvPr/>
          </p:nvSpPr>
          <p:spPr bwMode="auto">
            <a:xfrm rot="16200000">
              <a:off x="3537072" y="2622601"/>
              <a:ext cx="10740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anose="02040502050405020303" pitchFamily="18" charset="0"/>
                </a:rPr>
                <a:t>Frequency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endParaRPr>
            </a:p>
          </p:txBody>
        </p:sp>
        <p:sp>
          <p:nvSpPr>
            <p:cNvPr id="23" name="Line 69"/>
            <p:cNvSpPr>
              <a:spLocks noChangeShapeType="1"/>
            </p:cNvSpPr>
            <p:nvPr/>
          </p:nvSpPr>
          <p:spPr bwMode="auto">
            <a:xfrm>
              <a:off x="4616961" y="3931531"/>
              <a:ext cx="4105017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Georgia" panose="02040502050405020303" pitchFamily="18" charset="0"/>
              </a:endParaRPr>
            </a:p>
          </p:txBody>
        </p:sp>
        <p:sp>
          <p:nvSpPr>
            <p:cNvPr id="24" name="Rectangle 70"/>
            <p:cNvSpPr>
              <a:spLocks noChangeArrowheads="1"/>
            </p:cNvSpPr>
            <p:nvPr/>
          </p:nvSpPr>
          <p:spPr bwMode="auto">
            <a:xfrm>
              <a:off x="5233201" y="3967676"/>
              <a:ext cx="3013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anose="02040502050405020303" pitchFamily="18" charset="0"/>
                </a:rPr>
                <a:t>No</a:t>
              </a:r>
              <a:endPara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endParaRPr>
            </a:p>
          </p:txBody>
        </p:sp>
        <p:sp>
          <p:nvSpPr>
            <p:cNvPr id="25" name="Rectangle 71"/>
            <p:cNvSpPr>
              <a:spLocks noChangeArrowheads="1"/>
            </p:cNvSpPr>
            <p:nvPr/>
          </p:nvSpPr>
          <p:spPr bwMode="auto">
            <a:xfrm>
              <a:off x="7298830" y="3967674"/>
              <a:ext cx="1692770" cy="665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anose="02040502050405020303" pitchFamily="18" charset="0"/>
                </a:rPr>
                <a:t>Unclear/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anose="02040502050405020303" pitchFamily="18" charset="0"/>
                </a:rPr>
                <a:t>NR/NA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endParaRPr>
            </a:p>
          </p:txBody>
        </p:sp>
        <p:sp>
          <p:nvSpPr>
            <p:cNvPr id="26" name="Rectangle 72"/>
            <p:cNvSpPr>
              <a:spLocks noChangeArrowheads="1"/>
            </p:cNvSpPr>
            <p:nvPr/>
          </p:nvSpPr>
          <p:spPr bwMode="auto">
            <a:xfrm>
              <a:off x="6560256" y="3967675"/>
              <a:ext cx="35426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anose="02040502050405020303" pitchFamily="18" charset="0"/>
                </a:rPr>
                <a:t>Yes</a:t>
              </a:r>
              <a:endPara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19322" y="1403011"/>
              <a:ext cx="675662" cy="4066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Georgia" panose="02040502050405020303" pitchFamily="18" charset="0"/>
                </a:rPr>
                <a:t>42%</a:t>
              </a:r>
              <a:endParaRPr lang="en-US" sz="1600" dirty="0">
                <a:latin typeface="Georgia" panose="02040502050405020303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809147" y="2532462"/>
              <a:ext cx="56297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Georgia" panose="02040502050405020303" pitchFamily="18" charset="0"/>
                </a:rPr>
                <a:t>18%</a:t>
              </a:r>
              <a:endParaRPr lang="en-US" sz="1600" dirty="0">
                <a:latin typeface="Georgia" panose="02040502050405020303" pitchFamily="18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367759" y="1386670"/>
              <a:ext cx="688649" cy="4066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Georgia" panose="02040502050405020303" pitchFamily="18" charset="0"/>
                </a:rPr>
                <a:t>40%</a:t>
              </a:r>
              <a:endParaRPr lang="en-US" sz="1600" dirty="0">
                <a:latin typeface="Georgia" panose="02040502050405020303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895312" y="47031"/>
              <a:ext cx="5096288" cy="776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latin typeface="Georgia" panose="02040502050405020303" pitchFamily="18" charset="0"/>
                </a:rPr>
                <a:t>Did the authors include </a:t>
              </a:r>
              <a:r>
                <a:rPr lang="en-US" b="1" dirty="0">
                  <a:latin typeface="Georgia" panose="02040502050405020303" pitchFamily="18" charset="0"/>
                </a:rPr>
                <a:t>different treatment </a:t>
              </a:r>
              <a:r>
                <a:rPr lang="en-US" b="1" dirty="0" smtClean="0">
                  <a:latin typeface="Georgia" panose="02040502050405020303" pitchFamily="18" charset="0"/>
                </a:rPr>
                <a:t>doses?</a:t>
              </a:r>
              <a:endParaRPr lang="en-US" b="1" dirty="0">
                <a:latin typeface="Georgia" panose="02040502050405020303" pitchFamily="18" charset="0"/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1524000" y="3825124"/>
            <a:ext cx="970696" cy="2987092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/>
          <p:cNvSpPr/>
          <p:nvPr/>
        </p:nvSpPr>
        <p:spPr>
          <a:xfrm>
            <a:off x="2415896" y="4154030"/>
            <a:ext cx="2871544" cy="739559"/>
          </a:xfrm>
          <a:prstGeom prst="arc">
            <a:avLst>
              <a:gd name="adj1" fmla="val 10817038"/>
              <a:gd name="adj2" fmla="val 13611251"/>
            </a:avLst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4453842" y="2819400"/>
            <a:ext cx="44035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Georgia" panose="02040502050405020303" pitchFamily="18" charset="0"/>
              </a:rPr>
              <a:t>If yes, how did the authors account for this?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9224" name="Rectangle 9223"/>
          <p:cNvSpPr/>
          <p:nvPr/>
        </p:nvSpPr>
        <p:spPr>
          <a:xfrm>
            <a:off x="8305800" y="5745226"/>
            <a:ext cx="685800" cy="10102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5" name="Rectangle 9224"/>
          <p:cNvSpPr/>
          <p:nvPr/>
        </p:nvSpPr>
        <p:spPr>
          <a:xfrm>
            <a:off x="7170671" y="3719801"/>
            <a:ext cx="1897129" cy="153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</a:rPr>
              <a:t>Only 1 NMA accounted properly for the treatment-dose relationship!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cxnSp>
        <p:nvCxnSpPr>
          <p:cNvPr id="9227" name="Straight Arrow Connector 9226"/>
          <p:cNvCxnSpPr/>
          <p:nvPr/>
        </p:nvCxnSpPr>
        <p:spPr>
          <a:xfrm flipV="1">
            <a:off x="8643801" y="5267937"/>
            <a:ext cx="0" cy="44906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47" name="Group 146"/>
          <p:cNvGrpSpPr/>
          <p:nvPr/>
        </p:nvGrpSpPr>
        <p:grpSpPr>
          <a:xfrm>
            <a:off x="3509415" y="3412686"/>
            <a:ext cx="5482185" cy="3216714"/>
            <a:chOff x="764264" y="2994025"/>
            <a:chExt cx="7500814" cy="3558429"/>
          </a:xfrm>
        </p:grpSpPr>
        <p:sp>
          <p:nvSpPr>
            <p:cNvPr id="148" name="Line 9"/>
            <p:cNvSpPr>
              <a:spLocks noChangeShapeType="1"/>
            </p:cNvSpPr>
            <p:nvPr/>
          </p:nvSpPr>
          <p:spPr bwMode="auto">
            <a:xfrm>
              <a:off x="1698625" y="6186488"/>
              <a:ext cx="6357938" cy="0"/>
            </a:xfrm>
            <a:prstGeom prst="line">
              <a:avLst/>
            </a:prstGeom>
            <a:noFill/>
            <a:ln w="17463" cap="flat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Georgia" panose="02040502050405020303" pitchFamily="18" charset="0"/>
              </a:endParaRPr>
            </a:p>
          </p:txBody>
        </p:sp>
        <p:sp>
          <p:nvSpPr>
            <p:cNvPr id="149" name="Rectangle 14"/>
            <p:cNvSpPr>
              <a:spLocks noChangeArrowheads="1"/>
            </p:cNvSpPr>
            <p:nvPr/>
          </p:nvSpPr>
          <p:spPr bwMode="auto">
            <a:xfrm>
              <a:off x="1989138" y="5805488"/>
              <a:ext cx="519113" cy="377825"/>
            </a:xfrm>
            <a:prstGeom prst="rect">
              <a:avLst/>
            </a:prstGeom>
            <a:solidFill>
              <a:schemeClr val="accent6"/>
            </a:solidFill>
            <a:ln w="0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Georgia" panose="02040502050405020303" pitchFamily="18" charset="0"/>
              </a:endParaRPr>
            </a:p>
          </p:txBody>
        </p:sp>
        <p:sp>
          <p:nvSpPr>
            <p:cNvPr id="150" name="Rectangle 15"/>
            <p:cNvSpPr>
              <a:spLocks noChangeArrowheads="1"/>
            </p:cNvSpPr>
            <p:nvPr/>
          </p:nvSpPr>
          <p:spPr bwMode="auto">
            <a:xfrm>
              <a:off x="2860675" y="3429000"/>
              <a:ext cx="528638" cy="2754313"/>
            </a:xfrm>
            <a:prstGeom prst="rect">
              <a:avLst/>
            </a:prstGeom>
            <a:solidFill>
              <a:schemeClr val="accent6"/>
            </a:solidFill>
            <a:ln w="0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Georgia" panose="02040502050405020303" pitchFamily="18" charset="0"/>
              </a:endParaRPr>
            </a:p>
          </p:txBody>
        </p:sp>
        <p:sp>
          <p:nvSpPr>
            <p:cNvPr id="151" name="Rectangle 16"/>
            <p:cNvSpPr>
              <a:spLocks noChangeArrowheads="1"/>
            </p:cNvSpPr>
            <p:nvPr/>
          </p:nvSpPr>
          <p:spPr bwMode="auto">
            <a:xfrm>
              <a:off x="3736975" y="4349750"/>
              <a:ext cx="523875" cy="1833563"/>
            </a:xfrm>
            <a:prstGeom prst="rect">
              <a:avLst/>
            </a:prstGeom>
            <a:solidFill>
              <a:schemeClr val="accent6"/>
            </a:solidFill>
            <a:ln w="0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Georgia" panose="02040502050405020303" pitchFamily="18" charset="0"/>
              </a:endParaRPr>
            </a:p>
          </p:txBody>
        </p:sp>
        <p:sp>
          <p:nvSpPr>
            <p:cNvPr id="152" name="Rectangle 17"/>
            <p:cNvSpPr>
              <a:spLocks noChangeArrowheads="1"/>
            </p:cNvSpPr>
            <p:nvPr/>
          </p:nvSpPr>
          <p:spPr bwMode="auto">
            <a:xfrm>
              <a:off x="4613275" y="6034088"/>
              <a:ext cx="523875" cy="149225"/>
            </a:xfrm>
            <a:prstGeom prst="rect">
              <a:avLst/>
            </a:prstGeom>
            <a:solidFill>
              <a:schemeClr val="accent6"/>
            </a:solidFill>
            <a:ln w="0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Georgia" panose="02040502050405020303" pitchFamily="18" charset="0"/>
              </a:endParaRPr>
            </a:p>
          </p:txBody>
        </p:sp>
        <p:sp>
          <p:nvSpPr>
            <p:cNvPr id="153" name="Rectangle 18"/>
            <p:cNvSpPr>
              <a:spLocks noChangeArrowheads="1"/>
            </p:cNvSpPr>
            <p:nvPr/>
          </p:nvSpPr>
          <p:spPr bwMode="auto">
            <a:xfrm>
              <a:off x="5656042" y="6110288"/>
              <a:ext cx="523875" cy="73025"/>
            </a:xfrm>
            <a:prstGeom prst="rect">
              <a:avLst/>
            </a:prstGeom>
            <a:solidFill>
              <a:schemeClr val="accent6"/>
            </a:solidFill>
            <a:ln w="0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Georgia" panose="02040502050405020303" pitchFamily="18" charset="0"/>
              </a:endParaRPr>
            </a:p>
          </p:txBody>
        </p:sp>
        <p:sp>
          <p:nvSpPr>
            <p:cNvPr id="154" name="Rectangle 19"/>
            <p:cNvSpPr>
              <a:spLocks noChangeArrowheads="1"/>
            </p:cNvSpPr>
            <p:nvPr/>
          </p:nvSpPr>
          <p:spPr bwMode="auto">
            <a:xfrm>
              <a:off x="6701797" y="5881688"/>
              <a:ext cx="520701" cy="301625"/>
            </a:xfrm>
            <a:prstGeom prst="rect">
              <a:avLst/>
            </a:prstGeom>
            <a:solidFill>
              <a:schemeClr val="accent6"/>
            </a:solidFill>
            <a:ln w="0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Georgia" panose="02040502050405020303" pitchFamily="18" charset="0"/>
              </a:endParaRPr>
            </a:p>
          </p:txBody>
        </p:sp>
        <p:sp>
          <p:nvSpPr>
            <p:cNvPr id="155" name="Rectangle 20"/>
            <p:cNvSpPr>
              <a:spLocks noChangeArrowheads="1"/>
            </p:cNvSpPr>
            <p:nvPr/>
          </p:nvSpPr>
          <p:spPr bwMode="auto">
            <a:xfrm>
              <a:off x="7532687" y="6110288"/>
              <a:ext cx="523875" cy="73025"/>
            </a:xfrm>
            <a:prstGeom prst="rect">
              <a:avLst/>
            </a:prstGeom>
            <a:solidFill>
              <a:schemeClr val="accent6"/>
            </a:solidFill>
            <a:ln w="0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Georgia" panose="02040502050405020303" pitchFamily="18" charset="0"/>
              </a:endParaRPr>
            </a:p>
          </p:txBody>
        </p:sp>
        <p:sp>
          <p:nvSpPr>
            <p:cNvPr id="156" name="Line 21"/>
            <p:cNvSpPr>
              <a:spLocks noChangeShapeType="1"/>
            </p:cNvSpPr>
            <p:nvPr/>
          </p:nvSpPr>
          <p:spPr bwMode="auto">
            <a:xfrm flipV="1">
              <a:off x="1698625" y="2994025"/>
              <a:ext cx="0" cy="3192463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Georgia" panose="02040502050405020303" pitchFamily="18" charset="0"/>
              </a:endParaRPr>
            </a:p>
          </p:txBody>
        </p:sp>
        <p:sp>
          <p:nvSpPr>
            <p:cNvPr id="157" name="Line 22"/>
            <p:cNvSpPr>
              <a:spLocks noChangeShapeType="1"/>
            </p:cNvSpPr>
            <p:nvPr/>
          </p:nvSpPr>
          <p:spPr bwMode="auto">
            <a:xfrm flipH="1">
              <a:off x="1624013" y="6186488"/>
              <a:ext cx="74613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Georgia" panose="02040502050405020303" pitchFamily="18" charset="0"/>
              </a:endParaRPr>
            </a:p>
          </p:txBody>
        </p:sp>
        <p:sp>
          <p:nvSpPr>
            <p:cNvPr id="158" name="Rectangle 23"/>
            <p:cNvSpPr>
              <a:spLocks noChangeArrowheads="1"/>
            </p:cNvSpPr>
            <p:nvPr/>
          </p:nvSpPr>
          <p:spPr bwMode="auto">
            <a:xfrm rot="16200000">
              <a:off x="1148634" y="6103834"/>
              <a:ext cx="126638" cy="246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anose="02040502050405020303" pitchFamily="18" charset="0"/>
                </a:rPr>
                <a:t>0</a:t>
              </a:r>
              <a:endPara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endParaRPr>
            </a:p>
          </p:txBody>
        </p:sp>
        <p:sp>
          <p:nvSpPr>
            <p:cNvPr id="159" name="Line 24"/>
            <p:cNvSpPr>
              <a:spLocks noChangeShapeType="1"/>
            </p:cNvSpPr>
            <p:nvPr/>
          </p:nvSpPr>
          <p:spPr bwMode="auto">
            <a:xfrm flipH="1">
              <a:off x="1624013" y="5421313"/>
              <a:ext cx="74613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Georgia" panose="02040502050405020303" pitchFamily="18" charset="0"/>
              </a:endParaRPr>
            </a:p>
          </p:txBody>
        </p:sp>
        <p:sp>
          <p:nvSpPr>
            <p:cNvPr id="160" name="Rectangle 25"/>
            <p:cNvSpPr>
              <a:spLocks noChangeArrowheads="1"/>
            </p:cNvSpPr>
            <p:nvPr/>
          </p:nvSpPr>
          <p:spPr bwMode="auto">
            <a:xfrm rot="16200000">
              <a:off x="1104552" y="5319608"/>
              <a:ext cx="214802" cy="246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anose="02040502050405020303" pitchFamily="18" charset="0"/>
                </a:rPr>
                <a:t>10</a:t>
              </a:r>
              <a:endPara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endParaRPr>
            </a:p>
          </p:txBody>
        </p:sp>
        <p:sp>
          <p:nvSpPr>
            <p:cNvPr id="161" name="Line 26"/>
            <p:cNvSpPr>
              <a:spLocks noChangeShapeType="1"/>
            </p:cNvSpPr>
            <p:nvPr/>
          </p:nvSpPr>
          <p:spPr bwMode="auto">
            <a:xfrm flipH="1">
              <a:off x="1624013" y="4654550"/>
              <a:ext cx="74613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Georgia" panose="02040502050405020303" pitchFamily="18" charset="0"/>
              </a:endParaRPr>
            </a:p>
          </p:txBody>
        </p:sp>
        <p:sp>
          <p:nvSpPr>
            <p:cNvPr id="162" name="Rectangle 27"/>
            <p:cNvSpPr>
              <a:spLocks noChangeArrowheads="1"/>
            </p:cNvSpPr>
            <p:nvPr/>
          </p:nvSpPr>
          <p:spPr bwMode="auto">
            <a:xfrm rot="16200000">
              <a:off x="1090927" y="4552844"/>
              <a:ext cx="242055" cy="246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anose="02040502050405020303" pitchFamily="18" charset="0"/>
                </a:rPr>
                <a:t>20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endParaRPr>
            </a:p>
          </p:txBody>
        </p:sp>
        <p:sp>
          <p:nvSpPr>
            <p:cNvPr id="163" name="Line 28"/>
            <p:cNvSpPr>
              <a:spLocks noChangeShapeType="1"/>
            </p:cNvSpPr>
            <p:nvPr/>
          </p:nvSpPr>
          <p:spPr bwMode="auto">
            <a:xfrm flipH="1">
              <a:off x="1624013" y="3889375"/>
              <a:ext cx="74613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Georgia" panose="02040502050405020303" pitchFamily="18" charset="0"/>
              </a:endParaRPr>
            </a:p>
          </p:txBody>
        </p:sp>
        <p:sp>
          <p:nvSpPr>
            <p:cNvPr id="164" name="Rectangle 29"/>
            <p:cNvSpPr>
              <a:spLocks noChangeArrowheads="1"/>
            </p:cNvSpPr>
            <p:nvPr/>
          </p:nvSpPr>
          <p:spPr bwMode="auto">
            <a:xfrm rot="16200000">
              <a:off x="1091729" y="3787669"/>
              <a:ext cx="240450" cy="246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anose="02040502050405020303" pitchFamily="18" charset="0"/>
                </a:rPr>
                <a:t>30</a:t>
              </a:r>
              <a:endPara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endParaRPr>
            </a:p>
          </p:txBody>
        </p:sp>
        <p:sp>
          <p:nvSpPr>
            <p:cNvPr id="165" name="Line 30"/>
            <p:cNvSpPr>
              <a:spLocks noChangeShapeType="1"/>
            </p:cNvSpPr>
            <p:nvPr/>
          </p:nvSpPr>
          <p:spPr bwMode="auto">
            <a:xfrm flipH="1">
              <a:off x="1624013" y="3121025"/>
              <a:ext cx="74613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Georgia" panose="02040502050405020303" pitchFamily="18" charset="0"/>
              </a:endParaRPr>
            </a:p>
          </p:txBody>
        </p:sp>
        <p:sp>
          <p:nvSpPr>
            <p:cNvPr id="166" name="Rectangle 31"/>
            <p:cNvSpPr>
              <a:spLocks noChangeArrowheads="1"/>
            </p:cNvSpPr>
            <p:nvPr/>
          </p:nvSpPr>
          <p:spPr bwMode="auto">
            <a:xfrm rot="16200000">
              <a:off x="1092514" y="3019320"/>
              <a:ext cx="242055" cy="246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anose="02040502050405020303" pitchFamily="18" charset="0"/>
                </a:rPr>
                <a:t>40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endParaRPr>
            </a:p>
          </p:txBody>
        </p:sp>
        <p:sp>
          <p:nvSpPr>
            <p:cNvPr id="167" name="Rectangle 32"/>
            <p:cNvSpPr>
              <a:spLocks noChangeArrowheads="1"/>
            </p:cNvSpPr>
            <p:nvPr/>
          </p:nvSpPr>
          <p:spPr bwMode="auto">
            <a:xfrm rot="16200000">
              <a:off x="129471" y="4063792"/>
              <a:ext cx="1648582" cy="378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anose="02040502050405020303" pitchFamily="18" charset="0"/>
                </a:rPr>
                <a:t>Frequency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endParaRPr>
            </a:p>
          </p:txBody>
        </p:sp>
        <p:sp>
          <p:nvSpPr>
            <p:cNvPr id="168" name="Line 33"/>
            <p:cNvSpPr>
              <a:spLocks noChangeShapeType="1"/>
            </p:cNvSpPr>
            <p:nvPr/>
          </p:nvSpPr>
          <p:spPr bwMode="auto">
            <a:xfrm>
              <a:off x="1698625" y="6186488"/>
              <a:ext cx="6357938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Georgia" panose="02040502050405020303" pitchFamily="18" charset="0"/>
              </a:endParaRPr>
            </a:p>
          </p:txBody>
        </p:sp>
        <p:sp>
          <p:nvSpPr>
            <p:cNvPr id="169" name="Rectangle 34"/>
            <p:cNvSpPr>
              <a:spLocks noChangeArrowheads="1"/>
            </p:cNvSpPr>
            <p:nvPr/>
          </p:nvSpPr>
          <p:spPr bwMode="auto">
            <a:xfrm>
              <a:off x="1984655" y="6314123"/>
              <a:ext cx="518171" cy="238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effectLst/>
                  <a:latin typeface="Georgia" panose="02040502050405020303" pitchFamily="18" charset="0"/>
                </a:rPr>
                <a:t>NR</a:t>
              </a:r>
            </a:p>
          </p:txBody>
        </p:sp>
        <p:sp>
          <p:nvSpPr>
            <p:cNvPr id="170" name="Rectangle 35"/>
            <p:cNvSpPr>
              <a:spLocks noChangeArrowheads="1"/>
            </p:cNvSpPr>
            <p:nvPr/>
          </p:nvSpPr>
          <p:spPr bwMode="auto">
            <a:xfrm>
              <a:off x="2539327" y="6314123"/>
              <a:ext cx="1034137" cy="238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effectLst/>
                  <a:latin typeface="Georgia" panose="02040502050405020303" pitchFamily="18" charset="0"/>
                </a:rPr>
                <a:t>Lump (L)</a:t>
              </a:r>
            </a:p>
          </p:txBody>
        </p:sp>
        <p:sp>
          <p:nvSpPr>
            <p:cNvPr id="171" name="Rectangle 36"/>
            <p:cNvSpPr>
              <a:spLocks noChangeArrowheads="1"/>
            </p:cNvSpPr>
            <p:nvPr/>
          </p:nvSpPr>
          <p:spPr bwMode="auto">
            <a:xfrm>
              <a:off x="3469207" y="6314123"/>
              <a:ext cx="1163723" cy="238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effectLst/>
                  <a:latin typeface="Georgia" panose="02040502050405020303" pitchFamily="18" charset="0"/>
                </a:rPr>
                <a:t>Split (S)</a:t>
              </a:r>
            </a:p>
          </p:txBody>
        </p:sp>
        <p:sp>
          <p:nvSpPr>
            <p:cNvPr id="172" name="Rectangle 37"/>
            <p:cNvSpPr>
              <a:spLocks noChangeArrowheads="1"/>
            </p:cNvSpPr>
            <p:nvPr/>
          </p:nvSpPr>
          <p:spPr bwMode="auto">
            <a:xfrm>
              <a:off x="4535711" y="6314123"/>
              <a:ext cx="914399" cy="238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anose="02040502050405020303" pitchFamily="18" charset="0"/>
                </a:rPr>
                <a:t>Group L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endParaRPr>
            </a:p>
          </p:txBody>
        </p:sp>
        <p:sp>
          <p:nvSpPr>
            <p:cNvPr id="173" name="Rectangle 38"/>
            <p:cNvSpPr>
              <a:spLocks noChangeArrowheads="1"/>
            </p:cNvSpPr>
            <p:nvPr/>
          </p:nvSpPr>
          <p:spPr bwMode="auto">
            <a:xfrm>
              <a:off x="5391548" y="6314123"/>
              <a:ext cx="1309659" cy="238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anose="02040502050405020303" pitchFamily="18" charset="0"/>
                </a:rPr>
                <a:t>Recom</a:t>
              </a:r>
              <a:r>
                <a:rPr lang="en-US" altLang="en-US" sz="1400" dirty="0" err="1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m</a:t>
              </a:r>
              <a:r>
                <a:rPr lang="en-US" altLang="en-US" sz="14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.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endParaRPr>
            </a:p>
          </p:txBody>
        </p:sp>
        <p:sp>
          <p:nvSpPr>
            <p:cNvPr id="174" name="Rectangle 39"/>
            <p:cNvSpPr>
              <a:spLocks noChangeArrowheads="1"/>
            </p:cNvSpPr>
            <p:nvPr/>
          </p:nvSpPr>
          <p:spPr bwMode="auto">
            <a:xfrm>
              <a:off x="6759384" y="6314123"/>
              <a:ext cx="567373" cy="238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S&amp;L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endParaRPr>
            </a:p>
          </p:txBody>
        </p:sp>
        <p:sp>
          <p:nvSpPr>
            <p:cNvPr id="175" name="Rectangle 40"/>
            <p:cNvSpPr>
              <a:spLocks noChangeArrowheads="1"/>
            </p:cNvSpPr>
            <p:nvPr/>
          </p:nvSpPr>
          <p:spPr bwMode="auto">
            <a:xfrm>
              <a:off x="7431015" y="6290263"/>
              <a:ext cx="834063" cy="238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anose="02040502050405020303" pitchFamily="18" charset="0"/>
                </a:rPr>
                <a:t>Model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2040840" y="5333207"/>
              <a:ext cx="4619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Georgia" panose="02040502050405020303" pitchFamily="18" charset="0"/>
                </a:rPr>
                <a:t>7%</a:t>
              </a:r>
              <a:endParaRPr lang="en-US" sz="1600" dirty="0">
                <a:latin typeface="Georgia" panose="02040502050405020303" pitchFamily="18" charset="0"/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2860675" y="2995211"/>
              <a:ext cx="58862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Georgia" panose="02040502050405020303" pitchFamily="18" charset="0"/>
                </a:rPr>
                <a:t>50%</a:t>
              </a:r>
              <a:endParaRPr lang="en-US" sz="1600" dirty="0">
                <a:latin typeface="Georgia" panose="02040502050405020303" pitchFamily="18" charset="0"/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3729945" y="3918328"/>
              <a:ext cx="58060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Georgia" panose="02040502050405020303" pitchFamily="18" charset="0"/>
                </a:rPr>
                <a:t>33%</a:t>
              </a:r>
              <a:endParaRPr lang="en-US" sz="1600" dirty="0">
                <a:latin typeface="Georgia" panose="02040502050405020303" pitchFamily="18" charset="0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602125" y="5543134"/>
              <a:ext cx="46679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Georgia" panose="02040502050405020303" pitchFamily="18" charset="0"/>
                </a:rPr>
                <a:t>3%</a:t>
              </a:r>
              <a:endParaRPr lang="en-US" sz="1600" dirty="0">
                <a:latin typeface="Georgia" panose="02040502050405020303" pitchFamily="18" charset="0"/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5578654" y="5702787"/>
              <a:ext cx="44114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Georgia" panose="02040502050405020303" pitchFamily="18" charset="0"/>
                </a:rPr>
                <a:t>1%</a:t>
              </a:r>
              <a:endParaRPr lang="en-US" sz="1600" dirty="0">
                <a:latin typeface="Georgia" panose="02040502050405020303" pitchFamily="18" charset="0"/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6760511" y="5440609"/>
              <a:ext cx="4619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Georgia" panose="02040502050405020303" pitchFamily="18" charset="0"/>
                </a:rPr>
                <a:t>5%</a:t>
              </a:r>
              <a:endParaRPr lang="en-US" sz="1600" dirty="0">
                <a:latin typeface="Georgia" panose="02040502050405020303" pitchFamily="18" charset="0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7511158" y="5621492"/>
              <a:ext cx="44114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Georgia" panose="02040502050405020303" pitchFamily="18" charset="0"/>
                </a:rPr>
                <a:t>1%</a:t>
              </a:r>
              <a:endParaRPr lang="en-US" sz="1600" dirty="0"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47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5" grpId="0"/>
      <p:bldP spid="9224" grpId="0" animBg="1"/>
      <p:bldP spid="92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itle 1"/>
          <p:cNvSpPr>
            <a:spLocks noGrp="1"/>
          </p:cNvSpPr>
          <p:nvPr>
            <p:ph type="title"/>
          </p:nvPr>
        </p:nvSpPr>
        <p:spPr>
          <a:xfrm>
            <a:off x="1049612" y="577850"/>
            <a:ext cx="8094388" cy="690563"/>
          </a:xfrm>
        </p:spPr>
        <p:txBody>
          <a:bodyPr>
            <a:normAutofit fontScale="90000"/>
          </a:bodyPr>
          <a:lstStyle/>
          <a:p>
            <a:r>
              <a:rPr lang="en-US" altLang="el-GR" sz="3200" dirty="0" smtClean="0"/>
              <a:t>Common approaches presented in the literature</a:t>
            </a:r>
            <a:endParaRPr lang="en-US" altLang="el-GR" sz="3200" dirty="0"/>
          </a:p>
        </p:txBody>
      </p:sp>
      <p:sp>
        <p:nvSpPr>
          <p:cNvPr id="146" name="Text Box 8"/>
          <p:cNvSpPr txBox="1">
            <a:spLocks noChangeArrowheads="1"/>
          </p:cNvSpPr>
          <p:nvPr/>
        </p:nvSpPr>
        <p:spPr bwMode="auto">
          <a:xfrm>
            <a:off x="341312" y="1457504"/>
            <a:ext cx="3849688" cy="3508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114300"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lvl="1">
              <a:lnSpc>
                <a:spcPct val="95000"/>
              </a:lnSpc>
              <a:spcAft>
                <a:spcPts val="1200"/>
              </a:spcAft>
              <a:buClr>
                <a:srgbClr val="EDDAEE"/>
              </a:buClr>
              <a:buFontTx/>
              <a:buBlip>
                <a:blip r:embed="rId3"/>
              </a:buBlip>
            </a:pPr>
            <a:r>
              <a:rPr lang="en-US" altLang="el-GR" sz="2400" dirty="0" smtClean="0">
                <a:solidFill>
                  <a:schemeClr val="tx1"/>
                </a:solidFill>
              </a:rPr>
              <a:t> ‘Lumping’ approach</a:t>
            </a:r>
          </a:p>
        </p:txBody>
      </p:sp>
      <p:grpSp>
        <p:nvGrpSpPr>
          <p:cNvPr id="147" name="Group 146"/>
          <p:cNvGrpSpPr/>
          <p:nvPr/>
        </p:nvGrpSpPr>
        <p:grpSpPr>
          <a:xfrm>
            <a:off x="89222" y="3124200"/>
            <a:ext cx="4254178" cy="2785341"/>
            <a:chOff x="578845" y="308256"/>
            <a:chExt cx="9010678" cy="6484588"/>
          </a:xfrm>
        </p:grpSpPr>
        <p:sp>
          <p:nvSpPr>
            <p:cNvPr id="148" name="Line 9"/>
            <p:cNvSpPr>
              <a:spLocks noChangeShapeType="1"/>
            </p:cNvSpPr>
            <p:nvPr/>
          </p:nvSpPr>
          <p:spPr bwMode="auto">
            <a:xfrm flipH="1" flipV="1">
              <a:off x="6035675" y="1612900"/>
              <a:ext cx="838200" cy="1738313"/>
            </a:xfrm>
            <a:prstGeom prst="line">
              <a:avLst/>
            </a:prstGeom>
            <a:noFill/>
            <a:ln w="11271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49" name="Line 10"/>
            <p:cNvSpPr>
              <a:spLocks noChangeShapeType="1"/>
            </p:cNvSpPr>
            <p:nvPr/>
          </p:nvSpPr>
          <p:spPr bwMode="auto">
            <a:xfrm flipH="1" flipV="1">
              <a:off x="4154488" y="1185863"/>
              <a:ext cx="2719388" cy="2165350"/>
            </a:xfrm>
            <a:prstGeom prst="line">
              <a:avLst/>
            </a:prstGeom>
            <a:noFill/>
            <a:ln w="206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50" name="Line 11"/>
            <p:cNvSpPr>
              <a:spLocks noChangeShapeType="1"/>
            </p:cNvSpPr>
            <p:nvPr/>
          </p:nvSpPr>
          <p:spPr bwMode="auto">
            <a:xfrm flipH="1" flipV="1">
              <a:off x="2643188" y="2390775"/>
              <a:ext cx="4230688" cy="960438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51" name="Line 12"/>
            <p:cNvSpPr>
              <a:spLocks noChangeShapeType="1"/>
            </p:cNvSpPr>
            <p:nvPr/>
          </p:nvSpPr>
          <p:spPr bwMode="auto">
            <a:xfrm flipH="1">
              <a:off x="2643188" y="3351213"/>
              <a:ext cx="4230688" cy="96678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52" name="Line 13"/>
            <p:cNvSpPr>
              <a:spLocks noChangeShapeType="1"/>
            </p:cNvSpPr>
            <p:nvPr/>
          </p:nvSpPr>
          <p:spPr bwMode="auto">
            <a:xfrm flipH="1">
              <a:off x="4154488" y="3351213"/>
              <a:ext cx="2719388" cy="217170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53" name="Line 14"/>
            <p:cNvSpPr>
              <a:spLocks noChangeShapeType="1"/>
            </p:cNvSpPr>
            <p:nvPr/>
          </p:nvSpPr>
          <p:spPr bwMode="auto">
            <a:xfrm flipH="1">
              <a:off x="6035675" y="3351213"/>
              <a:ext cx="838200" cy="1744663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54" name="Line 15"/>
            <p:cNvSpPr>
              <a:spLocks noChangeShapeType="1"/>
            </p:cNvSpPr>
            <p:nvPr/>
          </p:nvSpPr>
          <p:spPr bwMode="auto">
            <a:xfrm flipH="1" flipV="1">
              <a:off x="4154488" y="1185863"/>
              <a:ext cx="1881188" cy="42703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55" name="Line 16"/>
            <p:cNvSpPr>
              <a:spLocks noChangeShapeType="1"/>
            </p:cNvSpPr>
            <p:nvPr/>
          </p:nvSpPr>
          <p:spPr bwMode="auto">
            <a:xfrm flipH="1">
              <a:off x="2643188" y="1612900"/>
              <a:ext cx="3392488" cy="777875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56" name="Line 17"/>
            <p:cNvSpPr>
              <a:spLocks noChangeShapeType="1"/>
            </p:cNvSpPr>
            <p:nvPr/>
          </p:nvSpPr>
          <p:spPr bwMode="auto">
            <a:xfrm flipH="1">
              <a:off x="2643188" y="1612900"/>
              <a:ext cx="3392488" cy="2705100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57" name="Line 18"/>
            <p:cNvSpPr>
              <a:spLocks noChangeShapeType="1"/>
            </p:cNvSpPr>
            <p:nvPr/>
          </p:nvSpPr>
          <p:spPr bwMode="auto">
            <a:xfrm flipH="1">
              <a:off x="4154488" y="1612901"/>
              <a:ext cx="1881189" cy="3910013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58" name="Line 19"/>
            <p:cNvSpPr>
              <a:spLocks noChangeShapeType="1"/>
            </p:cNvSpPr>
            <p:nvPr/>
          </p:nvSpPr>
          <p:spPr bwMode="auto">
            <a:xfrm>
              <a:off x="6035675" y="1612900"/>
              <a:ext cx="0" cy="3482975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59" name="Line 20"/>
            <p:cNvSpPr>
              <a:spLocks noChangeShapeType="1"/>
            </p:cNvSpPr>
            <p:nvPr/>
          </p:nvSpPr>
          <p:spPr bwMode="auto">
            <a:xfrm flipH="1">
              <a:off x="2643188" y="1185863"/>
              <a:ext cx="1511300" cy="3132138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60" name="Line 21"/>
            <p:cNvSpPr>
              <a:spLocks noChangeShapeType="1"/>
            </p:cNvSpPr>
            <p:nvPr/>
          </p:nvSpPr>
          <p:spPr bwMode="auto">
            <a:xfrm>
              <a:off x="4154488" y="1185863"/>
              <a:ext cx="0" cy="4337050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61" name="Line 22"/>
            <p:cNvSpPr>
              <a:spLocks noChangeShapeType="1"/>
            </p:cNvSpPr>
            <p:nvPr/>
          </p:nvSpPr>
          <p:spPr bwMode="auto">
            <a:xfrm>
              <a:off x="4154488" y="1185863"/>
              <a:ext cx="1881188" cy="3910013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62" name="Line 23"/>
            <p:cNvSpPr>
              <a:spLocks noChangeShapeType="1"/>
            </p:cNvSpPr>
            <p:nvPr/>
          </p:nvSpPr>
          <p:spPr bwMode="auto">
            <a:xfrm>
              <a:off x="2643188" y="2390775"/>
              <a:ext cx="0" cy="1927225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63" name="Oval 24"/>
            <p:cNvSpPr>
              <a:spLocks noChangeArrowheads="1"/>
            </p:cNvSpPr>
            <p:nvPr/>
          </p:nvSpPr>
          <p:spPr bwMode="auto">
            <a:xfrm>
              <a:off x="6599238" y="3076575"/>
              <a:ext cx="544513" cy="549275"/>
            </a:xfrm>
            <a:prstGeom prst="ellipse">
              <a:avLst/>
            </a:prstGeom>
            <a:solidFill>
              <a:srgbClr val="0000FF"/>
            </a:solidFill>
            <a:ln w="2063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64" name="Rectangle 25"/>
            <p:cNvSpPr>
              <a:spLocks noChangeArrowheads="1"/>
            </p:cNvSpPr>
            <p:nvPr/>
          </p:nvSpPr>
          <p:spPr bwMode="auto">
            <a:xfrm>
              <a:off x="7194551" y="3260725"/>
              <a:ext cx="1449788" cy="57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Placebo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165" name="Oval 26"/>
            <p:cNvSpPr>
              <a:spLocks noChangeArrowheads="1"/>
            </p:cNvSpPr>
            <p:nvPr/>
          </p:nvSpPr>
          <p:spPr bwMode="auto">
            <a:xfrm>
              <a:off x="5800725" y="1377950"/>
              <a:ext cx="463550" cy="468313"/>
            </a:xfrm>
            <a:prstGeom prst="ellipse">
              <a:avLst/>
            </a:prstGeom>
            <a:solidFill>
              <a:srgbClr val="0000FF"/>
            </a:solidFill>
            <a:ln w="2063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66" name="Rectangle 27"/>
            <p:cNvSpPr>
              <a:spLocks noChangeArrowheads="1"/>
            </p:cNvSpPr>
            <p:nvPr/>
          </p:nvSpPr>
          <p:spPr bwMode="auto">
            <a:xfrm>
              <a:off x="6596597" y="1185866"/>
              <a:ext cx="2992926" cy="114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Ondansetron</a:t>
              </a: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(all doses)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167" name="Oval 28"/>
            <p:cNvSpPr>
              <a:spLocks noChangeArrowheads="1"/>
            </p:cNvSpPr>
            <p:nvPr/>
          </p:nvSpPr>
          <p:spPr bwMode="auto">
            <a:xfrm>
              <a:off x="4108450" y="1139825"/>
              <a:ext cx="90488" cy="85725"/>
            </a:xfrm>
            <a:prstGeom prst="ellipse">
              <a:avLst/>
            </a:prstGeom>
            <a:solidFill>
              <a:srgbClr val="0000FF"/>
            </a:solidFill>
            <a:ln w="2063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68" name="Rectangle 29"/>
            <p:cNvSpPr>
              <a:spLocks noChangeArrowheads="1"/>
            </p:cNvSpPr>
            <p:nvPr/>
          </p:nvSpPr>
          <p:spPr bwMode="auto">
            <a:xfrm>
              <a:off x="2890142" y="308256"/>
              <a:ext cx="4233649" cy="57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Granisetron</a:t>
              </a: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(all doses)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169" name="Oval 30"/>
            <p:cNvSpPr>
              <a:spLocks noChangeArrowheads="1"/>
            </p:cNvSpPr>
            <p:nvPr/>
          </p:nvSpPr>
          <p:spPr bwMode="auto">
            <a:xfrm>
              <a:off x="2628900" y="2374900"/>
              <a:ext cx="30163" cy="30163"/>
            </a:xfrm>
            <a:prstGeom prst="ellipse">
              <a:avLst/>
            </a:prstGeom>
            <a:solidFill>
              <a:srgbClr val="0000FF"/>
            </a:solidFill>
            <a:ln w="2063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70" name="Rectangle 31"/>
            <p:cNvSpPr>
              <a:spLocks noChangeArrowheads="1"/>
            </p:cNvSpPr>
            <p:nvPr/>
          </p:nvSpPr>
          <p:spPr bwMode="auto">
            <a:xfrm>
              <a:off x="578845" y="1888560"/>
              <a:ext cx="2096096" cy="114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Dolasetron</a:t>
              </a: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(all doses)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171" name="Oval 32"/>
            <p:cNvSpPr>
              <a:spLocks noChangeArrowheads="1"/>
            </p:cNvSpPr>
            <p:nvPr/>
          </p:nvSpPr>
          <p:spPr bwMode="auto">
            <a:xfrm>
              <a:off x="2613025" y="4287838"/>
              <a:ext cx="61913" cy="60325"/>
            </a:xfrm>
            <a:prstGeom prst="ellipse">
              <a:avLst/>
            </a:prstGeom>
            <a:solidFill>
              <a:srgbClr val="0000FF"/>
            </a:solidFill>
            <a:ln w="2063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72" name="Rectangle 33"/>
            <p:cNvSpPr>
              <a:spLocks noChangeArrowheads="1"/>
            </p:cNvSpPr>
            <p:nvPr/>
          </p:nvSpPr>
          <p:spPr bwMode="auto">
            <a:xfrm>
              <a:off x="874058" y="4588144"/>
              <a:ext cx="2543161" cy="114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Tropisetron</a:t>
              </a: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(all doses)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173" name="Oval 34"/>
            <p:cNvSpPr>
              <a:spLocks noChangeArrowheads="1"/>
            </p:cNvSpPr>
            <p:nvPr/>
          </p:nvSpPr>
          <p:spPr bwMode="auto">
            <a:xfrm>
              <a:off x="4143375" y="5513388"/>
              <a:ext cx="15875" cy="20638"/>
            </a:xfrm>
            <a:prstGeom prst="ellipse">
              <a:avLst/>
            </a:prstGeom>
            <a:solidFill>
              <a:srgbClr val="0000FF"/>
            </a:solidFill>
            <a:ln w="2063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74" name="Rectangle 35"/>
            <p:cNvSpPr>
              <a:spLocks noChangeArrowheads="1"/>
            </p:cNvSpPr>
            <p:nvPr/>
          </p:nvSpPr>
          <p:spPr bwMode="auto">
            <a:xfrm>
              <a:off x="3157536" y="5646381"/>
              <a:ext cx="2643189" cy="114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Palonosetron</a:t>
              </a: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(all doses)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175" name="Oval 36"/>
            <p:cNvSpPr>
              <a:spLocks noChangeArrowheads="1"/>
            </p:cNvSpPr>
            <p:nvPr/>
          </p:nvSpPr>
          <p:spPr bwMode="auto">
            <a:xfrm>
              <a:off x="6019800" y="5081588"/>
              <a:ext cx="30163" cy="30163"/>
            </a:xfrm>
            <a:prstGeom prst="ellipse">
              <a:avLst/>
            </a:prstGeom>
            <a:solidFill>
              <a:srgbClr val="0000FF"/>
            </a:solidFill>
            <a:ln w="2063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76" name="Rectangle 37"/>
            <p:cNvSpPr>
              <a:spLocks noChangeArrowheads="1"/>
            </p:cNvSpPr>
            <p:nvPr/>
          </p:nvSpPr>
          <p:spPr bwMode="auto">
            <a:xfrm>
              <a:off x="6065841" y="5142943"/>
              <a:ext cx="2578499" cy="114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Ramosetron</a:t>
              </a: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(all doses)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228600" y="2133600"/>
            <a:ext cx="4154488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Georgia" panose="02040502050405020303" pitchFamily="18" charset="0"/>
              </a:rPr>
              <a:t>Different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doses of the same treatment are </a:t>
            </a:r>
            <a:r>
              <a:rPr lang="en-US" dirty="0" smtClean="0">
                <a:latin typeface="Georgia" panose="02040502050405020303" pitchFamily="18" charset="0"/>
              </a:rPr>
              <a:t>combined in </a:t>
            </a:r>
            <a:r>
              <a:rPr lang="en-US" dirty="0">
                <a:latin typeface="Georgia" panose="02040502050405020303" pitchFamily="18" charset="0"/>
              </a:rPr>
              <a:t>the </a:t>
            </a:r>
            <a:r>
              <a:rPr lang="en-US" dirty="0">
                <a:solidFill>
                  <a:srgbClr val="C00000"/>
                </a:solidFill>
                <a:latin typeface="Georgia" panose="02040502050405020303" pitchFamily="18" charset="0"/>
              </a:rPr>
              <a:t>same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smtClean="0">
                <a:latin typeface="Georgia" panose="02040502050405020303" pitchFamily="18" charset="0"/>
              </a:rPr>
              <a:t>node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78" name="Text Box 8"/>
          <p:cNvSpPr txBox="1">
            <a:spLocks noChangeArrowheads="1"/>
          </p:cNvSpPr>
          <p:nvPr/>
        </p:nvSpPr>
        <p:spPr bwMode="auto">
          <a:xfrm>
            <a:off x="5029200" y="1496973"/>
            <a:ext cx="3849688" cy="3508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114300"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lvl="1">
              <a:lnSpc>
                <a:spcPct val="95000"/>
              </a:lnSpc>
              <a:spcAft>
                <a:spcPts val="1200"/>
              </a:spcAft>
              <a:buClr>
                <a:srgbClr val="EDDAEE"/>
              </a:buClr>
              <a:buFontTx/>
              <a:buBlip>
                <a:blip r:embed="rId3"/>
              </a:buBlip>
            </a:pPr>
            <a:r>
              <a:rPr lang="en-US" altLang="el-GR" sz="2400" dirty="0" smtClean="0">
                <a:solidFill>
                  <a:schemeClr val="tx1"/>
                </a:solidFill>
              </a:rPr>
              <a:t> ‘Splitting’ approach</a:t>
            </a:r>
          </a:p>
        </p:txBody>
      </p:sp>
      <p:sp>
        <p:nvSpPr>
          <p:cNvPr id="179" name="Rectangle 178"/>
          <p:cNvSpPr/>
          <p:nvPr/>
        </p:nvSpPr>
        <p:spPr>
          <a:xfrm>
            <a:off x="4876800" y="2141113"/>
            <a:ext cx="4154488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Georgia" panose="02040502050405020303" pitchFamily="18" charset="0"/>
              </a:rPr>
              <a:t>Different</a:t>
            </a:r>
            <a:r>
              <a:rPr lang="en-US" dirty="0">
                <a:latin typeface="Georgia" panose="02040502050405020303" pitchFamily="18" charset="0"/>
              </a:rPr>
              <a:t> doses of the same treatment are considered </a:t>
            </a:r>
            <a:r>
              <a:rPr lang="en-US" dirty="0">
                <a:solidFill>
                  <a:srgbClr val="C00000"/>
                </a:solidFill>
                <a:latin typeface="Georgia" panose="02040502050405020303" pitchFamily="18" charset="0"/>
              </a:rPr>
              <a:t>separate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smtClean="0">
                <a:latin typeface="Georgia" panose="02040502050405020303" pitchFamily="18" charset="0"/>
              </a:rPr>
              <a:t>nodes</a:t>
            </a:r>
            <a:endParaRPr lang="en-US" dirty="0">
              <a:latin typeface="Georgia" panose="02040502050405020303" pitchFamily="18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4419600" y="2960687"/>
            <a:ext cx="4495543" cy="3640443"/>
            <a:chOff x="4419600" y="2960687"/>
            <a:chExt cx="4495543" cy="3640443"/>
          </a:xfrm>
        </p:grpSpPr>
        <p:sp>
          <p:nvSpPr>
            <p:cNvPr id="181" name="Line 10"/>
            <p:cNvSpPr>
              <a:spLocks noChangeShapeType="1"/>
            </p:cNvSpPr>
            <p:nvPr/>
          </p:nvSpPr>
          <p:spPr bwMode="auto">
            <a:xfrm flipH="1" flipV="1">
              <a:off x="7905416" y="4597985"/>
              <a:ext cx="5326" cy="142858"/>
            </a:xfrm>
            <a:prstGeom prst="line">
              <a:avLst/>
            </a:prstGeom>
            <a:noFill/>
            <a:ln w="1920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82" name="Line 11"/>
            <p:cNvSpPr>
              <a:spLocks noChangeShapeType="1"/>
            </p:cNvSpPr>
            <p:nvPr/>
          </p:nvSpPr>
          <p:spPr bwMode="auto">
            <a:xfrm flipH="1" flipV="1">
              <a:off x="7881449" y="4454200"/>
              <a:ext cx="29294" cy="286643"/>
            </a:xfrm>
            <a:prstGeom prst="line">
              <a:avLst/>
            </a:prstGeom>
            <a:noFill/>
            <a:ln w="587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83" name="Line 12"/>
            <p:cNvSpPr>
              <a:spLocks noChangeShapeType="1"/>
            </p:cNvSpPr>
            <p:nvPr/>
          </p:nvSpPr>
          <p:spPr bwMode="auto">
            <a:xfrm flipH="1" flipV="1">
              <a:off x="7845942" y="4314125"/>
              <a:ext cx="64801" cy="426718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84" name="Line 13"/>
            <p:cNvSpPr>
              <a:spLocks noChangeShapeType="1"/>
            </p:cNvSpPr>
            <p:nvPr/>
          </p:nvSpPr>
          <p:spPr bwMode="auto">
            <a:xfrm flipH="1" flipV="1">
              <a:off x="7794456" y="4179616"/>
              <a:ext cx="116286" cy="561227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85" name="Line 14"/>
            <p:cNvSpPr>
              <a:spLocks noChangeShapeType="1"/>
            </p:cNvSpPr>
            <p:nvPr/>
          </p:nvSpPr>
          <p:spPr bwMode="auto">
            <a:xfrm flipH="1" flipV="1">
              <a:off x="7732319" y="4048818"/>
              <a:ext cx="178423" cy="692025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86" name="Line 15"/>
            <p:cNvSpPr>
              <a:spLocks noChangeShapeType="1"/>
            </p:cNvSpPr>
            <p:nvPr/>
          </p:nvSpPr>
          <p:spPr bwMode="auto">
            <a:xfrm flipH="1" flipV="1">
              <a:off x="7655091" y="3927296"/>
              <a:ext cx="255651" cy="813547"/>
            </a:xfrm>
            <a:prstGeom prst="line">
              <a:avLst/>
            </a:prstGeom>
            <a:noFill/>
            <a:ln w="333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87" name="Line 16"/>
            <p:cNvSpPr>
              <a:spLocks noChangeShapeType="1"/>
            </p:cNvSpPr>
            <p:nvPr/>
          </p:nvSpPr>
          <p:spPr bwMode="auto">
            <a:xfrm flipH="1" flipV="1">
              <a:off x="7565436" y="3818761"/>
              <a:ext cx="345307" cy="922082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88" name="Line 17"/>
            <p:cNvSpPr>
              <a:spLocks noChangeShapeType="1"/>
            </p:cNvSpPr>
            <p:nvPr/>
          </p:nvSpPr>
          <p:spPr bwMode="auto">
            <a:xfrm flipH="1" flipV="1">
              <a:off x="7466903" y="3715792"/>
              <a:ext cx="443838" cy="1025051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89" name="Line 18"/>
            <p:cNvSpPr>
              <a:spLocks noChangeShapeType="1"/>
            </p:cNvSpPr>
            <p:nvPr/>
          </p:nvSpPr>
          <p:spPr bwMode="auto">
            <a:xfrm flipH="1" flipV="1">
              <a:off x="7356831" y="3624883"/>
              <a:ext cx="553910" cy="1115960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90" name="Line 19"/>
            <p:cNvSpPr>
              <a:spLocks noChangeShapeType="1"/>
            </p:cNvSpPr>
            <p:nvPr/>
          </p:nvSpPr>
          <p:spPr bwMode="auto">
            <a:xfrm flipH="1" flipV="1">
              <a:off x="7240546" y="3550671"/>
              <a:ext cx="670196" cy="1190172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91" name="Line 20"/>
            <p:cNvSpPr>
              <a:spLocks noChangeShapeType="1"/>
            </p:cNvSpPr>
            <p:nvPr/>
          </p:nvSpPr>
          <p:spPr bwMode="auto">
            <a:xfrm flipH="1" flipV="1">
              <a:off x="7115383" y="3484808"/>
              <a:ext cx="795358" cy="1256035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92" name="Line 21"/>
            <p:cNvSpPr>
              <a:spLocks noChangeShapeType="1"/>
            </p:cNvSpPr>
            <p:nvPr/>
          </p:nvSpPr>
          <p:spPr bwMode="auto">
            <a:xfrm flipH="1" flipV="1">
              <a:off x="6984007" y="3434715"/>
              <a:ext cx="926735" cy="1306128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93" name="Line 22"/>
            <p:cNvSpPr>
              <a:spLocks noChangeShapeType="1"/>
            </p:cNvSpPr>
            <p:nvPr/>
          </p:nvSpPr>
          <p:spPr bwMode="auto">
            <a:xfrm flipH="1" flipV="1">
              <a:off x="6849968" y="3400392"/>
              <a:ext cx="1060774" cy="1340451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94" name="Line 23"/>
            <p:cNvSpPr>
              <a:spLocks noChangeShapeType="1"/>
            </p:cNvSpPr>
            <p:nvPr/>
          </p:nvSpPr>
          <p:spPr bwMode="auto">
            <a:xfrm flipH="1" flipV="1">
              <a:off x="6709715" y="3381839"/>
              <a:ext cx="1201027" cy="1359004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95" name="Line 24"/>
            <p:cNvSpPr>
              <a:spLocks noChangeShapeType="1"/>
            </p:cNvSpPr>
            <p:nvPr/>
          </p:nvSpPr>
          <p:spPr bwMode="auto">
            <a:xfrm flipH="1" flipV="1">
              <a:off x="6572125" y="3379056"/>
              <a:ext cx="1338617" cy="136178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96" name="Line 25"/>
            <p:cNvSpPr>
              <a:spLocks noChangeShapeType="1"/>
            </p:cNvSpPr>
            <p:nvPr/>
          </p:nvSpPr>
          <p:spPr bwMode="auto">
            <a:xfrm flipH="1" flipV="1">
              <a:off x="6431872" y="3391116"/>
              <a:ext cx="1478870" cy="1349728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97" name="Line 26"/>
            <p:cNvSpPr>
              <a:spLocks noChangeShapeType="1"/>
            </p:cNvSpPr>
            <p:nvPr/>
          </p:nvSpPr>
          <p:spPr bwMode="auto">
            <a:xfrm flipH="1" flipV="1">
              <a:off x="6297833" y="3416162"/>
              <a:ext cx="1612909" cy="1324681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98" name="Line 27"/>
            <p:cNvSpPr>
              <a:spLocks noChangeShapeType="1"/>
            </p:cNvSpPr>
            <p:nvPr/>
          </p:nvSpPr>
          <p:spPr bwMode="auto">
            <a:xfrm flipH="1" flipV="1">
              <a:off x="6163794" y="3459761"/>
              <a:ext cx="1746948" cy="1281082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99" name="Line 28"/>
            <p:cNvSpPr>
              <a:spLocks noChangeShapeType="1"/>
            </p:cNvSpPr>
            <p:nvPr/>
          </p:nvSpPr>
          <p:spPr bwMode="auto">
            <a:xfrm flipH="1" flipV="1">
              <a:off x="6035968" y="3516348"/>
              <a:ext cx="1874773" cy="1224495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00" name="Line 29"/>
            <p:cNvSpPr>
              <a:spLocks noChangeShapeType="1"/>
            </p:cNvSpPr>
            <p:nvPr/>
          </p:nvSpPr>
          <p:spPr bwMode="auto">
            <a:xfrm flipH="1" flipV="1">
              <a:off x="5913469" y="3584994"/>
              <a:ext cx="1997273" cy="1155849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01" name="Line 30"/>
            <p:cNvSpPr>
              <a:spLocks noChangeShapeType="1"/>
            </p:cNvSpPr>
            <p:nvPr/>
          </p:nvSpPr>
          <p:spPr bwMode="auto">
            <a:xfrm flipH="1" flipV="1">
              <a:off x="5799846" y="3668482"/>
              <a:ext cx="2110896" cy="1072361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02" name="Line 31"/>
            <p:cNvSpPr>
              <a:spLocks noChangeShapeType="1"/>
            </p:cNvSpPr>
            <p:nvPr/>
          </p:nvSpPr>
          <p:spPr bwMode="auto">
            <a:xfrm flipH="1" flipV="1">
              <a:off x="5695988" y="3765885"/>
              <a:ext cx="2214754" cy="974958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03" name="Line 32"/>
            <p:cNvSpPr>
              <a:spLocks noChangeShapeType="1"/>
            </p:cNvSpPr>
            <p:nvPr/>
          </p:nvSpPr>
          <p:spPr bwMode="auto">
            <a:xfrm flipH="1" flipV="1">
              <a:off x="5600119" y="3871637"/>
              <a:ext cx="2310623" cy="869206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04" name="Line 33"/>
            <p:cNvSpPr>
              <a:spLocks noChangeShapeType="1"/>
            </p:cNvSpPr>
            <p:nvPr/>
          </p:nvSpPr>
          <p:spPr bwMode="auto">
            <a:xfrm flipH="1" flipV="1">
              <a:off x="5448326" y="4114681"/>
              <a:ext cx="2462416" cy="626162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05" name="Line 34"/>
            <p:cNvSpPr>
              <a:spLocks noChangeShapeType="1"/>
            </p:cNvSpPr>
            <p:nvPr/>
          </p:nvSpPr>
          <p:spPr bwMode="auto">
            <a:xfrm flipH="1" flipV="1">
              <a:off x="5391515" y="4245479"/>
              <a:ext cx="2519227" cy="495364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06" name="Line 35"/>
            <p:cNvSpPr>
              <a:spLocks noChangeShapeType="1"/>
            </p:cNvSpPr>
            <p:nvPr/>
          </p:nvSpPr>
          <p:spPr bwMode="auto">
            <a:xfrm flipH="1" flipV="1">
              <a:off x="5347131" y="4382771"/>
              <a:ext cx="2563611" cy="358072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07" name="Line 36"/>
            <p:cNvSpPr>
              <a:spLocks noChangeShapeType="1"/>
            </p:cNvSpPr>
            <p:nvPr/>
          </p:nvSpPr>
          <p:spPr bwMode="auto">
            <a:xfrm flipH="1" flipV="1">
              <a:off x="5316950" y="4525629"/>
              <a:ext cx="2593792" cy="215214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08" name="Line 37"/>
            <p:cNvSpPr>
              <a:spLocks noChangeShapeType="1"/>
            </p:cNvSpPr>
            <p:nvPr/>
          </p:nvSpPr>
          <p:spPr bwMode="auto">
            <a:xfrm flipH="1" flipV="1">
              <a:off x="5301860" y="4669414"/>
              <a:ext cx="2608883" cy="71429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09" name="Line 38"/>
            <p:cNvSpPr>
              <a:spLocks noChangeShapeType="1"/>
            </p:cNvSpPr>
            <p:nvPr/>
          </p:nvSpPr>
          <p:spPr bwMode="auto">
            <a:xfrm flipH="1">
              <a:off x="5301860" y="4740843"/>
              <a:ext cx="2608883" cy="75140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10" name="Line 39"/>
            <p:cNvSpPr>
              <a:spLocks noChangeShapeType="1"/>
            </p:cNvSpPr>
            <p:nvPr/>
          </p:nvSpPr>
          <p:spPr bwMode="auto">
            <a:xfrm flipH="1">
              <a:off x="5316950" y="4740843"/>
              <a:ext cx="2593792" cy="21799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11" name="Line 40"/>
            <p:cNvSpPr>
              <a:spLocks noChangeShapeType="1"/>
            </p:cNvSpPr>
            <p:nvPr/>
          </p:nvSpPr>
          <p:spPr bwMode="auto">
            <a:xfrm flipH="1">
              <a:off x="5347131" y="4740843"/>
              <a:ext cx="2563611" cy="361783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12" name="Line 41"/>
            <p:cNvSpPr>
              <a:spLocks noChangeShapeType="1"/>
            </p:cNvSpPr>
            <p:nvPr/>
          </p:nvSpPr>
          <p:spPr bwMode="auto">
            <a:xfrm flipH="1">
              <a:off x="5520228" y="4740843"/>
              <a:ext cx="2390514" cy="754178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13" name="Line 42"/>
            <p:cNvSpPr>
              <a:spLocks noChangeShapeType="1"/>
            </p:cNvSpPr>
            <p:nvPr/>
          </p:nvSpPr>
          <p:spPr bwMode="auto">
            <a:xfrm flipH="1">
              <a:off x="5600119" y="4740843"/>
              <a:ext cx="2310623" cy="87291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14" name="Line 43"/>
            <p:cNvSpPr>
              <a:spLocks noChangeShapeType="1"/>
            </p:cNvSpPr>
            <p:nvPr/>
          </p:nvSpPr>
          <p:spPr bwMode="auto">
            <a:xfrm flipH="1">
              <a:off x="5695988" y="4740843"/>
              <a:ext cx="2214754" cy="978669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15" name="Line 44"/>
            <p:cNvSpPr>
              <a:spLocks noChangeShapeType="1"/>
            </p:cNvSpPr>
            <p:nvPr/>
          </p:nvSpPr>
          <p:spPr bwMode="auto">
            <a:xfrm flipH="1">
              <a:off x="5799846" y="4740843"/>
              <a:ext cx="2110896" cy="1075144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16" name="Line 45"/>
            <p:cNvSpPr>
              <a:spLocks noChangeShapeType="1"/>
            </p:cNvSpPr>
            <p:nvPr/>
          </p:nvSpPr>
          <p:spPr bwMode="auto">
            <a:xfrm flipH="1">
              <a:off x="5913469" y="4740843"/>
              <a:ext cx="1997273" cy="115956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17" name="Line 46"/>
            <p:cNvSpPr>
              <a:spLocks noChangeShapeType="1"/>
            </p:cNvSpPr>
            <p:nvPr/>
          </p:nvSpPr>
          <p:spPr bwMode="auto">
            <a:xfrm flipH="1">
              <a:off x="6035968" y="4740843"/>
              <a:ext cx="1874773" cy="1228206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18" name="Line 47"/>
            <p:cNvSpPr>
              <a:spLocks noChangeShapeType="1"/>
            </p:cNvSpPr>
            <p:nvPr/>
          </p:nvSpPr>
          <p:spPr bwMode="auto">
            <a:xfrm flipH="1">
              <a:off x="6163794" y="4740843"/>
              <a:ext cx="1746948" cy="1284792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19" name="Line 48"/>
            <p:cNvSpPr>
              <a:spLocks noChangeShapeType="1"/>
            </p:cNvSpPr>
            <p:nvPr/>
          </p:nvSpPr>
          <p:spPr bwMode="auto">
            <a:xfrm flipH="1">
              <a:off x="6297833" y="4740843"/>
              <a:ext cx="1612909" cy="1328391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20" name="Line 49"/>
            <p:cNvSpPr>
              <a:spLocks noChangeShapeType="1"/>
            </p:cNvSpPr>
            <p:nvPr/>
          </p:nvSpPr>
          <p:spPr bwMode="auto">
            <a:xfrm flipH="1">
              <a:off x="6431872" y="4740843"/>
              <a:ext cx="1478870" cy="1352510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21" name="Line 50"/>
            <p:cNvSpPr>
              <a:spLocks noChangeShapeType="1"/>
            </p:cNvSpPr>
            <p:nvPr/>
          </p:nvSpPr>
          <p:spPr bwMode="auto">
            <a:xfrm flipH="1">
              <a:off x="6572125" y="4740843"/>
              <a:ext cx="1338617" cy="136549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22" name="Line 51"/>
            <p:cNvSpPr>
              <a:spLocks noChangeShapeType="1"/>
            </p:cNvSpPr>
            <p:nvPr/>
          </p:nvSpPr>
          <p:spPr bwMode="auto">
            <a:xfrm flipH="1">
              <a:off x="6709715" y="4740843"/>
              <a:ext cx="1201027" cy="1362715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23" name="Line 52"/>
            <p:cNvSpPr>
              <a:spLocks noChangeShapeType="1"/>
            </p:cNvSpPr>
            <p:nvPr/>
          </p:nvSpPr>
          <p:spPr bwMode="auto">
            <a:xfrm flipH="1">
              <a:off x="6849968" y="4740843"/>
              <a:ext cx="1060774" cy="1343234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24" name="Line 53"/>
            <p:cNvSpPr>
              <a:spLocks noChangeShapeType="1"/>
            </p:cNvSpPr>
            <p:nvPr/>
          </p:nvSpPr>
          <p:spPr bwMode="auto">
            <a:xfrm flipH="1">
              <a:off x="6984007" y="4740843"/>
              <a:ext cx="926735" cy="1308911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25" name="Line 54"/>
            <p:cNvSpPr>
              <a:spLocks noChangeShapeType="1"/>
            </p:cNvSpPr>
            <p:nvPr/>
          </p:nvSpPr>
          <p:spPr bwMode="auto">
            <a:xfrm flipH="1">
              <a:off x="7115383" y="4740843"/>
              <a:ext cx="795358" cy="1259746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26" name="Line 55"/>
            <p:cNvSpPr>
              <a:spLocks noChangeShapeType="1"/>
            </p:cNvSpPr>
            <p:nvPr/>
          </p:nvSpPr>
          <p:spPr bwMode="auto">
            <a:xfrm flipH="1">
              <a:off x="7240546" y="4740843"/>
              <a:ext cx="670196" cy="1193883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27" name="Line 56"/>
            <p:cNvSpPr>
              <a:spLocks noChangeShapeType="1"/>
            </p:cNvSpPr>
            <p:nvPr/>
          </p:nvSpPr>
          <p:spPr bwMode="auto">
            <a:xfrm flipH="1">
              <a:off x="7356831" y="4740843"/>
              <a:ext cx="553910" cy="1118743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28" name="Line 57"/>
            <p:cNvSpPr>
              <a:spLocks noChangeShapeType="1"/>
            </p:cNvSpPr>
            <p:nvPr/>
          </p:nvSpPr>
          <p:spPr bwMode="auto">
            <a:xfrm flipH="1">
              <a:off x="7466903" y="4740843"/>
              <a:ext cx="443838" cy="1028762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29" name="Line 58"/>
            <p:cNvSpPr>
              <a:spLocks noChangeShapeType="1"/>
            </p:cNvSpPr>
            <p:nvPr/>
          </p:nvSpPr>
          <p:spPr bwMode="auto">
            <a:xfrm flipH="1">
              <a:off x="7565436" y="4740843"/>
              <a:ext cx="345307" cy="925792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30" name="Line 59"/>
            <p:cNvSpPr>
              <a:spLocks noChangeShapeType="1"/>
            </p:cNvSpPr>
            <p:nvPr/>
          </p:nvSpPr>
          <p:spPr bwMode="auto">
            <a:xfrm flipH="1">
              <a:off x="7732319" y="4740843"/>
              <a:ext cx="178423" cy="695736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31" name="Line 60"/>
            <p:cNvSpPr>
              <a:spLocks noChangeShapeType="1"/>
            </p:cNvSpPr>
            <p:nvPr/>
          </p:nvSpPr>
          <p:spPr bwMode="auto">
            <a:xfrm flipH="1">
              <a:off x="7845942" y="4740843"/>
              <a:ext cx="64801" cy="430429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32" name="Line 61"/>
            <p:cNvSpPr>
              <a:spLocks noChangeShapeType="1"/>
            </p:cNvSpPr>
            <p:nvPr/>
          </p:nvSpPr>
          <p:spPr bwMode="auto">
            <a:xfrm flipH="1">
              <a:off x="7881449" y="4740843"/>
              <a:ext cx="29294" cy="290354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33" name="Line 62"/>
            <p:cNvSpPr>
              <a:spLocks noChangeShapeType="1"/>
            </p:cNvSpPr>
            <p:nvPr/>
          </p:nvSpPr>
          <p:spPr bwMode="auto">
            <a:xfrm flipH="1">
              <a:off x="7905416" y="4740843"/>
              <a:ext cx="5326" cy="146568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34" name="Line 63"/>
            <p:cNvSpPr>
              <a:spLocks noChangeShapeType="1"/>
            </p:cNvSpPr>
            <p:nvPr/>
          </p:nvSpPr>
          <p:spPr bwMode="auto">
            <a:xfrm flipH="1" flipV="1">
              <a:off x="7881449" y="4454200"/>
              <a:ext cx="23968" cy="143786"/>
            </a:xfrm>
            <a:prstGeom prst="line">
              <a:avLst/>
            </a:prstGeom>
            <a:noFill/>
            <a:ln w="22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35" name="Line 64"/>
            <p:cNvSpPr>
              <a:spLocks noChangeShapeType="1"/>
            </p:cNvSpPr>
            <p:nvPr/>
          </p:nvSpPr>
          <p:spPr bwMode="auto">
            <a:xfrm flipH="1" flipV="1">
              <a:off x="7732319" y="4048818"/>
              <a:ext cx="173097" cy="549167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36" name="Line 65"/>
            <p:cNvSpPr>
              <a:spLocks noChangeShapeType="1"/>
            </p:cNvSpPr>
            <p:nvPr/>
          </p:nvSpPr>
          <p:spPr bwMode="auto">
            <a:xfrm flipH="1" flipV="1">
              <a:off x="7115383" y="3484808"/>
              <a:ext cx="790032" cy="111317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37" name="Line 66"/>
            <p:cNvSpPr>
              <a:spLocks noChangeShapeType="1"/>
            </p:cNvSpPr>
            <p:nvPr/>
          </p:nvSpPr>
          <p:spPr bwMode="auto">
            <a:xfrm flipH="1" flipV="1">
              <a:off x="6431872" y="3391116"/>
              <a:ext cx="1473544" cy="1206870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38" name="Line 67"/>
            <p:cNvSpPr>
              <a:spLocks noChangeShapeType="1"/>
            </p:cNvSpPr>
            <p:nvPr/>
          </p:nvSpPr>
          <p:spPr bwMode="auto">
            <a:xfrm flipH="1" flipV="1">
              <a:off x="5913469" y="3584994"/>
              <a:ext cx="1991947" cy="1012991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39" name="Line 68"/>
            <p:cNvSpPr>
              <a:spLocks noChangeShapeType="1"/>
            </p:cNvSpPr>
            <p:nvPr/>
          </p:nvSpPr>
          <p:spPr bwMode="auto">
            <a:xfrm flipH="1" flipV="1">
              <a:off x="5799846" y="3668482"/>
              <a:ext cx="2105569" cy="929503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40" name="Line 69"/>
            <p:cNvSpPr>
              <a:spLocks noChangeShapeType="1"/>
            </p:cNvSpPr>
            <p:nvPr/>
          </p:nvSpPr>
          <p:spPr bwMode="auto">
            <a:xfrm flipH="1" flipV="1">
              <a:off x="5695988" y="3765885"/>
              <a:ext cx="2209428" cy="83210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41" name="Line 70"/>
            <p:cNvSpPr>
              <a:spLocks noChangeShapeType="1"/>
            </p:cNvSpPr>
            <p:nvPr/>
          </p:nvSpPr>
          <p:spPr bwMode="auto">
            <a:xfrm flipH="1">
              <a:off x="5347131" y="4597985"/>
              <a:ext cx="2558285" cy="50464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42" name="Line 71"/>
            <p:cNvSpPr>
              <a:spLocks noChangeShapeType="1"/>
            </p:cNvSpPr>
            <p:nvPr/>
          </p:nvSpPr>
          <p:spPr bwMode="auto">
            <a:xfrm flipH="1">
              <a:off x="5391515" y="4597985"/>
              <a:ext cx="2513901" cy="641932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43" name="Line 72"/>
            <p:cNvSpPr>
              <a:spLocks noChangeShapeType="1"/>
            </p:cNvSpPr>
            <p:nvPr/>
          </p:nvSpPr>
          <p:spPr bwMode="auto">
            <a:xfrm flipH="1">
              <a:off x="5448326" y="4597985"/>
              <a:ext cx="2457090" cy="772731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44" name="Line 73"/>
            <p:cNvSpPr>
              <a:spLocks noChangeShapeType="1"/>
            </p:cNvSpPr>
            <p:nvPr/>
          </p:nvSpPr>
          <p:spPr bwMode="auto">
            <a:xfrm flipH="1">
              <a:off x="5600119" y="4597985"/>
              <a:ext cx="2305297" cy="1015774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45" name="Line 74"/>
            <p:cNvSpPr>
              <a:spLocks noChangeShapeType="1"/>
            </p:cNvSpPr>
            <p:nvPr/>
          </p:nvSpPr>
          <p:spPr bwMode="auto">
            <a:xfrm flipH="1">
              <a:off x="5695988" y="4597985"/>
              <a:ext cx="2209428" cy="1121526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46" name="Line 75"/>
            <p:cNvSpPr>
              <a:spLocks noChangeShapeType="1"/>
            </p:cNvSpPr>
            <p:nvPr/>
          </p:nvSpPr>
          <p:spPr bwMode="auto">
            <a:xfrm flipH="1">
              <a:off x="5799846" y="4597985"/>
              <a:ext cx="2105569" cy="1218002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47" name="Line 76"/>
            <p:cNvSpPr>
              <a:spLocks noChangeShapeType="1"/>
            </p:cNvSpPr>
            <p:nvPr/>
          </p:nvSpPr>
          <p:spPr bwMode="auto">
            <a:xfrm flipH="1">
              <a:off x="7732319" y="4597985"/>
              <a:ext cx="173097" cy="838593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48" name="Line 77"/>
            <p:cNvSpPr>
              <a:spLocks noChangeShapeType="1"/>
            </p:cNvSpPr>
            <p:nvPr/>
          </p:nvSpPr>
          <p:spPr bwMode="auto">
            <a:xfrm flipH="1" flipV="1">
              <a:off x="7845942" y="4314125"/>
              <a:ext cx="35507" cy="140075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49" name="Line 78"/>
            <p:cNvSpPr>
              <a:spLocks noChangeShapeType="1"/>
            </p:cNvSpPr>
            <p:nvPr/>
          </p:nvSpPr>
          <p:spPr bwMode="auto">
            <a:xfrm flipH="1" flipV="1">
              <a:off x="7732319" y="4048818"/>
              <a:ext cx="149130" cy="405382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50" name="Line 79"/>
            <p:cNvSpPr>
              <a:spLocks noChangeShapeType="1"/>
            </p:cNvSpPr>
            <p:nvPr/>
          </p:nvSpPr>
          <p:spPr bwMode="auto">
            <a:xfrm flipH="1" flipV="1">
              <a:off x="5695988" y="3765885"/>
              <a:ext cx="2185460" cy="688315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51" name="Line 80"/>
            <p:cNvSpPr>
              <a:spLocks noChangeShapeType="1"/>
            </p:cNvSpPr>
            <p:nvPr/>
          </p:nvSpPr>
          <p:spPr bwMode="auto">
            <a:xfrm flipH="1">
              <a:off x="5347131" y="4454200"/>
              <a:ext cx="2534318" cy="648426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52" name="Line 81"/>
            <p:cNvSpPr>
              <a:spLocks noChangeShapeType="1"/>
            </p:cNvSpPr>
            <p:nvPr/>
          </p:nvSpPr>
          <p:spPr bwMode="auto">
            <a:xfrm flipH="1">
              <a:off x="5391515" y="4454200"/>
              <a:ext cx="2489934" cy="785718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53" name="Line 82"/>
            <p:cNvSpPr>
              <a:spLocks noChangeShapeType="1"/>
            </p:cNvSpPr>
            <p:nvPr/>
          </p:nvSpPr>
          <p:spPr bwMode="auto">
            <a:xfrm flipH="1">
              <a:off x="6984007" y="4454200"/>
              <a:ext cx="897442" cy="1595554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54" name="Line 83"/>
            <p:cNvSpPr>
              <a:spLocks noChangeShapeType="1"/>
            </p:cNvSpPr>
            <p:nvPr/>
          </p:nvSpPr>
          <p:spPr bwMode="auto">
            <a:xfrm flipH="1">
              <a:off x="7655091" y="4454200"/>
              <a:ext cx="226358" cy="1103901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55" name="Line 84"/>
            <p:cNvSpPr>
              <a:spLocks noChangeShapeType="1"/>
            </p:cNvSpPr>
            <p:nvPr/>
          </p:nvSpPr>
          <p:spPr bwMode="auto">
            <a:xfrm flipH="1">
              <a:off x="7732319" y="4454200"/>
              <a:ext cx="149130" cy="982379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56" name="Line 85"/>
            <p:cNvSpPr>
              <a:spLocks noChangeShapeType="1"/>
            </p:cNvSpPr>
            <p:nvPr/>
          </p:nvSpPr>
          <p:spPr bwMode="auto">
            <a:xfrm flipH="1" flipV="1">
              <a:off x="7732319" y="4048818"/>
              <a:ext cx="113623" cy="26530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57" name="Line 86"/>
            <p:cNvSpPr>
              <a:spLocks noChangeShapeType="1"/>
            </p:cNvSpPr>
            <p:nvPr/>
          </p:nvSpPr>
          <p:spPr bwMode="auto">
            <a:xfrm flipH="1">
              <a:off x="7794456" y="4314125"/>
              <a:ext cx="51485" cy="990728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58" name="Line 87"/>
            <p:cNvSpPr>
              <a:spLocks noChangeShapeType="1"/>
            </p:cNvSpPr>
            <p:nvPr/>
          </p:nvSpPr>
          <p:spPr bwMode="auto">
            <a:xfrm flipH="1">
              <a:off x="7732319" y="4179616"/>
              <a:ext cx="62137" cy="1256963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59" name="Line 88"/>
            <p:cNvSpPr>
              <a:spLocks noChangeShapeType="1"/>
            </p:cNvSpPr>
            <p:nvPr/>
          </p:nvSpPr>
          <p:spPr bwMode="auto">
            <a:xfrm>
              <a:off x="7794456" y="4179616"/>
              <a:ext cx="86992" cy="851581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60" name="Line 89"/>
            <p:cNvSpPr>
              <a:spLocks noChangeShapeType="1"/>
            </p:cNvSpPr>
            <p:nvPr/>
          </p:nvSpPr>
          <p:spPr bwMode="auto">
            <a:xfrm flipH="1" flipV="1">
              <a:off x="7655091" y="3927296"/>
              <a:ext cx="77228" cy="121522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61" name="Line 90"/>
            <p:cNvSpPr>
              <a:spLocks noChangeShapeType="1"/>
            </p:cNvSpPr>
            <p:nvPr/>
          </p:nvSpPr>
          <p:spPr bwMode="auto">
            <a:xfrm flipH="1" flipV="1">
              <a:off x="7115383" y="3484808"/>
              <a:ext cx="616936" cy="56401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62" name="Line 91"/>
            <p:cNvSpPr>
              <a:spLocks noChangeShapeType="1"/>
            </p:cNvSpPr>
            <p:nvPr/>
          </p:nvSpPr>
          <p:spPr bwMode="auto">
            <a:xfrm flipH="1" flipV="1">
              <a:off x="6572125" y="3379056"/>
              <a:ext cx="1160194" cy="669762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63" name="Line 92"/>
            <p:cNvSpPr>
              <a:spLocks noChangeShapeType="1"/>
            </p:cNvSpPr>
            <p:nvPr/>
          </p:nvSpPr>
          <p:spPr bwMode="auto">
            <a:xfrm flipH="1" flipV="1">
              <a:off x="5600119" y="3871637"/>
              <a:ext cx="2132200" cy="177181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64" name="Line 93"/>
            <p:cNvSpPr>
              <a:spLocks noChangeShapeType="1"/>
            </p:cNvSpPr>
            <p:nvPr/>
          </p:nvSpPr>
          <p:spPr bwMode="auto">
            <a:xfrm flipH="1" flipV="1">
              <a:off x="5520228" y="3989449"/>
              <a:ext cx="2212091" cy="59369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65" name="Line 94"/>
            <p:cNvSpPr>
              <a:spLocks noChangeShapeType="1"/>
            </p:cNvSpPr>
            <p:nvPr/>
          </p:nvSpPr>
          <p:spPr bwMode="auto">
            <a:xfrm flipH="1" flipV="1">
              <a:off x="7565436" y="3818761"/>
              <a:ext cx="89656" cy="108535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66" name="Line 95"/>
            <p:cNvSpPr>
              <a:spLocks noChangeShapeType="1"/>
            </p:cNvSpPr>
            <p:nvPr/>
          </p:nvSpPr>
          <p:spPr bwMode="auto">
            <a:xfrm flipH="1" flipV="1">
              <a:off x="7240546" y="3550671"/>
              <a:ext cx="414545" cy="376625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67" name="Line 96"/>
            <p:cNvSpPr>
              <a:spLocks noChangeShapeType="1"/>
            </p:cNvSpPr>
            <p:nvPr/>
          </p:nvSpPr>
          <p:spPr bwMode="auto">
            <a:xfrm flipH="1" flipV="1">
              <a:off x="7115383" y="3484808"/>
              <a:ext cx="539708" cy="442488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68" name="Line 97"/>
            <p:cNvSpPr>
              <a:spLocks noChangeShapeType="1"/>
            </p:cNvSpPr>
            <p:nvPr/>
          </p:nvSpPr>
          <p:spPr bwMode="auto">
            <a:xfrm flipH="1" flipV="1">
              <a:off x="7240546" y="3550671"/>
              <a:ext cx="324890" cy="268090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69" name="Line 98"/>
            <p:cNvSpPr>
              <a:spLocks noChangeShapeType="1"/>
            </p:cNvSpPr>
            <p:nvPr/>
          </p:nvSpPr>
          <p:spPr bwMode="auto">
            <a:xfrm flipH="1" flipV="1">
              <a:off x="6572125" y="3379056"/>
              <a:ext cx="543258" cy="105752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70" name="Line 99"/>
            <p:cNvSpPr>
              <a:spLocks noChangeShapeType="1"/>
            </p:cNvSpPr>
            <p:nvPr/>
          </p:nvSpPr>
          <p:spPr bwMode="auto">
            <a:xfrm flipH="1">
              <a:off x="6431872" y="3381839"/>
              <a:ext cx="277843" cy="9276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71" name="Line 100"/>
            <p:cNvSpPr>
              <a:spLocks noChangeShapeType="1"/>
            </p:cNvSpPr>
            <p:nvPr/>
          </p:nvSpPr>
          <p:spPr bwMode="auto">
            <a:xfrm flipH="1">
              <a:off x="6163794" y="3416162"/>
              <a:ext cx="134039" cy="43600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72" name="Line 101"/>
            <p:cNvSpPr>
              <a:spLocks noChangeShapeType="1"/>
            </p:cNvSpPr>
            <p:nvPr/>
          </p:nvSpPr>
          <p:spPr bwMode="auto">
            <a:xfrm flipH="1">
              <a:off x="6035968" y="3416162"/>
              <a:ext cx="261865" cy="100186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73" name="Line 102"/>
            <p:cNvSpPr>
              <a:spLocks noChangeShapeType="1"/>
            </p:cNvSpPr>
            <p:nvPr/>
          </p:nvSpPr>
          <p:spPr bwMode="auto">
            <a:xfrm flipH="1">
              <a:off x="5913469" y="3416162"/>
              <a:ext cx="384364" cy="168832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74" name="Line 103"/>
            <p:cNvSpPr>
              <a:spLocks noChangeShapeType="1"/>
            </p:cNvSpPr>
            <p:nvPr/>
          </p:nvSpPr>
          <p:spPr bwMode="auto">
            <a:xfrm flipH="1">
              <a:off x="5695988" y="3416162"/>
              <a:ext cx="601845" cy="349723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75" name="Line 104"/>
            <p:cNvSpPr>
              <a:spLocks noChangeShapeType="1"/>
            </p:cNvSpPr>
            <p:nvPr/>
          </p:nvSpPr>
          <p:spPr bwMode="auto">
            <a:xfrm flipH="1">
              <a:off x="5448326" y="3416162"/>
              <a:ext cx="849507" cy="698519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76" name="Line 105"/>
            <p:cNvSpPr>
              <a:spLocks noChangeShapeType="1"/>
            </p:cNvSpPr>
            <p:nvPr/>
          </p:nvSpPr>
          <p:spPr bwMode="auto">
            <a:xfrm flipH="1">
              <a:off x="5347131" y="3416162"/>
              <a:ext cx="950702" cy="966609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77" name="Line 106"/>
            <p:cNvSpPr>
              <a:spLocks noChangeShapeType="1"/>
            </p:cNvSpPr>
            <p:nvPr/>
          </p:nvSpPr>
          <p:spPr bwMode="auto">
            <a:xfrm flipH="1">
              <a:off x="6035968" y="3459761"/>
              <a:ext cx="127825" cy="5658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78" name="Line 107"/>
            <p:cNvSpPr>
              <a:spLocks noChangeShapeType="1"/>
            </p:cNvSpPr>
            <p:nvPr/>
          </p:nvSpPr>
          <p:spPr bwMode="auto">
            <a:xfrm flipH="1">
              <a:off x="5301860" y="3459761"/>
              <a:ext cx="861934" cy="1209653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79" name="Line 108"/>
            <p:cNvSpPr>
              <a:spLocks noChangeShapeType="1"/>
            </p:cNvSpPr>
            <p:nvPr/>
          </p:nvSpPr>
          <p:spPr bwMode="auto">
            <a:xfrm flipH="1">
              <a:off x="5448326" y="3516348"/>
              <a:ext cx="587642" cy="598333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80" name="Line 109"/>
            <p:cNvSpPr>
              <a:spLocks noChangeShapeType="1"/>
            </p:cNvSpPr>
            <p:nvPr/>
          </p:nvSpPr>
          <p:spPr bwMode="auto">
            <a:xfrm flipH="1">
              <a:off x="5347131" y="3516348"/>
              <a:ext cx="688837" cy="866423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81" name="Line 110"/>
            <p:cNvSpPr>
              <a:spLocks noChangeShapeType="1"/>
            </p:cNvSpPr>
            <p:nvPr/>
          </p:nvSpPr>
          <p:spPr bwMode="auto">
            <a:xfrm flipH="1">
              <a:off x="5695988" y="3584994"/>
              <a:ext cx="217481" cy="180892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82" name="Line 111"/>
            <p:cNvSpPr>
              <a:spLocks noChangeShapeType="1"/>
            </p:cNvSpPr>
            <p:nvPr/>
          </p:nvSpPr>
          <p:spPr bwMode="auto">
            <a:xfrm>
              <a:off x="5695988" y="3765885"/>
              <a:ext cx="103858" cy="2050101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83" name="Line 112"/>
            <p:cNvSpPr>
              <a:spLocks noChangeShapeType="1"/>
            </p:cNvSpPr>
            <p:nvPr/>
          </p:nvSpPr>
          <p:spPr bwMode="auto">
            <a:xfrm>
              <a:off x="5695988" y="3765885"/>
              <a:ext cx="1959103" cy="1792215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84" name="Line 113"/>
            <p:cNvSpPr>
              <a:spLocks noChangeShapeType="1"/>
            </p:cNvSpPr>
            <p:nvPr/>
          </p:nvSpPr>
          <p:spPr bwMode="auto">
            <a:xfrm>
              <a:off x="5600119" y="3871637"/>
              <a:ext cx="1383888" cy="2178117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85" name="Line 114"/>
            <p:cNvSpPr>
              <a:spLocks noChangeShapeType="1"/>
            </p:cNvSpPr>
            <p:nvPr/>
          </p:nvSpPr>
          <p:spPr bwMode="auto">
            <a:xfrm flipH="1">
              <a:off x="5347131" y="4114681"/>
              <a:ext cx="101195" cy="268090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86" name="Line 115"/>
            <p:cNvSpPr>
              <a:spLocks noChangeShapeType="1"/>
            </p:cNvSpPr>
            <p:nvPr/>
          </p:nvSpPr>
          <p:spPr bwMode="auto">
            <a:xfrm>
              <a:off x="5391515" y="4245479"/>
              <a:ext cx="2513901" cy="641932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87" name="Line 116"/>
            <p:cNvSpPr>
              <a:spLocks noChangeShapeType="1"/>
            </p:cNvSpPr>
            <p:nvPr/>
          </p:nvSpPr>
          <p:spPr bwMode="auto">
            <a:xfrm flipH="1">
              <a:off x="5301860" y="4382771"/>
              <a:ext cx="45272" cy="433212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88" name="Line 117"/>
            <p:cNvSpPr>
              <a:spLocks noChangeShapeType="1"/>
            </p:cNvSpPr>
            <p:nvPr/>
          </p:nvSpPr>
          <p:spPr bwMode="auto">
            <a:xfrm>
              <a:off x="5316950" y="4525629"/>
              <a:ext cx="0" cy="433212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89" name="Line 118"/>
            <p:cNvSpPr>
              <a:spLocks noChangeShapeType="1"/>
            </p:cNvSpPr>
            <p:nvPr/>
          </p:nvSpPr>
          <p:spPr bwMode="auto">
            <a:xfrm>
              <a:off x="5347131" y="5102626"/>
              <a:ext cx="44384" cy="137292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90" name="Line 119"/>
            <p:cNvSpPr>
              <a:spLocks noChangeShapeType="1"/>
            </p:cNvSpPr>
            <p:nvPr/>
          </p:nvSpPr>
          <p:spPr bwMode="auto">
            <a:xfrm>
              <a:off x="5347131" y="5102626"/>
              <a:ext cx="173097" cy="392395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91" name="Line 120"/>
            <p:cNvSpPr>
              <a:spLocks noChangeShapeType="1"/>
            </p:cNvSpPr>
            <p:nvPr/>
          </p:nvSpPr>
          <p:spPr bwMode="auto">
            <a:xfrm>
              <a:off x="5347131" y="5102626"/>
              <a:ext cx="348857" cy="616886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92" name="Line 121"/>
            <p:cNvSpPr>
              <a:spLocks noChangeShapeType="1"/>
            </p:cNvSpPr>
            <p:nvPr/>
          </p:nvSpPr>
          <p:spPr bwMode="auto">
            <a:xfrm>
              <a:off x="5391515" y="5239918"/>
              <a:ext cx="56811" cy="130799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93" name="Line 122"/>
            <p:cNvSpPr>
              <a:spLocks noChangeShapeType="1"/>
            </p:cNvSpPr>
            <p:nvPr/>
          </p:nvSpPr>
          <p:spPr bwMode="auto">
            <a:xfrm>
              <a:off x="5695988" y="5719511"/>
              <a:ext cx="103858" cy="96475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94" name="Line 123"/>
            <p:cNvSpPr>
              <a:spLocks noChangeShapeType="1"/>
            </p:cNvSpPr>
            <p:nvPr/>
          </p:nvSpPr>
          <p:spPr bwMode="auto">
            <a:xfrm>
              <a:off x="5695988" y="5719511"/>
              <a:ext cx="217481" cy="180892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95" name="Line 124"/>
            <p:cNvSpPr>
              <a:spLocks noChangeShapeType="1"/>
            </p:cNvSpPr>
            <p:nvPr/>
          </p:nvSpPr>
          <p:spPr bwMode="auto">
            <a:xfrm>
              <a:off x="5695988" y="5719511"/>
              <a:ext cx="467806" cy="306124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96" name="Line 125"/>
            <p:cNvSpPr>
              <a:spLocks noChangeShapeType="1"/>
            </p:cNvSpPr>
            <p:nvPr/>
          </p:nvSpPr>
          <p:spPr bwMode="auto">
            <a:xfrm>
              <a:off x="5695988" y="5719511"/>
              <a:ext cx="601845" cy="349723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97" name="Line 126"/>
            <p:cNvSpPr>
              <a:spLocks noChangeShapeType="1"/>
            </p:cNvSpPr>
            <p:nvPr/>
          </p:nvSpPr>
          <p:spPr bwMode="auto">
            <a:xfrm>
              <a:off x="5799846" y="5815987"/>
              <a:ext cx="113623" cy="84416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98" name="Line 127"/>
            <p:cNvSpPr>
              <a:spLocks noChangeShapeType="1"/>
            </p:cNvSpPr>
            <p:nvPr/>
          </p:nvSpPr>
          <p:spPr bwMode="auto">
            <a:xfrm>
              <a:off x="5913469" y="5900403"/>
              <a:ext cx="250325" cy="125233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99" name="Line 128"/>
            <p:cNvSpPr>
              <a:spLocks noChangeShapeType="1"/>
            </p:cNvSpPr>
            <p:nvPr/>
          </p:nvSpPr>
          <p:spPr bwMode="auto">
            <a:xfrm>
              <a:off x="5913469" y="5900403"/>
              <a:ext cx="384364" cy="168832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00" name="Line 129"/>
            <p:cNvSpPr>
              <a:spLocks noChangeShapeType="1"/>
            </p:cNvSpPr>
            <p:nvPr/>
          </p:nvSpPr>
          <p:spPr bwMode="auto">
            <a:xfrm>
              <a:off x="6163794" y="6025635"/>
              <a:ext cx="134039" cy="43600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01" name="Line 130"/>
            <p:cNvSpPr>
              <a:spLocks noChangeShapeType="1"/>
            </p:cNvSpPr>
            <p:nvPr/>
          </p:nvSpPr>
          <p:spPr bwMode="auto">
            <a:xfrm flipV="1">
              <a:off x="6709715" y="6084077"/>
              <a:ext cx="140253" cy="19481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02" name="Line 131"/>
            <p:cNvSpPr>
              <a:spLocks noChangeShapeType="1"/>
            </p:cNvSpPr>
            <p:nvPr/>
          </p:nvSpPr>
          <p:spPr bwMode="auto">
            <a:xfrm flipV="1">
              <a:off x="6709715" y="6049754"/>
              <a:ext cx="274292" cy="53804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03" name="Line 132"/>
            <p:cNvSpPr>
              <a:spLocks noChangeShapeType="1"/>
            </p:cNvSpPr>
            <p:nvPr/>
          </p:nvSpPr>
          <p:spPr bwMode="auto">
            <a:xfrm flipV="1">
              <a:off x="6849968" y="6049754"/>
              <a:ext cx="134039" cy="34323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04" name="Line 133"/>
            <p:cNvSpPr>
              <a:spLocks noChangeShapeType="1"/>
            </p:cNvSpPr>
            <p:nvPr/>
          </p:nvSpPr>
          <p:spPr bwMode="auto">
            <a:xfrm flipV="1">
              <a:off x="7115383" y="5934725"/>
              <a:ext cx="125163" cy="65863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05" name="Line 134"/>
            <p:cNvSpPr>
              <a:spLocks noChangeShapeType="1"/>
            </p:cNvSpPr>
            <p:nvPr/>
          </p:nvSpPr>
          <p:spPr bwMode="auto">
            <a:xfrm flipV="1">
              <a:off x="7115383" y="5859586"/>
              <a:ext cx="241448" cy="141002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06" name="Line 135"/>
            <p:cNvSpPr>
              <a:spLocks noChangeShapeType="1"/>
            </p:cNvSpPr>
            <p:nvPr/>
          </p:nvSpPr>
          <p:spPr bwMode="auto">
            <a:xfrm flipV="1">
              <a:off x="7115383" y="5769604"/>
              <a:ext cx="351520" cy="230985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07" name="Line 136"/>
            <p:cNvSpPr>
              <a:spLocks noChangeShapeType="1"/>
            </p:cNvSpPr>
            <p:nvPr/>
          </p:nvSpPr>
          <p:spPr bwMode="auto">
            <a:xfrm flipV="1">
              <a:off x="7115383" y="5666636"/>
              <a:ext cx="450052" cy="333953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08" name="Line 137"/>
            <p:cNvSpPr>
              <a:spLocks noChangeShapeType="1"/>
            </p:cNvSpPr>
            <p:nvPr/>
          </p:nvSpPr>
          <p:spPr bwMode="auto">
            <a:xfrm flipV="1">
              <a:off x="7240546" y="5859586"/>
              <a:ext cx="116286" cy="75140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09" name="Line 138"/>
            <p:cNvSpPr>
              <a:spLocks noChangeShapeType="1"/>
            </p:cNvSpPr>
            <p:nvPr/>
          </p:nvSpPr>
          <p:spPr bwMode="auto">
            <a:xfrm flipV="1">
              <a:off x="7240546" y="5769604"/>
              <a:ext cx="226358" cy="165121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10" name="Line 139"/>
            <p:cNvSpPr>
              <a:spLocks noChangeShapeType="1"/>
            </p:cNvSpPr>
            <p:nvPr/>
          </p:nvSpPr>
          <p:spPr bwMode="auto">
            <a:xfrm flipV="1">
              <a:off x="7240546" y="5666636"/>
              <a:ext cx="324890" cy="268090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11" name="Line 140"/>
            <p:cNvSpPr>
              <a:spLocks noChangeShapeType="1"/>
            </p:cNvSpPr>
            <p:nvPr/>
          </p:nvSpPr>
          <p:spPr bwMode="auto">
            <a:xfrm flipV="1">
              <a:off x="7356831" y="5769604"/>
              <a:ext cx="110072" cy="89982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12" name="Line 141"/>
            <p:cNvSpPr>
              <a:spLocks noChangeShapeType="1"/>
            </p:cNvSpPr>
            <p:nvPr/>
          </p:nvSpPr>
          <p:spPr bwMode="auto">
            <a:xfrm flipV="1">
              <a:off x="7356831" y="5666636"/>
              <a:ext cx="208604" cy="192951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13" name="Line 142"/>
            <p:cNvSpPr>
              <a:spLocks noChangeShapeType="1"/>
            </p:cNvSpPr>
            <p:nvPr/>
          </p:nvSpPr>
          <p:spPr bwMode="auto">
            <a:xfrm flipV="1">
              <a:off x="7466903" y="5666636"/>
              <a:ext cx="98532" cy="102969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14" name="Line 143"/>
            <p:cNvSpPr>
              <a:spLocks noChangeShapeType="1"/>
            </p:cNvSpPr>
            <p:nvPr/>
          </p:nvSpPr>
          <p:spPr bwMode="auto">
            <a:xfrm flipV="1">
              <a:off x="7775670" y="5031197"/>
              <a:ext cx="149130" cy="405382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15" name="Oval 144"/>
            <p:cNvSpPr>
              <a:spLocks noChangeArrowheads="1"/>
            </p:cNvSpPr>
            <p:nvPr/>
          </p:nvSpPr>
          <p:spPr bwMode="auto">
            <a:xfrm>
              <a:off x="7762501" y="4597985"/>
              <a:ext cx="346193" cy="325605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16" name="Oval 146"/>
            <p:cNvSpPr>
              <a:spLocks noChangeArrowheads="1"/>
            </p:cNvSpPr>
            <p:nvPr/>
          </p:nvSpPr>
          <p:spPr bwMode="auto">
            <a:xfrm>
              <a:off x="7799782" y="4480637"/>
              <a:ext cx="223695" cy="250929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17" name="Rectangle 147"/>
            <p:cNvSpPr>
              <a:spLocks noChangeArrowheads="1"/>
            </p:cNvSpPr>
            <p:nvPr/>
          </p:nvSpPr>
          <p:spPr bwMode="auto">
            <a:xfrm>
              <a:off x="8223204" y="4557168"/>
              <a:ext cx="67326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Ondan-4mg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" name="Oval 148"/>
            <p:cNvSpPr>
              <a:spLocks noChangeArrowheads="1"/>
            </p:cNvSpPr>
            <p:nvPr/>
          </p:nvSpPr>
          <p:spPr bwMode="auto">
            <a:xfrm>
              <a:off x="7824637" y="4394830"/>
              <a:ext cx="110072" cy="118739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19" name="Rectangle 149"/>
            <p:cNvSpPr>
              <a:spLocks noChangeArrowheads="1"/>
            </p:cNvSpPr>
            <p:nvPr/>
          </p:nvSpPr>
          <p:spPr bwMode="auto">
            <a:xfrm>
              <a:off x="8180596" y="4423587"/>
              <a:ext cx="67326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Ondan-8mg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" name="Oval 150"/>
            <p:cNvSpPr>
              <a:spLocks noChangeArrowheads="1"/>
            </p:cNvSpPr>
            <p:nvPr/>
          </p:nvSpPr>
          <p:spPr bwMode="auto">
            <a:xfrm>
              <a:off x="7830851" y="4298355"/>
              <a:ext cx="26630" cy="31540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21" name="Rectangle 151"/>
            <p:cNvSpPr>
              <a:spLocks noChangeArrowheads="1"/>
            </p:cNvSpPr>
            <p:nvPr/>
          </p:nvSpPr>
          <p:spPr bwMode="auto">
            <a:xfrm>
              <a:off x="8084727" y="4296500"/>
              <a:ext cx="74379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Ondan-16mg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" name="Oval 152"/>
            <p:cNvSpPr>
              <a:spLocks noChangeArrowheads="1"/>
            </p:cNvSpPr>
            <p:nvPr/>
          </p:nvSpPr>
          <p:spPr bwMode="auto">
            <a:xfrm>
              <a:off x="7789130" y="4174050"/>
              <a:ext cx="11540" cy="12060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23" name="Rectangle 153"/>
            <p:cNvSpPr>
              <a:spLocks noChangeArrowheads="1"/>
            </p:cNvSpPr>
            <p:nvPr/>
          </p:nvSpPr>
          <p:spPr bwMode="auto">
            <a:xfrm>
              <a:off x="7999510" y="4156424"/>
              <a:ext cx="74379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Ondan-12mg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" name="Oval 154"/>
            <p:cNvSpPr>
              <a:spLocks noChangeArrowheads="1"/>
            </p:cNvSpPr>
            <p:nvPr/>
          </p:nvSpPr>
          <p:spPr bwMode="auto">
            <a:xfrm>
              <a:off x="7702138" y="4018205"/>
              <a:ext cx="60362" cy="62153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25" name="Rectangle 155"/>
            <p:cNvSpPr>
              <a:spLocks noChangeArrowheads="1"/>
            </p:cNvSpPr>
            <p:nvPr/>
          </p:nvSpPr>
          <p:spPr bwMode="auto">
            <a:xfrm>
              <a:off x="7967553" y="4022843"/>
              <a:ext cx="67326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Ondan-1mg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" name="Oval 156"/>
            <p:cNvSpPr>
              <a:spLocks noChangeArrowheads="1"/>
            </p:cNvSpPr>
            <p:nvPr/>
          </p:nvSpPr>
          <p:spPr bwMode="auto">
            <a:xfrm>
              <a:off x="7627573" y="3899466"/>
              <a:ext cx="54149" cy="56587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27" name="Rectangle 157"/>
            <p:cNvSpPr>
              <a:spLocks noChangeArrowheads="1"/>
            </p:cNvSpPr>
            <p:nvPr/>
          </p:nvSpPr>
          <p:spPr bwMode="auto">
            <a:xfrm>
              <a:off x="7882336" y="3895756"/>
              <a:ext cx="67326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Ondan-3mg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" name="Oval 158"/>
            <p:cNvSpPr>
              <a:spLocks noChangeArrowheads="1"/>
            </p:cNvSpPr>
            <p:nvPr/>
          </p:nvSpPr>
          <p:spPr bwMode="auto">
            <a:xfrm>
              <a:off x="7550345" y="3802991"/>
              <a:ext cx="30181" cy="30613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29" name="Rectangle 159"/>
            <p:cNvSpPr>
              <a:spLocks noChangeArrowheads="1"/>
            </p:cNvSpPr>
            <p:nvPr/>
          </p:nvSpPr>
          <p:spPr bwMode="auto">
            <a:xfrm>
              <a:off x="7743859" y="3762175"/>
              <a:ext cx="74379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Ondan-24mg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" name="Line 160"/>
            <p:cNvSpPr>
              <a:spLocks noChangeShapeType="1"/>
            </p:cNvSpPr>
            <p:nvPr/>
          </p:nvSpPr>
          <p:spPr bwMode="auto">
            <a:xfrm>
              <a:off x="7466903" y="3715792"/>
              <a:ext cx="2663" cy="2783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31" name="Rectangle 161"/>
            <p:cNvSpPr>
              <a:spLocks noChangeArrowheads="1"/>
            </p:cNvSpPr>
            <p:nvPr/>
          </p:nvSpPr>
          <p:spPr bwMode="auto">
            <a:xfrm>
              <a:off x="7658642" y="3666627"/>
              <a:ext cx="74379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Ondan-30mg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" name="Line 162"/>
            <p:cNvSpPr>
              <a:spLocks noChangeShapeType="1"/>
            </p:cNvSpPr>
            <p:nvPr/>
          </p:nvSpPr>
          <p:spPr bwMode="auto">
            <a:xfrm>
              <a:off x="7356831" y="3624883"/>
              <a:ext cx="2663" cy="3711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33" name="Rectangle 163"/>
            <p:cNvSpPr>
              <a:spLocks noChangeArrowheads="1"/>
            </p:cNvSpPr>
            <p:nvPr/>
          </p:nvSpPr>
          <p:spPr bwMode="auto">
            <a:xfrm>
              <a:off x="7573425" y="3533045"/>
              <a:ext cx="74379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Ondan-32mg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4" name="Oval 164"/>
            <p:cNvSpPr>
              <a:spLocks noChangeArrowheads="1"/>
            </p:cNvSpPr>
            <p:nvPr/>
          </p:nvSpPr>
          <p:spPr bwMode="auto">
            <a:xfrm>
              <a:off x="7228119" y="3537684"/>
              <a:ext cx="21304" cy="22264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35" name="Rectangle 165"/>
            <p:cNvSpPr>
              <a:spLocks noChangeArrowheads="1"/>
            </p:cNvSpPr>
            <p:nvPr/>
          </p:nvSpPr>
          <p:spPr bwMode="auto">
            <a:xfrm>
              <a:off x="7488208" y="3443991"/>
              <a:ext cx="74379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Ondan-48mg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6" name="Oval 166"/>
            <p:cNvSpPr>
              <a:spLocks noChangeArrowheads="1"/>
            </p:cNvSpPr>
            <p:nvPr/>
          </p:nvSpPr>
          <p:spPr bwMode="auto">
            <a:xfrm>
              <a:off x="7100293" y="3469038"/>
              <a:ext cx="29294" cy="31540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37" name="Rectangle 167"/>
            <p:cNvSpPr>
              <a:spLocks noChangeArrowheads="1"/>
            </p:cNvSpPr>
            <p:nvPr/>
          </p:nvSpPr>
          <p:spPr bwMode="auto">
            <a:xfrm>
              <a:off x="7456251" y="3316904"/>
              <a:ext cx="67326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Ondan-2mg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" name="Line 168"/>
            <p:cNvSpPr>
              <a:spLocks noChangeShapeType="1"/>
            </p:cNvSpPr>
            <p:nvPr/>
          </p:nvSpPr>
          <p:spPr bwMode="auto">
            <a:xfrm>
              <a:off x="6984007" y="3434715"/>
              <a:ext cx="2663" cy="3711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39" name="Rectangle 169"/>
            <p:cNvSpPr>
              <a:spLocks noChangeArrowheads="1"/>
            </p:cNvSpPr>
            <p:nvPr/>
          </p:nvSpPr>
          <p:spPr bwMode="auto">
            <a:xfrm>
              <a:off x="7232557" y="3227850"/>
              <a:ext cx="74379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Ondan-10mg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0" name="Line 170"/>
            <p:cNvSpPr>
              <a:spLocks noChangeShapeType="1"/>
            </p:cNvSpPr>
            <p:nvPr/>
          </p:nvSpPr>
          <p:spPr bwMode="auto">
            <a:xfrm>
              <a:off x="6849968" y="3400392"/>
              <a:ext cx="2663" cy="3711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41" name="Rectangle 171"/>
            <p:cNvSpPr>
              <a:spLocks noChangeArrowheads="1"/>
            </p:cNvSpPr>
            <p:nvPr/>
          </p:nvSpPr>
          <p:spPr bwMode="auto">
            <a:xfrm>
              <a:off x="7069445" y="3146483"/>
              <a:ext cx="67326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Ondan-6mg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2" name="Line 172"/>
            <p:cNvSpPr>
              <a:spLocks noChangeShapeType="1"/>
            </p:cNvSpPr>
            <p:nvPr/>
          </p:nvSpPr>
          <p:spPr bwMode="auto">
            <a:xfrm>
              <a:off x="6709715" y="3381839"/>
              <a:ext cx="2663" cy="3711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43" name="Rectangle 173"/>
            <p:cNvSpPr>
              <a:spLocks noChangeArrowheads="1"/>
            </p:cNvSpPr>
            <p:nvPr/>
          </p:nvSpPr>
          <p:spPr bwMode="auto">
            <a:xfrm>
              <a:off x="6902341" y="3049741"/>
              <a:ext cx="67326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Ondan-5mg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4" name="Oval 174"/>
            <p:cNvSpPr>
              <a:spLocks noChangeArrowheads="1"/>
            </p:cNvSpPr>
            <p:nvPr/>
          </p:nvSpPr>
          <p:spPr bwMode="auto">
            <a:xfrm>
              <a:off x="6569462" y="3376273"/>
              <a:ext cx="6214" cy="5566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45" name="Rectangle 175"/>
            <p:cNvSpPr>
              <a:spLocks noChangeArrowheads="1"/>
            </p:cNvSpPr>
            <p:nvPr/>
          </p:nvSpPr>
          <p:spPr bwMode="auto">
            <a:xfrm>
              <a:off x="6481582" y="2960687"/>
              <a:ext cx="77905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Ondan-0.2mg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6" name="Oval 176"/>
            <p:cNvSpPr>
              <a:spLocks noChangeArrowheads="1"/>
            </p:cNvSpPr>
            <p:nvPr/>
          </p:nvSpPr>
          <p:spPr bwMode="auto">
            <a:xfrm>
              <a:off x="6429209" y="3388333"/>
              <a:ext cx="6214" cy="6494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47" name="Rectangle 177"/>
            <p:cNvSpPr>
              <a:spLocks noChangeArrowheads="1"/>
            </p:cNvSpPr>
            <p:nvPr/>
          </p:nvSpPr>
          <p:spPr bwMode="auto">
            <a:xfrm>
              <a:off x="6260939" y="3049741"/>
              <a:ext cx="67326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Ondan-9mg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" name="Oval 178"/>
            <p:cNvSpPr>
              <a:spLocks noChangeArrowheads="1"/>
            </p:cNvSpPr>
            <p:nvPr/>
          </p:nvSpPr>
          <p:spPr bwMode="auto">
            <a:xfrm>
              <a:off x="6286293" y="3404103"/>
              <a:ext cx="20417" cy="21336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49" name="Rectangle 179"/>
            <p:cNvSpPr>
              <a:spLocks noChangeArrowheads="1"/>
            </p:cNvSpPr>
            <p:nvPr/>
          </p:nvSpPr>
          <p:spPr bwMode="auto">
            <a:xfrm>
              <a:off x="5715000" y="3122712"/>
              <a:ext cx="71013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Grani-0.1mg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0" name="Oval 180"/>
            <p:cNvSpPr>
              <a:spLocks noChangeArrowheads="1"/>
            </p:cNvSpPr>
            <p:nvPr/>
          </p:nvSpPr>
          <p:spPr bwMode="auto">
            <a:xfrm>
              <a:off x="6161131" y="3456979"/>
              <a:ext cx="2663" cy="6494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51" name="Rectangle 181"/>
            <p:cNvSpPr>
              <a:spLocks noChangeArrowheads="1"/>
            </p:cNvSpPr>
            <p:nvPr/>
          </p:nvSpPr>
          <p:spPr bwMode="auto">
            <a:xfrm>
              <a:off x="5410200" y="3227850"/>
              <a:ext cx="71013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Grani-0.2mg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" name="Oval 182"/>
            <p:cNvSpPr>
              <a:spLocks noChangeArrowheads="1"/>
            </p:cNvSpPr>
            <p:nvPr/>
          </p:nvSpPr>
          <p:spPr bwMode="auto">
            <a:xfrm>
              <a:off x="6032418" y="3512638"/>
              <a:ext cx="6214" cy="3711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53" name="Rectangle 183"/>
            <p:cNvSpPr>
              <a:spLocks noChangeArrowheads="1"/>
            </p:cNvSpPr>
            <p:nvPr/>
          </p:nvSpPr>
          <p:spPr bwMode="auto">
            <a:xfrm>
              <a:off x="5229161" y="3354937"/>
              <a:ext cx="71013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Grani-0.3mg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4" name="Oval 184"/>
            <p:cNvSpPr>
              <a:spLocks noChangeArrowheads="1"/>
            </p:cNvSpPr>
            <p:nvPr/>
          </p:nvSpPr>
          <p:spPr bwMode="auto">
            <a:xfrm>
              <a:off x="5895715" y="3566441"/>
              <a:ext cx="32844" cy="37106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55" name="Rectangle 185"/>
            <p:cNvSpPr>
              <a:spLocks noChangeArrowheads="1"/>
            </p:cNvSpPr>
            <p:nvPr/>
          </p:nvSpPr>
          <p:spPr bwMode="auto">
            <a:xfrm>
              <a:off x="5187440" y="3456051"/>
              <a:ext cx="60433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Grani-1mg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6" name="Oval 186"/>
            <p:cNvSpPr>
              <a:spLocks noChangeArrowheads="1"/>
            </p:cNvSpPr>
            <p:nvPr/>
          </p:nvSpPr>
          <p:spPr bwMode="auto">
            <a:xfrm>
              <a:off x="5797184" y="3665699"/>
              <a:ext cx="6214" cy="2783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57" name="Rectangle 187"/>
            <p:cNvSpPr>
              <a:spLocks noChangeArrowheads="1"/>
            </p:cNvSpPr>
            <p:nvPr/>
          </p:nvSpPr>
          <p:spPr bwMode="auto">
            <a:xfrm>
              <a:off x="5016119" y="3556237"/>
              <a:ext cx="60433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Grani-2mg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" name="Oval 188"/>
            <p:cNvSpPr>
              <a:spLocks noChangeArrowheads="1"/>
            </p:cNvSpPr>
            <p:nvPr/>
          </p:nvSpPr>
          <p:spPr bwMode="auto">
            <a:xfrm>
              <a:off x="5674684" y="3743622"/>
              <a:ext cx="39058" cy="40816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59" name="Rectangle 189"/>
            <p:cNvSpPr>
              <a:spLocks noChangeArrowheads="1"/>
            </p:cNvSpPr>
            <p:nvPr/>
          </p:nvSpPr>
          <p:spPr bwMode="auto">
            <a:xfrm>
              <a:off x="4930902" y="3666627"/>
              <a:ext cx="60433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Grani-3mg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" name="Line 190"/>
            <p:cNvSpPr>
              <a:spLocks noChangeShapeType="1"/>
            </p:cNvSpPr>
            <p:nvPr/>
          </p:nvSpPr>
          <p:spPr bwMode="auto">
            <a:xfrm>
              <a:off x="5600119" y="3871637"/>
              <a:ext cx="3551" cy="2783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61" name="Rectangle 191"/>
            <p:cNvSpPr>
              <a:spLocks noChangeArrowheads="1"/>
            </p:cNvSpPr>
            <p:nvPr/>
          </p:nvSpPr>
          <p:spPr bwMode="auto">
            <a:xfrm>
              <a:off x="4845685" y="3806702"/>
              <a:ext cx="71013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Grani-2.5mg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2" name="Line 192"/>
            <p:cNvSpPr>
              <a:spLocks noChangeShapeType="1"/>
            </p:cNvSpPr>
            <p:nvPr/>
          </p:nvSpPr>
          <p:spPr bwMode="auto">
            <a:xfrm>
              <a:off x="5520228" y="3989449"/>
              <a:ext cx="2663" cy="3711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63" name="Rectangle 193"/>
            <p:cNvSpPr>
              <a:spLocks noChangeArrowheads="1"/>
            </p:cNvSpPr>
            <p:nvPr/>
          </p:nvSpPr>
          <p:spPr bwMode="auto">
            <a:xfrm>
              <a:off x="4760468" y="3940283"/>
              <a:ext cx="71013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Grani-2.8mg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4" name="Oval 194"/>
            <p:cNvSpPr>
              <a:spLocks noChangeArrowheads="1"/>
            </p:cNvSpPr>
            <p:nvPr/>
          </p:nvSpPr>
          <p:spPr bwMode="auto">
            <a:xfrm>
              <a:off x="5445664" y="4111898"/>
              <a:ext cx="5326" cy="2783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65" name="Rectangle 195"/>
            <p:cNvSpPr>
              <a:spLocks noChangeArrowheads="1"/>
            </p:cNvSpPr>
            <p:nvPr/>
          </p:nvSpPr>
          <p:spPr bwMode="auto">
            <a:xfrm>
              <a:off x="4717859" y="4073864"/>
              <a:ext cx="71013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Grani-0.6mg</a:t>
              </a:r>
              <a:endPara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" name="Line 196"/>
            <p:cNvSpPr>
              <a:spLocks noChangeShapeType="1"/>
            </p:cNvSpPr>
            <p:nvPr/>
          </p:nvSpPr>
          <p:spPr bwMode="auto">
            <a:xfrm>
              <a:off x="5391515" y="4245479"/>
              <a:ext cx="2663" cy="2783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67" name="Rectangle 197"/>
            <p:cNvSpPr>
              <a:spLocks noChangeArrowheads="1"/>
            </p:cNvSpPr>
            <p:nvPr/>
          </p:nvSpPr>
          <p:spPr bwMode="auto">
            <a:xfrm>
              <a:off x="4632642" y="4200952"/>
              <a:ext cx="71013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Grani-1.2mg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" name="Oval 198"/>
            <p:cNvSpPr>
              <a:spLocks noChangeArrowheads="1"/>
            </p:cNvSpPr>
            <p:nvPr/>
          </p:nvSpPr>
          <p:spPr bwMode="auto">
            <a:xfrm>
              <a:off x="5340918" y="4376277"/>
              <a:ext cx="11540" cy="9276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69" name="Rectangle 199"/>
            <p:cNvSpPr>
              <a:spLocks noChangeArrowheads="1"/>
            </p:cNvSpPr>
            <p:nvPr/>
          </p:nvSpPr>
          <p:spPr bwMode="auto">
            <a:xfrm>
              <a:off x="4547425" y="4341027"/>
              <a:ext cx="71013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Grani-0.4mg</a:t>
              </a:r>
              <a:endPara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0" name="Line 200"/>
            <p:cNvSpPr>
              <a:spLocks noChangeShapeType="1"/>
            </p:cNvSpPr>
            <p:nvPr/>
          </p:nvSpPr>
          <p:spPr bwMode="auto">
            <a:xfrm>
              <a:off x="5316950" y="4525629"/>
              <a:ext cx="2663" cy="3711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71" name="Rectangle 201"/>
            <p:cNvSpPr>
              <a:spLocks noChangeArrowheads="1"/>
            </p:cNvSpPr>
            <p:nvPr/>
          </p:nvSpPr>
          <p:spPr bwMode="auto">
            <a:xfrm>
              <a:off x="4462208" y="4468114"/>
              <a:ext cx="71013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Grani-1.1mg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2" name="Line 202"/>
            <p:cNvSpPr>
              <a:spLocks noChangeShapeType="1"/>
            </p:cNvSpPr>
            <p:nvPr/>
          </p:nvSpPr>
          <p:spPr bwMode="auto">
            <a:xfrm>
              <a:off x="5191879" y="4669414"/>
              <a:ext cx="3551" cy="2783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73" name="Rectangle 203"/>
            <p:cNvSpPr>
              <a:spLocks noChangeArrowheads="1"/>
            </p:cNvSpPr>
            <p:nvPr/>
          </p:nvSpPr>
          <p:spPr bwMode="auto">
            <a:xfrm>
              <a:off x="4462208" y="4608189"/>
              <a:ext cx="71013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Grani-0.7mg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4" name="Line 204"/>
            <p:cNvSpPr>
              <a:spLocks noChangeShapeType="1"/>
            </p:cNvSpPr>
            <p:nvPr/>
          </p:nvSpPr>
          <p:spPr bwMode="auto">
            <a:xfrm>
              <a:off x="5191879" y="4815982"/>
              <a:ext cx="3551" cy="2783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75" name="Rectangle 205"/>
            <p:cNvSpPr>
              <a:spLocks noChangeArrowheads="1"/>
            </p:cNvSpPr>
            <p:nvPr/>
          </p:nvSpPr>
          <p:spPr bwMode="auto">
            <a:xfrm>
              <a:off x="4419600" y="4741770"/>
              <a:ext cx="71013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Grani-2.2mg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6" name="Line 206"/>
            <p:cNvSpPr>
              <a:spLocks noChangeShapeType="1"/>
            </p:cNvSpPr>
            <p:nvPr/>
          </p:nvSpPr>
          <p:spPr bwMode="auto">
            <a:xfrm>
              <a:off x="5316950" y="4958840"/>
              <a:ext cx="2663" cy="3711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77" name="Rectangle 208"/>
            <p:cNvSpPr>
              <a:spLocks noChangeArrowheads="1"/>
            </p:cNvSpPr>
            <p:nvPr/>
          </p:nvSpPr>
          <p:spPr bwMode="auto">
            <a:xfrm>
              <a:off x="4419600" y="4875352"/>
              <a:ext cx="71013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Grani-0.8mg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8" name="Oval 209"/>
            <p:cNvSpPr>
              <a:spLocks noChangeArrowheads="1"/>
            </p:cNvSpPr>
            <p:nvPr/>
          </p:nvSpPr>
          <p:spPr bwMode="auto">
            <a:xfrm>
              <a:off x="5334704" y="5090566"/>
              <a:ext cx="23968" cy="24119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79" name="Rectangle 210"/>
            <p:cNvSpPr>
              <a:spLocks noChangeArrowheads="1"/>
            </p:cNvSpPr>
            <p:nvPr/>
          </p:nvSpPr>
          <p:spPr bwMode="auto">
            <a:xfrm>
              <a:off x="4572189" y="5046966"/>
              <a:ext cx="73096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Dola-12.5mg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" name="Oval 211"/>
            <p:cNvSpPr>
              <a:spLocks noChangeArrowheads="1"/>
            </p:cNvSpPr>
            <p:nvPr/>
          </p:nvSpPr>
          <p:spPr bwMode="auto">
            <a:xfrm>
              <a:off x="5388852" y="5236207"/>
              <a:ext cx="2663" cy="6494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81" name="Rectangle 212"/>
            <p:cNvSpPr>
              <a:spLocks noChangeArrowheads="1"/>
            </p:cNvSpPr>
            <p:nvPr/>
          </p:nvSpPr>
          <p:spPr bwMode="auto">
            <a:xfrm>
              <a:off x="4614798" y="5180547"/>
              <a:ext cx="62517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Dola-25mg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2" name="Line 213"/>
            <p:cNvSpPr>
              <a:spLocks noChangeShapeType="1"/>
            </p:cNvSpPr>
            <p:nvPr/>
          </p:nvSpPr>
          <p:spPr bwMode="auto">
            <a:xfrm>
              <a:off x="5448327" y="5370716"/>
              <a:ext cx="2663" cy="2783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83" name="Rectangle 214"/>
            <p:cNvSpPr>
              <a:spLocks noChangeArrowheads="1"/>
            </p:cNvSpPr>
            <p:nvPr/>
          </p:nvSpPr>
          <p:spPr bwMode="auto">
            <a:xfrm>
              <a:off x="4700015" y="5320623"/>
              <a:ext cx="73096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Dola-37.5mg</a:t>
              </a:r>
              <a:endPara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4" name="Line 215"/>
            <p:cNvSpPr>
              <a:spLocks noChangeShapeType="1"/>
            </p:cNvSpPr>
            <p:nvPr/>
          </p:nvSpPr>
          <p:spPr bwMode="auto">
            <a:xfrm>
              <a:off x="5520228" y="5495020"/>
              <a:ext cx="2663" cy="3711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85" name="Rectangle 216"/>
            <p:cNvSpPr>
              <a:spLocks noChangeArrowheads="1"/>
            </p:cNvSpPr>
            <p:nvPr/>
          </p:nvSpPr>
          <p:spPr bwMode="auto">
            <a:xfrm>
              <a:off x="4827840" y="5447710"/>
              <a:ext cx="66043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Dola-7.0mg</a:t>
              </a:r>
              <a:endPara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6" name="Oval 217"/>
            <p:cNvSpPr>
              <a:spLocks noChangeArrowheads="1"/>
            </p:cNvSpPr>
            <p:nvPr/>
          </p:nvSpPr>
          <p:spPr bwMode="auto">
            <a:xfrm>
              <a:off x="5597457" y="5610977"/>
              <a:ext cx="6214" cy="5566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87" name="Rectangle 218"/>
            <p:cNvSpPr>
              <a:spLocks noChangeArrowheads="1"/>
            </p:cNvSpPr>
            <p:nvPr/>
          </p:nvSpPr>
          <p:spPr bwMode="auto">
            <a:xfrm>
              <a:off x="4913057" y="5581291"/>
              <a:ext cx="73096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Dola-54.0mg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8" name="Oval 219"/>
            <p:cNvSpPr>
              <a:spLocks noChangeArrowheads="1"/>
            </p:cNvSpPr>
            <p:nvPr/>
          </p:nvSpPr>
          <p:spPr bwMode="auto">
            <a:xfrm>
              <a:off x="5674684" y="5698176"/>
              <a:ext cx="39058" cy="39889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89" name="Rectangle 220"/>
            <p:cNvSpPr>
              <a:spLocks noChangeArrowheads="1"/>
            </p:cNvSpPr>
            <p:nvPr/>
          </p:nvSpPr>
          <p:spPr bwMode="auto">
            <a:xfrm>
              <a:off x="5056861" y="5714872"/>
              <a:ext cx="58349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Tropi-2mg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0" name="Oval 221"/>
            <p:cNvSpPr>
              <a:spLocks noChangeArrowheads="1"/>
            </p:cNvSpPr>
            <p:nvPr/>
          </p:nvSpPr>
          <p:spPr bwMode="auto">
            <a:xfrm>
              <a:off x="5788307" y="5803927"/>
              <a:ext cx="23968" cy="25047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91" name="Rectangle 222"/>
            <p:cNvSpPr>
              <a:spLocks noChangeArrowheads="1"/>
            </p:cNvSpPr>
            <p:nvPr/>
          </p:nvSpPr>
          <p:spPr bwMode="auto">
            <a:xfrm>
              <a:off x="5126100" y="5810420"/>
              <a:ext cx="58349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Tropi-5mg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2" name="Oval 223"/>
            <p:cNvSpPr>
              <a:spLocks noChangeArrowheads="1"/>
            </p:cNvSpPr>
            <p:nvPr/>
          </p:nvSpPr>
          <p:spPr bwMode="auto">
            <a:xfrm>
              <a:off x="5907255" y="5893909"/>
              <a:ext cx="8877" cy="10204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93" name="Rectangle 224"/>
            <p:cNvSpPr>
              <a:spLocks noChangeArrowheads="1"/>
            </p:cNvSpPr>
            <p:nvPr/>
          </p:nvSpPr>
          <p:spPr bwMode="auto">
            <a:xfrm>
              <a:off x="5296534" y="5916172"/>
              <a:ext cx="68929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Tropi-0.5mg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4" name="Line 225"/>
            <p:cNvSpPr>
              <a:spLocks noChangeShapeType="1"/>
            </p:cNvSpPr>
            <p:nvPr/>
          </p:nvSpPr>
          <p:spPr bwMode="auto">
            <a:xfrm>
              <a:off x="6035969" y="5969049"/>
              <a:ext cx="2663" cy="2783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95" name="Rectangle 226"/>
            <p:cNvSpPr>
              <a:spLocks noChangeArrowheads="1"/>
            </p:cNvSpPr>
            <p:nvPr/>
          </p:nvSpPr>
          <p:spPr bwMode="auto">
            <a:xfrm>
              <a:off x="5424359" y="6026562"/>
              <a:ext cx="68929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Tropi-0.1mg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6" name="Oval 227"/>
            <p:cNvSpPr>
              <a:spLocks noChangeArrowheads="1"/>
            </p:cNvSpPr>
            <p:nvPr/>
          </p:nvSpPr>
          <p:spPr bwMode="auto">
            <a:xfrm>
              <a:off x="6161131" y="6021924"/>
              <a:ext cx="2663" cy="6494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97" name="Rectangle 228"/>
            <p:cNvSpPr>
              <a:spLocks noChangeArrowheads="1"/>
            </p:cNvSpPr>
            <p:nvPr/>
          </p:nvSpPr>
          <p:spPr bwMode="auto">
            <a:xfrm>
              <a:off x="5552185" y="6115616"/>
              <a:ext cx="58349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Tropi-1mg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" name="Oval 229"/>
            <p:cNvSpPr>
              <a:spLocks noChangeArrowheads="1"/>
            </p:cNvSpPr>
            <p:nvPr/>
          </p:nvSpPr>
          <p:spPr bwMode="auto">
            <a:xfrm>
              <a:off x="6295171" y="6065524"/>
              <a:ext cx="6214" cy="6494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99" name="Rectangle 230"/>
            <p:cNvSpPr>
              <a:spLocks noChangeArrowheads="1"/>
            </p:cNvSpPr>
            <p:nvPr/>
          </p:nvSpPr>
          <p:spPr bwMode="auto">
            <a:xfrm>
              <a:off x="5680010" y="6216966"/>
              <a:ext cx="68929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Tropi-1.5mg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0" name="Line 231"/>
            <p:cNvSpPr>
              <a:spLocks noChangeShapeType="1"/>
            </p:cNvSpPr>
            <p:nvPr/>
          </p:nvSpPr>
          <p:spPr bwMode="auto">
            <a:xfrm>
              <a:off x="6431873" y="6093353"/>
              <a:ext cx="3551" cy="3711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01" name="Rectangle 232"/>
            <p:cNvSpPr>
              <a:spLocks noChangeArrowheads="1"/>
            </p:cNvSpPr>
            <p:nvPr/>
          </p:nvSpPr>
          <p:spPr bwMode="auto">
            <a:xfrm>
              <a:off x="5807836" y="6315874"/>
              <a:ext cx="68929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Tropi-7.3mg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2" name="Line 233"/>
            <p:cNvSpPr>
              <a:spLocks noChangeShapeType="1"/>
            </p:cNvSpPr>
            <p:nvPr/>
          </p:nvSpPr>
          <p:spPr bwMode="auto">
            <a:xfrm>
              <a:off x="6572126" y="6106341"/>
              <a:ext cx="3551" cy="2783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03" name="Rectangle 234"/>
            <p:cNvSpPr>
              <a:spLocks noChangeArrowheads="1"/>
            </p:cNvSpPr>
            <p:nvPr/>
          </p:nvSpPr>
          <p:spPr bwMode="auto">
            <a:xfrm>
              <a:off x="5996023" y="6433799"/>
              <a:ext cx="68929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Tropi-4.3mg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4" name="Oval 235"/>
            <p:cNvSpPr>
              <a:spLocks noChangeArrowheads="1"/>
            </p:cNvSpPr>
            <p:nvPr/>
          </p:nvSpPr>
          <p:spPr bwMode="auto">
            <a:xfrm>
              <a:off x="6703502" y="6097064"/>
              <a:ext cx="8877" cy="9276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05" name="Rectangle 236"/>
            <p:cNvSpPr>
              <a:spLocks noChangeArrowheads="1"/>
            </p:cNvSpPr>
            <p:nvPr/>
          </p:nvSpPr>
          <p:spPr bwMode="auto">
            <a:xfrm>
              <a:off x="6761649" y="6447242"/>
              <a:ext cx="93455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Palono-0.025mg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6" name="Oval 237"/>
            <p:cNvSpPr>
              <a:spLocks noChangeArrowheads="1"/>
            </p:cNvSpPr>
            <p:nvPr/>
          </p:nvSpPr>
          <p:spPr bwMode="auto">
            <a:xfrm>
              <a:off x="6843755" y="6078511"/>
              <a:ext cx="8877" cy="9276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07" name="Rectangle 238"/>
            <p:cNvSpPr>
              <a:spLocks noChangeArrowheads="1"/>
            </p:cNvSpPr>
            <p:nvPr/>
          </p:nvSpPr>
          <p:spPr bwMode="auto">
            <a:xfrm>
              <a:off x="6787831" y="6293725"/>
              <a:ext cx="86401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Palono-0.05mg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8" name="Oval 239"/>
            <p:cNvSpPr>
              <a:spLocks noChangeArrowheads="1"/>
            </p:cNvSpPr>
            <p:nvPr/>
          </p:nvSpPr>
          <p:spPr bwMode="auto">
            <a:xfrm>
              <a:off x="6971580" y="6037695"/>
              <a:ext cx="21304" cy="25047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09" name="Rectangle 240"/>
            <p:cNvSpPr>
              <a:spLocks noChangeArrowheads="1"/>
            </p:cNvSpPr>
            <p:nvPr/>
          </p:nvSpPr>
          <p:spPr bwMode="auto">
            <a:xfrm>
              <a:off x="6915656" y="6204671"/>
              <a:ext cx="93455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Palono-0.075mg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" name="Oval 241"/>
            <p:cNvSpPr>
              <a:spLocks noChangeArrowheads="1"/>
            </p:cNvSpPr>
            <p:nvPr/>
          </p:nvSpPr>
          <p:spPr bwMode="auto">
            <a:xfrm>
              <a:off x="7111833" y="5996878"/>
              <a:ext cx="6214" cy="3711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11" name="Rectangle 242"/>
            <p:cNvSpPr>
              <a:spLocks noChangeArrowheads="1"/>
            </p:cNvSpPr>
            <p:nvPr/>
          </p:nvSpPr>
          <p:spPr bwMode="auto">
            <a:xfrm>
              <a:off x="7043482" y="6071089"/>
              <a:ext cx="93455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Palono-0.008mg</a:t>
              </a:r>
              <a:endPara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" name="Oval 243"/>
            <p:cNvSpPr>
              <a:spLocks noChangeArrowheads="1"/>
            </p:cNvSpPr>
            <p:nvPr/>
          </p:nvSpPr>
          <p:spPr bwMode="auto">
            <a:xfrm>
              <a:off x="7236995" y="5931943"/>
              <a:ext cx="3551" cy="5566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13" name="Rectangle 244"/>
            <p:cNvSpPr>
              <a:spLocks noChangeArrowheads="1"/>
            </p:cNvSpPr>
            <p:nvPr/>
          </p:nvSpPr>
          <p:spPr bwMode="auto">
            <a:xfrm>
              <a:off x="7252086" y="5959772"/>
              <a:ext cx="93455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Palono-0.021mg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" name="Oval 245"/>
            <p:cNvSpPr>
              <a:spLocks noChangeArrowheads="1"/>
            </p:cNvSpPr>
            <p:nvPr/>
          </p:nvSpPr>
          <p:spPr bwMode="auto">
            <a:xfrm>
              <a:off x="7353281" y="5856803"/>
              <a:ext cx="6214" cy="2783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15" name="Rectangle 246"/>
            <p:cNvSpPr>
              <a:spLocks noChangeArrowheads="1"/>
            </p:cNvSpPr>
            <p:nvPr/>
          </p:nvSpPr>
          <p:spPr bwMode="auto">
            <a:xfrm>
              <a:off x="7466903" y="5854947"/>
              <a:ext cx="93455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Palono-0.074mg</a:t>
              </a:r>
              <a:endPara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" name="Oval 247"/>
            <p:cNvSpPr>
              <a:spLocks noChangeArrowheads="1"/>
            </p:cNvSpPr>
            <p:nvPr/>
          </p:nvSpPr>
          <p:spPr bwMode="auto">
            <a:xfrm>
              <a:off x="7464241" y="5766822"/>
              <a:ext cx="2663" cy="2783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17" name="Rectangle 248"/>
            <p:cNvSpPr>
              <a:spLocks noChangeArrowheads="1"/>
            </p:cNvSpPr>
            <p:nvPr/>
          </p:nvSpPr>
          <p:spPr bwMode="auto">
            <a:xfrm>
              <a:off x="7594730" y="5721366"/>
              <a:ext cx="93455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Palono-0.219mg</a:t>
              </a:r>
              <a:endPara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" name="Oval 249"/>
            <p:cNvSpPr>
              <a:spLocks noChangeArrowheads="1"/>
            </p:cNvSpPr>
            <p:nvPr/>
          </p:nvSpPr>
          <p:spPr bwMode="auto">
            <a:xfrm>
              <a:off x="7561885" y="5663852"/>
              <a:ext cx="3551" cy="2783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19" name="Rectangle 250"/>
            <p:cNvSpPr>
              <a:spLocks noChangeArrowheads="1"/>
            </p:cNvSpPr>
            <p:nvPr/>
          </p:nvSpPr>
          <p:spPr bwMode="auto">
            <a:xfrm>
              <a:off x="7722554" y="5587785"/>
              <a:ext cx="93455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Palono-2.130mg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" name="Line 251"/>
            <p:cNvSpPr>
              <a:spLocks noChangeShapeType="1"/>
            </p:cNvSpPr>
            <p:nvPr/>
          </p:nvSpPr>
          <p:spPr bwMode="auto">
            <a:xfrm>
              <a:off x="7655091" y="5558100"/>
              <a:ext cx="2663" cy="2783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21" name="Rectangle 252"/>
            <p:cNvSpPr>
              <a:spLocks noChangeArrowheads="1"/>
            </p:cNvSpPr>
            <p:nvPr/>
          </p:nvSpPr>
          <p:spPr bwMode="auto">
            <a:xfrm>
              <a:off x="7861032" y="5454204"/>
              <a:ext cx="86401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Palono-0.25mg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2" name="Oval 253"/>
            <p:cNvSpPr>
              <a:spLocks noChangeArrowheads="1"/>
            </p:cNvSpPr>
            <p:nvPr/>
          </p:nvSpPr>
          <p:spPr bwMode="auto">
            <a:xfrm>
              <a:off x="7720780" y="5423592"/>
              <a:ext cx="23080" cy="25047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23" name="Rectangle 254"/>
            <p:cNvSpPr>
              <a:spLocks noChangeArrowheads="1"/>
            </p:cNvSpPr>
            <p:nvPr/>
          </p:nvSpPr>
          <p:spPr bwMode="auto">
            <a:xfrm>
              <a:off x="8005724" y="5320623"/>
              <a:ext cx="73898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Ramo-0.3mg</a:t>
              </a:r>
              <a:endPara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4" name="Line 255"/>
            <p:cNvSpPr>
              <a:spLocks noChangeShapeType="1"/>
            </p:cNvSpPr>
            <p:nvPr/>
          </p:nvSpPr>
          <p:spPr bwMode="auto">
            <a:xfrm>
              <a:off x="7794456" y="5304853"/>
              <a:ext cx="3551" cy="3711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25" name="Rectangle 256"/>
            <p:cNvSpPr>
              <a:spLocks noChangeArrowheads="1"/>
            </p:cNvSpPr>
            <p:nvPr/>
          </p:nvSpPr>
          <p:spPr bwMode="auto">
            <a:xfrm>
              <a:off x="8066086" y="5187041"/>
              <a:ext cx="73898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Ramo-0.6mg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6" name="Line 257"/>
            <p:cNvSpPr>
              <a:spLocks noChangeShapeType="1"/>
            </p:cNvSpPr>
            <p:nvPr/>
          </p:nvSpPr>
          <p:spPr bwMode="auto">
            <a:xfrm>
              <a:off x="7845942" y="5171272"/>
              <a:ext cx="2663" cy="2783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27" name="Rectangle 258"/>
            <p:cNvSpPr>
              <a:spLocks noChangeArrowheads="1"/>
            </p:cNvSpPr>
            <p:nvPr/>
          </p:nvSpPr>
          <p:spPr bwMode="auto">
            <a:xfrm>
              <a:off x="8133550" y="5053460"/>
              <a:ext cx="73898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Ramo-0.1mg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8" name="Oval 259"/>
            <p:cNvSpPr>
              <a:spLocks noChangeArrowheads="1"/>
            </p:cNvSpPr>
            <p:nvPr/>
          </p:nvSpPr>
          <p:spPr bwMode="auto">
            <a:xfrm>
              <a:off x="7878786" y="5027486"/>
              <a:ext cx="5326" cy="3711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29" name="Rectangle 260"/>
            <p:cNvSpPr>
              <a:spLocks noChangeArrowheads="1"/>
            </p:cNvSpPr>
            <p:nvPr/>
          </p:nvSpPr>
          <p:spPr bwMode="auto">
            <a:xfrm>
              <a:off x="8176158" y="4957912"/>
              <a:ext cx="73898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Ramo-0.9mg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" name="Line 261"/>
            <p:cNvSpPr>
              <a:spLocks noChangeShapeType="1"/>
            </p:cNvSpPr>
            <p:nvPr/>
          </p:nvSpPr>
          <p:spPr bwMode="auto">
            <a:xfrm>
              <a:off x="7905416" y="4887412"/>
              <a:ext cx="2663" cy="3711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31" name="Rectangle 262"/>
            <p:cNvSpPr>
              <a:spLocks noChangeArrowheads="1"/>
            </p:cNvSpPr>
            <p:nvPr/>
          </p:nvSpPr>
          <p:spPr bwMode="auto">
            <a:xfrm>
              <a:off x="8176158" y="4830825"/>
              <a:ext cx="73898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Ramo-0.2mg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2" name="Rectangle 145"/>
            <p:cNvSpPr>
              <a:spLocks noChangeArrowheads="1"/>
            </p:cNvSpPr>
            <p:nvPr/>
          </p:nvSpPr>
          <p:spPr bwMode="auto">
            <a:xfrm>
              <a:off x="8184504" y="4657264"/>
              <a:ext cx="563317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Placebo</a:t>
              </a:r>
            </a:p>
          </p:txBody>
        </p:sp>
      </p:grpSp>
      <p:sp>
        <p:nvSpPr>
          <p:cNvPr id="433" name="Rectangle 432"/>
          <p:cNvSpPr/>
          <p:nvPr/>
        </p:nvSpPr>
        <p:spPr>
          <a:xfrm>
            <a:off x="341313" y="3908564"/>
            <a:ext cx="8094265" cy="58477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Both ignore the intervention-dose relationship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36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/>
      <p:bldP spid="179" grpId="0" animBg="1"/>
      <p:bldP spid="4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itle 1"/>
          <p:cNvSpPr>
            <a:spLocks noGrp="1"/>
          </p:cNvSpPr>
          <p:nvPr>
            <p:ph type="title"/>
          </p:nvPr>
        </p:nvSpPr>
        <p:spPr>
          <a:xfrm>
            <a:off x="1049612" y="577850"/>
            <a:ext cx="8094388" cy="690563"/>
          </a:xfrm>
        </p:spPr>
        <p:txBody>
          <a:bodyPr>
            <a:normAutofit fontScale="90000"/>
          </a:bodyPr>
          <a:lstStyle/>
          <a:p>
            <a:r>
              <a:rPr lang="en-US" altLang="el-GR" sz="3200" dirty="0" smtClean="0"/>
              <a:t>Common approaches presented in the literature</a:t>
            </a:r>
            <a:endParaRPr lang="en-US" altLang="el-GR" sz="3200" dirty="0"/>
          </a:p>
        </p:txBody>
      </p:sp>
      <p:sp>
        <p:nvSpPr>
          <p:cNvPr id="146" name="Text Box 8"/>
          <p:cNvSpPr txBox="1">
            <a:spLocks noChangeArrowheads="1"/>
          </p:cNvSpPr>
          <p:nvPr/>
        </p:nvSpPr>
        <p:spPr bwMode="auto">
          <a:xfrm>
            <a:off x="341311" y="1457504"/>
            <a:ext cx="3925889" cy="7017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114300"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lvl="1">
              <a:lnSpc>
                <a:spcPct val="95000"/>
              </a:lnSpc>
              <a:spcAft>
                <a:spcPts val="1200"/>
              </a:spcAft>
              <a:buClr>
                <a:srgbClr val="EDDAEE"/>
              </a:buClr>
              <a:buFontTx/>
              <a:buBlip>
                <a:blip r:embed="rId3"/>
              </a:buBlip>
            </a:pPr>
            <a:r>
              <a:rPr lang="en-US" altLang="el-GR" sz="2400" dirty="0" smtClean="0">
                <a:solidFill>
                  <a:schemeClr val="tx1"/>
                </a:solidFill>
              </a:rPr>
              <a:t> ‘Use recommended dose’ approach</a:t>
            </a:r>
          </a:p>
        </p:txBody>
      </p:sp>
      <p:grpSp>
        <p:nvGrpSpPr>
          <p:cNvPr id="147" name="Group 146"/>
          <p:cNvGrpSpPr/>
          <p:nvPr/>
        </p:nvGrpSpPr>
        <p:grpSpPr>
          <a:xfrm>
            <a:off x="76200" y="3276600"/>
            <a:ext cx="4186133" cy="2693249"/>
            <a:chOff x="561573" y="424587"/>
            <a:chExt cx="8866551" cy="6270188"/>
          </a:xfrm>
        </p:grpSpPr>
        <p:sp>
          <p:nvSpPr>
            <p:cNvPr id="148" name="Line 9"/>
            <p:cNvSpPr>
              <a:spLocks noChangeShapeType="1"/>
            </p:cNvSpPr>
            <p:nvPr/>
          </p:nvSpPr>
          <p:spPr bwMode="auto">
            <a:xfrm flipH="1" flipV="1">
              <a:off x="6035675" y="1612900"/>
              <a:ext cx="838200" cy="1738313"/>
            </a:xfrm>
            <a:prstGeom prst="line">
              <a:avLst/>
            </a:prstGeom>
            <a:noFill/>
            <a:ln w="11271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49" name="Line 10"/>
            <p:cNvSpPr>
              <a:spLocks noChangeShapeType="1"/>
            </p:cNvSpPr>
            <p:nvPr/>
          </p:nvSpPr>
          <p:spPr bwMode="auto">
            <a:xfrm flipH="1" flipV="1">
              <a:off x="4154488" y="1185863"/>
              <a:ext cx="2719388" cy="2165350"/>
            </a:xfrm>
            <a:prstGeom prst="line">
              <a:avLst/>
            </a:prstGeom>
            <a:noFill/>
            <a:ln w="206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50" name="Line 11"/>
            <p:cNvSpPr>
              <a:spLocks noChangeShapeType="1"/>
            </p:cNvSpPr>
            <p:nvPr/>
          </p:nvSpPr>
          <p:spPr bwMode="auto">
            <a:xfrm flipH="1" flipV="1">
              <a:off x="2643188" y="2390775"/>
              <a:ext cx="4230688" cy="960438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51" name="Line 12"/>
            <p:cNvSpPr>
              <a:spLocks noChangeShapeType="1"/>
            </p:cNvSpPr>
            <p:nvPr/>
          </p:nvSpPr>
          <p:spPr bwMode="auto">
            <a:xfrm flipH="1">
              <a:off x="2643188" y="3351213"/>
              <a:ext cx="4230688" cy="96678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52" name="Line 13"/>
            <p:cNvSpPr>
              <a:spLocks noChangeShapeType="1"/>
            </p:cNvSpPr>
            <p:nvPr/>
          </p:nvSpPr>
          <p:spPr bwMode="auto">
            <a:xfrm flipH="1">
              <a:off x="4154488" y="3351213"/>
              <a:ext cx="2719388" cy="217170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53" name="Line 14"/>
            <p:cNvSpPr>
              <a:spLocks noChangeShapeType="1"/>
            </p:cNvSpPr>
            <p:nvPr/>
          </p:nvSpPr>
          <p:spPr bwMode="auto">
            <a:xfrm flipH="1">
              <a:off x="6035675" y="3351213"/>
              <a:ext cx="838200" cy="1744663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54" name="Line 15"/>
            <p:cNvSpPr>
              <a:spLocks noChangeShapeType="1"/>
            </p:cNvSpPr>
            <p:nvPr/>
          </p:nvSpPr>
          <p:spPr bwMode="auto">
            <a:xfrm flipH="1" flipV="1">
              <a:off x="4154488" y="1185863"/>
              <a:ext cx="1881188" cy="42703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56" name="Line 17"/>
            <p:cNvSpPr>
              <a:spLocks noChangeShapeType="1"/>
            </p:cNvSpPr>
            <p:nvPr/>
          </p:nvSpPr>
          <p:spPr bwMode="auto">
            <a:xfrm flipH="1">
              <a:off x="2643188" y="1612900"/>
              <a:ext cx="3392488" cy="2705100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57" name="Line 18"/>
            <p:cNvSpPr>
              <a:spLocks noChangeShapeType="1"/>
            </p:cNvSpPr>
            <p:nvPr/>
          </p:nvSpPr>
          <p:spPr bwMode="auto">
            <a:xfrm flipH="1">
              <a:off x="4154488" y="1612901"/>
              <a:ext cx="1881189" cy="3910013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59" name="Line 20"/>
            <p:cNvSpPr>
              <a:spLocks noChangeShapeType="1"/>
            </p:cNvSpPr>
            <p:nvPr/>
          </p:nvSpPr>
          <p:spPr bwMode="auto">
            <a:xfrm flipH="1">
              <a:off x="2643188" y="1185863"/>
              <a:ext cx="1511300" cy="3132138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62" name="Line 23"/>
            <p:cNvSpPr>
              <a:spLocks noChangeShapeType="1"/>
            </p:cNvSpPr>
            <p:nvPr/>
          </p:nvSpPr>
          <p:spPr bwMode="auto">
            <a:xfrm>
              <a:off x="2643188" y="2390775"/>
              <a:ext cx="0" cy="1927225"/>
            </a:xfrm>
            <a:prstGeom prst="line">
              <a:avLst/>
            </a:prstGeom>
            <a:no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63" name="Oval 24"/>
            <p:cNvSpPr>
              <a:spLocks noChangeArrowheads="1"/>
            </p:cNvSpPr>
            <p:nvPr/>
          </p:nvSpPr>
          <p:spPr bwMode="auto">
            <a:xfrm>
              <a:off x="6599238" y="3076575"/>
              <a:ext cx="544513" cy="549275"/>
            </a:xfrm>
            <a:prstGeom prst="ellipse">
              <a:avLst/>
            </a:prstGeom>
            <a:solidFill>
              <a:srgbClr val="0000FF"/>
            </a:solidFill>
            <a:ln w="2063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64" name="Rectangle 25"/>
            <p:cNvSpPr>
              <a:spLocks noChangeArrowheads="1"/>
            </p:cNvSpPr>
            <p:nvPr/>
          </p:nvSpPr>
          <p:spPr bwMode="auto">
            <a:xfrm>
              <a:off x="7194551" y="3260725"/>
              <a:ext cx="1449788" cy="57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Placebo</a:t>
              </a:r>
              <a:endPara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165" name="Oval 26"/>
            <p:cNvSpPr>
              <a:spLocks noChangeArrowheads="1"/>
            </p:cNvSpPr>
            <p:nvPr/>
          </p:nvSpPr>
          <p:spPr bwMode="auto">
            <a:xfrm>
              <a:off x="5800725" y="1377950"/>
              <a:ext cx="463550" cy="468313"/>
            </a:xfrm>
            <a:prstGeom prst="ellipse">
              <a:avLst/>
            </a:prstGeom>
            <a:solidFill>
              <a:srgbClr val="0000FF"/>
            </a:solidFill>
            <a:ln w="2063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66" name="Rectangle 27"/>
            <p:cNvSpPr>
              <a:spLocks noChangeArrowheads="1"/>
            </p:cNvSpPr>
            <p:nvPr/>
          </p:nvSpPr>
          <p:spPr bwMode="auto">
            <a:xfrm>
              <a:off x="6757994" y="1155349"/>
              <a:ext cx="2670130" cy="114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kumimoji="0" lang="en-US" altLang="en-US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Ondansetron</a:t>
              </a: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(</a:t>
              </a:r>
              <a:r>
                <a:rPr lang="en-US" altLang="en-US" sz="1600" dirty="0" smtClean="0">
                  <a:solidFill>
                    <a:srgbClr val="000000"/>
                  </a:solidFill>
                  <a:latin typeface="Cambria" panose="02040503050406030204" pitchFamily="18" charset="0"/>
                </a:rPr>
                <a:t>4-8mg)</a:t>
              </a:r>
              <a:endParaRPr lang="en-US" altLang="en-US" sz="1600" dirty="0">
                <a:latin typeface="Cambria" panose="02040503050406030204" pitchFamily="18" charset="0"/>
              </a:endParaRPr>
            </a:p>
          </p:txBody>
        </p:sp>
        <p:sp>
          <p:nvSpPr>
            <p:cNvPr id="167" name="Oval 28"/>
            <p:cNvSpPr>
              <a:spLocks noChangeArrowheads="1"/>
            </p:cNvSpPr>
            <p:nvPr/>
          </p:nvSpPr>
          <p:spPr bwMode="auto">
            <a:xfrm>
              <a:off x="4108450" y="1139825"/>
              <a:ext cx="90488" cy="85725"/>
            </a:xfrm>
            <a:prstGeom prst="ellipse">
              <a:avLst/>
            </a:prstGeom>
            <a:solidFill>
              <a:srgbClr val="0000FF"/>
            </a:solidFill>
            <a:ln w="2063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68" name="Rectangle 29"/>
            <p:cNvSpPr>
              <a:spLocks noChangeArrowheads="1"/>
            </p:cNvSpPr>
            <p:nvPr/>
          </p:nvSpPr>
          <p:spPr bwMode="auto">
            <a:xfrm>
              <a:off x="2890142" y="424587"/>
              <a:ext cx="4977214" cy="57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Granisetron</a:t>
              </a: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(0.35-1.00mg)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169" name="Oval 30"/>
            <p:cNvSpPr>
              <a:spLocks noChangeArrowheads="1"/>
            </p:cNvSpPr>
            <p:nvPr/>
          </p:nvSpPr>
          <p:spPr bwMode="auto">
            <a:xfrm>
              <a:off x="2628900" y="2374900"/>
              <a:ext cx="30163" cy="30163"/>
            </a:xfrm>
            <a:prstGeom prst="ellipse">
              <a:avLst/>
            </a:prstGeom>
            <a:solidFill>
              <a:srgbClr val="0000FF"/>
            </a:solidFill>
            <a:ln w="2063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70" name="Rectangle 31"/>
            <p:cNvSpPr>
              <a:spLocks noChangeArrowheads="1"/>
            </p:cNvSpPr>
            <p:nvPr/>
          </p:nvSpPr>
          <p:spPr bwMode="auto">
            <a:xfrm>
              <a:off x="561573" y="2036037"/>
              <a:ext cx="2040973" cy="114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Dolasetron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600" dirty="0" smtClean="0">
                  <a:solidFill>
                    <a:srgbClr val="000000"/>
                  </a:solidFill>
                  <a:latin typeface="Cambria" panose="02040503050406030204" pitchFamily="18" charset="0"/>
                </a:rPr>
                <a:t>(12.5mg)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171" name="Oval 32"/>
            <p:cNvSpPr>
              <a:spLocks noChangeArrowheads="1"/>
            </p:cNvSpPr>
            <p:nvPr/>
          </p:nvSpPr>
          <p:spPr bwMode="auto">
            <a:xfrm>
              <a:off x="2613025" y="4287838"/>
              <a:ext cx="61913" cy="60325"/>
            </a:xfrm>
            <a:prstGeom prst="ellipse">
              <a:avLst/>
            </a:prstGeom>
            <a:solidFill>
              <a:srgbClr val="0000FF"/>
            </a:solidFill>
            <a:ln w="2063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72" name="Rectangle 33"/>
            <p:cNvSpPr>
              <a:spLocks noChangeArrowheads="1"/>
            </p:cNvSpPr>
            <p:nvPr/>
          </p:nvSpPr>
          <p:spPr bwMode="auto">
            <a:xfrm>
              <a:off x="989287" y="4388506"/>
              <a:ext cx="2467132" cy="114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Tropisetron</a:t>
              </a: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(2-5mg)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173" name="Oval 34"/>
            <p:cNvSpPr>
              <a:spLocks noChangeArrowheads="1"/>
            </p:cNvSpPr>
            <p:nvPr/>
          </p:nvSpPr>
          <p:spPr bwMode="auto">
            <a:xfrm>
              <a:off x="4143375" y="5513388"/>
              <a:ext cx="15875" cy="20638"/>
            </a:xfrm>
            <a:prstGeom prst="ellipse">
              <a:avLst/>
            </a:prstGeom>
            <a:solidFill>
              <a:srgbClr val="0000FF"/>
            </a:solidFill>
            <a:ln w="2063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74" name="Rectangle 35"/>
            <p:cNvSpPr>
              <a:spLocks noChangeArrowheads="1"/>
            </p:cNvSpPr>
            <p:nvPr/>
          </p:nvSpPr>
          <p:spPr bwMode="auto">
            <a:xfrm>
              <a:off x="3157537" y="5548312"/>
              <a:ext cx="2643188" cy="114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Palonosetron</a:t>
              </a: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(0.075mg)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175" name="Oval 36"/>
            <p:cNvSpPr>
              <a:spLocks noChangeArrowheads="1"/>
            </p:cNvSpPr>
            <p:nvPr/>
          </p:nvSpPr>
          <p:spPr bwMode="auto">
            <a:xfrm>
              <a:off x="6019800" y="5081588"/>
              <a:ext cx="30163" cy="30163"/>
            </a:xfrm>
            <a:prstGeom prst="ellipse">
              <a:avLst/>
            </a:prstGeom>
            <a:solidFill>
              <a:srgbClr val="0000FF"/>
            </a:solidFill>
            <a:ln w="2063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76" name="Rectangle 37"/>
            <p:cNvSpPr>
              <a:spLocks noChangeArrowheads="1"/>
            </p:cNvSpPr>
            <p:nvPr/>
          </p:nvSpPr>
          <p:spPr bwMode="auto">
            <a:xfrm>
              <a:off x="6065841" y="5146675"/>
              <a:ext cx="2578500" cy="114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Ramosetron</a:t>
              </a: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(0. 30mg)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228600" y="2249269"/>
            <a:ext cx="4154488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Georgia" panose="02040502050405020303" pitchFamily="18" charset="0"/>
              </a:rPr>
              <a:t>Include </a:t>
            </a:r>
            <a:r>
              <a:rPr lang="en-US" dirty="0" smtClean="0">
                <a:solidFill>
                  <a:srgbClr val="C00000"/>
                </a:solidFill>
                <a:latin typeface="Georgia" panose="02040502050405020303" pitchFamily="18" charset="0"/>
              </a:rPr>
              <a:t>only</a:t>
            </a:r>
            <a:r>
              <a:rPr lang="en-US" dirty="0" smtClean="0">
                <a:latin typeface="Georgia" panose="02040502050405020303" pitchFamily="18" charset="0"/>
              </a:rPr>
              <a:t> studies that compare </a:t>
            </a:r>
            <a:r>
              <a:rPr lang="en-US" dirty="0">
                <a:latin typeface="Georgia" panose="02040502050405020303" pitchFamily="18" charset="0"/>
              </a:rPr>
              <a:t>the </a:t>
            </a:r>
            <a:r>
              <a:rPr lang="en-US" dirty="0">
                <a:solidFill>
                  <a:srgbClr val="C00000"/>
                </a:solidFill>
                <a:latin typeface="Georgia" panose="02040502050405020303" pitchFamily="18" charset="0"/>
              </a:rPr>
              <a:t>recommended</a:t>
            </a:r>
            <a:r>
              <a:rPr lang="en-US" dirty="0">
                <a:latin typeface="Georgia" panose="02040502050405020303" pitchFamily="18" charset="0"/>
              </a:rPr>
              <a:t> treatment doses</a:t>
            </a:r>
          </a:p>
        </p:txBody>
      </p:sp>
      <p:sp>
        <p:nvSpPr>
          <p:cNvPr id="178" name="Text Box 8"/>
          <p:cNvSpPr txBox="1">
            <a:spLocks noChangeArrowheads="1"/>
          </p:cNvSpPr>
          <p:nvPr/>
        </p:nvSpPr>
        <p:spPr bwMode="auto">
          <a:xfrm>
            <a:off x="4582737" y="1496973"/>
            <a:ext cx="4561264" cy="7017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114300"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lvl="1">
              <a:lnSpc>
                <a:spcPct val="95000"/>
              </a:lnSpc>
              <a:spcAft>
                <a:spcPts val="1200"/>
              </a:spcAft>
              <a:buClr>
                <a:srgbClr val="EDDAEE"/>
              </a:buClr>
              <a:buFontTx/>
              <a:buBlip>
                <a:blip r:embed="rId3"/>
              </a:buBlip>
            </a:pPr>
            <a:r>
              <a:rPr lang="en-US" altLang="el-GR" sz="2400" dirty="0" smtClean="0">
                <a:solidFill>
                  <a:schemeClr val="tx1"/>
                </a:solidFill>
              </a:rPr>
              <a:t> Combination </a:t>
            </a:r>
            <a:r>
              <a:rPr lang="en-US" altLang="el-GR" sz="2400" dirty="0">
                <a:solidFill>
                  <a:schemeClr val="tx1"/>
                </a:solidFill>
              </a:rPr>
              <a:t>of both ‘</a:t>
            </a:r>
            <a:r>
              <a:rPr lang="en-US" altLang="el-GR" sz="2400" dirty="0" smtClean="0">
                <a:solidFill>
                  <a:schemeClr val="tx1"/>
                </a:solidFill>
              </a:rPr>
              <a:t>lumping’ and ‘splitting’ approaches</a:t>
            </a:r>
          </a:p>
        </p:txBody>
      </p:sp>
      <p:grpSp>
        <p:nvGrpSpPr>
          <p:cNvPr id="137" name="Group 136"/>
          <p:cNvGrpSpPr/>
          <p:nvPr/>
        </p:nvGrpSpPr>
        <p:grpSpPr>
          <a:xfrm>
            <a:off x="4417936" y="3126678"/>
            <a:ext cx="4726064" cy="3045522"/>
            <a:chOff x="4456230" y="2895600"/>
            <a:chExt cx="4726064" cy="3045522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H="1" flipV="1">
              <a:off x="7718086" y="3947087"/>
              <a:ext cx="95250" cy="444500"/>
            </a:xfrm>
            <a:prstGeom prst="line">
              <a:avLst/>
            </a:prstGeom>
            <a:noFill/>
            <a:ln w="889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H="1" flipV="1">
              <a:off x="7449799" y="3580375"/>
              <a:ext cx="363538" cy="8112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H="1" flipV="1">
              <a:off x="7057686" y="3351775"/>
              <a:ext cx="755650" cy="10398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H="1" flipV="1">
              <a:off x="6606836" y="3305737"/>
              <a:ext cx="1206500" cy="1085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H="1" flipV="1">
              <a:off x="6173449" y="3447025"/>
              <a:ext cx="1639888" cy="94456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H="1" flipV="1">
              <a:off x="5833724" y="3750237"/>
              <a:ext cx="1979613" cy="64135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 flipV="1">
              <a:off x="5649574" y="4166162"/>
              <a:ext cx="2163763" cy="2254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H="1">
              <a:off x="5649574" y="4391587"/>
              <a:ext cx="2163763" cy="2270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H="1">
              <a:off x="5833724" y="4391587"/>
              <a:ext cx="1979613" cy="644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H="1">
              <a:off x="6173449" y="4391587"/>
              <a:ext cx="1639888" cy="94615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H="1">
              <a:off x="7057686" y="4391587"/>
              <a:ext cx="755650" cy="10414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H="1">
              <a:off x="7449799" y="4391587"/>
              <a:ext cx="363538" cy="8143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H="1">
              <a:off x="7718086" y="4391587"/>
              <a:ext cx="95250" cy="44608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H="1" flipV="1">
              <a:off x="7449799" y="3580375"/>
              <a:ext cx="268288" cy="3667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H="1" flipV="1">
              <a:off x="7057686" y="3351775"/>
              <a:ext cx="660400" cy="5953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 flipV="1">
              <a:off x="6606836" y="3305737"/>
              <a:ext cx="1111250" cy="64135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H="1" flipV="1">
              <a:off x="6173449" y="3447025"/>
              <a:ext cx="1544638" cy="5000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 flipV="1">
              <a:off x="5833724" y="3750237"/>
              <a:ext cx="1884363" cy="19685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H="1">
              <a:off x="5649574" y="3947087"/>
              <a:ext cx="2068513" cy="2190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>
              <a:off x="5649574" y="3947087"/>
              <a:ext cx="2068513" cy="67151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 flipH="1">
              <a:off x="5833724" y="3947087"/>
              <a:ext cx="1884363" cy="10890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 flipH="1" flipV="1">
              <a:off x="6606836" y="3305737"/>
              <a:ext cx="842963" cy="274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H="1">
              <a:off x="5833724" y="3580375"/>
              <a:ext cx="1616075" cy="16986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H="1">
              <a:off x="5649574" y="3580375"/>
              <a:ext cx="1800225" cy="5857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64" name="Line 32"/>
            <p:cNvSpPr>
              <a:spLocks noChangeShapeType="1"/>
            </p:cNvSpPr>
            <p:nvPr/>
          </p:nvSpPr>
          <p:spPr bwMode="auto">
            <a:xfrm flipH="1">
              <a:off x="6173449" y="3580375"/>
              <a:ext cx="1276350" cy="175736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65" name="Line 33"/>
            <p:cNvSpPr>
              <a:spLocks noChangeShapeType="1"/>
            </p:cNvSpPr>
            <p:nvPr/>
          </p:nvSpPr>
          <p:spPr bwMode="auto">
            <a:xfrm>
              <a:off x="7449799" y="3580375"/>
              <a:ext cx="268288" cy="125730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66" name="Line 34"/>
            <p:cNvSpPr>
              <a:spLocks noChangeShapeType="1"/>
            </p:cNvSpPr>
            <p:nvPr/>
          </p:nvSpPr>
          <p:spPr bwMode="auto">
            <a:xfrm flipH="1" flipV="1">
              <a:off x="6606836" y="3305737"/>
              <a:ext cx="450850" cy="460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67" name="Line 35"/>
            <p:cNvSpPr>
              <a:spLocks noChangeShapeType="1"/>
            </p:cNvSpPr>
            <p:nvPr/>
          </p:nvSpPr>
          <p:spPr bwMode="auto">
            <a:xfrm>
              <a:off x="7057686" y="3351775"/>
              <a:ext cx="0" cy="20812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68" name="Line 36"/>
            <p:cNvSpPr>
              <a:spLocks noChangeShapeType="1"/>
            </p:cNvSpPr>
            <p:nvPr/>
          </p:nvSpPr>
          <p:spPr bwMode="auto">
            <a:xfrm>
              <a:off x="7057686" y="3351775"/>
              <a:ext cx="392113" cy="1854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71" name="Line 37"/>
            <p:cNvSpPr>
              <a:spLocks noChangeShapeType="1"/>
            </p:cNvSpPr>
            <p:nvPr/>
          </p:nvSpPr>
          <p:spPr bwMode="auto">
            <a:xfrm flipH="1">
              <a:off x="5649574" y="3447025"/>
              <a:ext cx="523875" cy="117157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72" name="Line 38"/>
            <p:cNvSpPr>
              <a:spLocks noChangeShapeType="1"/>
            </p:cNvSpPr>
            <p:nvPr/>
          </p:nvSpPr>
          <p:spPr bwMode="auto">
            <a:xfrm>
              <a:off x="6173449" y="3447025"/>
              <a:ext cx="0" cy="18907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73" name="Line 39"/>
            <p:cNvSpPr>
              <a:spLocks noChangeShapeType="1"/>
            </p:cNvSpPr>
            <p:nvPr/>
          </p:nvSpPr>
          <p:spPr bwMode="auto">
            <a:xfrm>
              <a:off x="5833724" y="3750237"/>
              <a:ext cx="773113" cy="173037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74" name="Line 40"/>
            <p:cNvSpPr>
              <a:spLocks noChangeShapeType="1"/>
            </p:cNvSpPr>
            <p:nvPr/>
          </p:nvSpPr>
          <p:spPr bwMode="auto">
            <a:xfrm flipV="1">
              <a:off x="6173449" y="4837675"/>
              <a:ext cx="1544638" cy="50006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75" name="Oval 41"/>
            <p:cNvSpPr>
              <a:spLocks noChangeArrowheads="1"/>
            </p:cNvSpPr>
            <p:nvPr/>
          </p:nvSpPr>
          <p:spPr bwMode="auto">
            <a:xfrm>
              <a:off x="7587911" y="4166162"/>
              <a:ext cx="449263" cy="44926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76" name="Rectangle 42"/>
            <p:cNvSpPr>
              <a:spLocks noChangeArrowheads="1"/>
            </p:cNvSpPr>
            <p:nvPr/>
          </p:nvSpPr>
          <p:spPr bwMode="auto">
            <a:xfrm>
              <a:off x="8057811" y="4347137"/>
              <a:ext cx="68448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Placebo</a:t>
              </a:r>
              <a:endPara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77" name="Oval 43"/>
            <p:cNvSpPr>
              <a:spLocks noChangeArrowheads="1"/>
            </p:cNvSpPr>
            <p:nvPr/>
          </p:nvSpPr>
          <p:spPr bwMode="auto">
            <a:xfrm>
              <a:off x="7525999" y="3755000"/>
              <a:ext cx="384175" cy="3841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78" name="Rectangle 44"/>
            <p:cNvSpPr>
              <a:spLocks noChangeArrowheads="1"/>
            </p:cNvSpPr>
            <p:nvPr/>
          </p:nvSpPr>
          <p:spPr bwMode="auto">
            <a:xfrm>
              <a:off x="8043969" y="3811697"/>
              <a:ext cx="11383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Ondansetron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79" name="Oval 45"/>
            <p:cNvSpPr>
              <a:spLocks noChangeArrowheads="1"/>
            </p:cNvSpPr>
            <p:nvPr/>
          </p:nvSpPr>
          <p:spPr bwMode="auto">
            <a:xfrm>
              <a:off x="7413286" y="3542275"/>
              <a:ext cx="74613" cy="7461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80" name="Rectangle 46"/>
            <p:cNvSpPr>
              <a:spLocks noChangeArrowheads="1"/>
            </p:cNvSpPr>
            <p:nvPr/>
          </p:nvSpPr>
          <p:spPr bwMode="auto">
            <a:xfrm>
              <a:off x="7656908" y="3426271"/>
              <a:ext cx="104022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Granisetron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81" name="Oval 47"/>
            <p:cNvSpPr>
              <a:spLocks noChangeArrowheads="1"/>
            </p:cNvSpPr>
            <p:nvPr/>
          </p:nvSpPr>
          <p:spPr bwMode="auto">
            <a:xfrm>
              <a:off x="7033874" y="3327962"/>
              <a:ext cx="49213" cy="4921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82" name="Rectangle 48"/>
            <p:cNvSpPr>
              <a:spLocks noChangeArrowheads="1"/>
            </p:cNvSpPr>
            <p:nvPr/>
          </p:nvSpPr>
          <p:spPr bwMode="auto">
            <a:xfrm>
              <a:off x="7126932" y="3121687"/>
              <a:ext cx="121507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Dolas-12.5mg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83" name="Oval 49"/>
            <p:cNvSpPr>
              <a:spLocks noChangeArrowheads="1"/>
            </p:cNvSpPr>
            <p:nvPr/>
          </p:nvSpPr>
          <p:spPr bwMode="auto">
            <a:xfrm>
              <a:off x="6576674" y="3275575"/>
              <a:ext cx="58738" cy="5873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84" name="Rectangle 50"/>
            <p:cNvSpPr>
              <a:spLocks noChangeArrowheads="1"/>
            </p:cNvSpPr>
            <p:nvPr/>
          </p:nvSpPr>
          <p:spPr bwMode="auto">
            <a:xfrm>
              <a:off x="5967935" y="2895600"/>
              <a:ext cx="105958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0"/>
              <a:r>
                <a:rPr lang="en-US" altLang="en-US" sz="1600" dirty="0" smtClean="0">
                  <a:solidFill>
                    <a:srgbClr val="000000"/>
                  </a:solidFill>
                  <a:latin typeface="Cambria" panose="02040503050406030204" pitchFamily="18" charset="0"/>
                </a:rPr>
                <a:t>Dolas-25mg</a:t>
              </a:r>
              <a:endParaRPr lang="en-US" altLang="en-US" sz="1600" dirty="0">
                <a:latin typeface="Cambria" panose="02040503050406030204" pitchFamily="18" charset="0"/>
              </a:endParaRPr>
            </a:p>
          </p:txBody>
        </p:sp>
        <p:sp>
          <p:nvSpPr>
            <p:cNvPr id="85" name="Oval 51"/>
            <p:cNvSpPr>
              <a:spLocks noChangeArrowheads="1"/>
            </p:cNvSpPr>
            <p:nvPr/>
          </p:nvSpPr>
          <p:spPr bwMode="auto">
            <a:xfrm>
              <a:off x="6155986" y="3429562"/>
              <a:ext cx="34925" cy="3492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86" name="Rectangle 52"/>
            <p:cNvSpPr>
              <a:spLocks noChangeArrowheads="1"/>
            </p:cNvSpPr>
            <p:nvPr/>
          </p:nvSpPr>
          <p:spPr bwMode="auto">
            <a:xfrm>
              <a:off x="4864019" y="3252788"/>
              <a:ext cx="121507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0"/>
              <a:r>
                <a:rPr lang="en-US" altLang="en-US" sz="1600" dirty="0" smtClean="0">
                  <a:solidFill>
                    <a:srgbClr val="000000"/>
                  </a:solidFill>
                  <a:latin typeface="Cambria" panose="02040503050406030204" pitchFamily="18" charset="0"/>
                </a:rPr>
                <a:t>Dolas-37.5mg</a:t>
              </a:r>
              <a:endParaRPr lang="en-US" altLang="en-US" sz="1600" dirty="0">
                <a:latin typeface="Cambria" panose="02040503050406030204" pitchFamily="18" charset="0"/>
              </a:endParaRPr>
            </a:p>
          </p:txBody>
        </p:sp>
        <p:sp>
          <p:nvSpPr>
            <p:cNvPr id="87" name="Oval 53"/>
            <p:cNvSpPr>
              <a:spLocks noChangeArrowheads="1"/>
            </p:cNvSpPr>
            <p:nvPr/>
          </p:nvSpPr>
          <p:spPr bwMode="auto">
            <a:xfrm>
              <a:off x="5824199" y="3739125"/>
              <a:ext cx="20638" cy="2063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88" name="Rectangle 54"/>
            <p:cNvSpPr>
              <a:spLocks noChangeArrowheads="1"/>
            </p:cNvSpPr>
            <p:nvPr/>
          </p:nvSpPr>
          <p:spPr bwMode="auto">
            <a:xfrm>
              <a:off x="4798368" y="3561135"/>
              <a:ext cx="94577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0"/>
              <a:r>
                <a:rPr lang="en-US" altLang="en-US" sz="1600" dirty="0" smtClean="0">
                  <a:solidFill>
                    <a:srgbClr val="000000"/>
                  </a:solidFill>
                  <a:latin typeface="Cambria" panose="02040503050406030204" pitchFamily="18" charset="0"/>
                </a:rPr>
                <a:t>Dolas-7mg</a:t>
              </a:r>
              <a:endParaRPr lang="en-US" altLang="en-US" sz="1600" dirty="0">
                <a:latin typeface="Cambria" panose="02040503050406030204" pitchFamily="18" charset="0"/>
              </a:endParaRPr>
            </a:p>
          </p:txBody>
        </p:sp>
        <p:sp>
          <p:nvSpPr>
            <p:cNvPr id="89" name="Oval 55"/>
            <p:cNvSpPr>
              <a:spLocks noChangeArrowheads="1"/>
            </p:cNvSpPr>
            <p:nvPr/>
          </p:nvSpPr>
          <p:spPr bwMode="auto">
            <a:xfrm>
              <a:off x="5633699" y="4151875"/>
              <a:ext cx="30163" cy="3016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90" name="Rectangle 56"/>
            <p:cNvSpPr>
              <a:spLocks noChangeArrowheads="1"/>
            </p:cNvSpPr>
            <p:nvPr/>
          </p:nvSpPr>
          <p:spPr bwMode="auto">
            <a:xfrm>
              <a:off x="4456230" y="4032653"/>
              <a:ext cx="105958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0"/>
              <a:r>
                <a:rPr lang="en-US" altLang="en-US" sz="1600" dirty="0" smtClean="0">
                  <a:solidFill>
                    <a:srgbClr val="000000"/>
                  </a:solidFill>
                  <a:latin typeface="Cambria" panose="02040503050406030204" pitchFamily="18" charset="0"/>
                </a:rPr>
                <a:t>Dolas-54mg</a:t>
              </a:r>
              <a:endParaRPr lang="en-US" altLang="en-US" sz="1600" dirty="0">
                <a:latin typeface="Cambria" panose="02040503050406030204" pitchFamily="18" charset="0"/>
              </a:endParaRPr>
            </a:p>
          </p:txBody>
        </p:sp>
        <p:sp>
          <p:nvSpPr>
            <p:cNvPr id="91" name="Oval 57"/>
            <p:cNvSpPr>
              <a:spLocks noChangeArrowheads="1"/>
            </p:cNvSpPr>
            <p:nvPr/>
          </p:nvSpPr>
          <p:spPr bwMode="auto">
            <a:xfrm>
              <a:off x="5641636" y="4610662"/>
              <a:ext cx="15875" cy="158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92" name="Rectangle 58"/>
            <p:cNvSpPr>
              <a:spLocks noChangeArrowheads="1"/>
            </p:cNvSpPr>
            <p:nvPr/>
          </p:nvSpPr>
          <p:spPr bwMode="auto">
            <a:xfrm>
              <a:off x="4622175" y="4513492"/>
              <a:ext cx="102072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Tropis-5mg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93" name="Oval 59"/>
            <p:cNvSpPr>
              <a:spLocks noChangeArrowheads="1"/>
            </p:cNvSpPr>
            <p:nvPr/>
          </p:nvSpPr>
          <p:spPr bwMode="auto">
            <a:xfrm>
              <a:off x="5832136" y="5032937"/>
              <a:ext cx="4763" cy="476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94" name="Rectangle 60"/>
            <p:cNvSpPr>
              <a:spLocks noChangeArrowheads="1"/>
            </p:cNvSpPr>
            <p:nvPr/>
          </p:nvSpPr>
          <p:spPr bwMode="auto">
            <a:xfrm>
              <a:off x="4735011" y="4955993"/>
              <a:ext cx="117621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0"/>
              <a:r>
                <a:rPr lang="en-US" altLang="en-US" sz="1600" dirty="0" smtClean="0">
                  <a:solidFill>
                    <a:srgbClr val="000000"/>
                  </a:solidFill>
                  <a:latin typeface="Cambria" panose="02040503050406030204" pitchFamily="18" charset="0"/>
                </a:rPr>
                <a:t>Tropis-0.5mg</a:t>
              </a:r>
              <a:endParaRPr lang="en-US" altLang="en-US" sz="1600" dirty="0">
                <a:latin typeface="Cambria" panose="02040503050406030204" pitchFamily="18" charset="0"/>
              </a:endParaRPr>
            </a:p>
          </p:txBody>
        </p:sp>
        <p:sp>
          <p:nvSpPr>
            <p:cNvPr id="95" name="Oval 61"/>
            <p:cNvSpPr>
              <a:spLocks noChangeArrowheads="1"/>
            </p:cNvSpPr>
            <p:nvPr/>
          </p:nvSpPr>
          <p:spPr bwMode="auto">
            <a:xfrm>
              <a:off x="6160749" y="5325037"/>
              <a:ext cx="25400" cy="254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28" name="Rectangle 62"/>
            <p:cNvSpPr>
              <a:spLocks noChangeArrowheads="1"/>
            </p:cNvSpPr>
            <p:nvPr/>
          </p:nvSpPr>
          <p:spPr bwMode="auto">
            <a:xfrm>
              <a:off x="5011843" y="5366013"/>
              <a:ext cx="117621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0"/>
              <a:r>
                <a:rPr lang="en-US" altLang="en-US" sz="1600" dirty="0" smtClean="0">
                  <a:solidFill>
                    <a:srgbClr val="000000"/>
                  </a:solidFill>
                  <a:latin typeface="Cambria" panose="02040503050406030204" pitchFamily="18" charset="0"/>
                </a:rPr>
                <a:t>Tropis-0.1mg</a:t>
              </a:r>
              <a:endParaRPr lang="en-US" altLang="en-US" sz="1600" dirty="0">
                <a:latin typeface="Cambria" panose="02040503050406030204" pitchFamily="18" charset="0"/>
              </a:endParaRPr>
            </a:p>
          </p:txBody>
        </p:sp>
        <p:sp>
          <p:nvSpPr>
            <p:cNvPr id="129" name="Oval 63"/>
            <p:cNvSpPr>
              <a:spLocks noChangeArrowheads="1"/>
            </p:cNvSpPr>
            <p:nvPr/>
          </p:nvSpPr>
          <p:spPr bwMode="auto">
            <a:xfrm>
              <a:off x="6603661" y="5477437"/>
              <a:ext cx="4763" cy="476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30" name="Rectangle 64"/>
            <p:cNvSpPr>
              <a:spLocks noChangeArrowheads="1"/>
            </p:cNvSpPr>
            <p:nvPr/>
          </p:nvSpPr>
          <p:spPr bwMode="auto">
            <a:xfrm>
              <a:off x="6018727" y="5694901"/>
              <a:ext cx="117621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0"/>
              <a:r>
                <a:rPr lang="en-US" altLang="en-US" sz="1600" dirty="0" smtClean="0">
                  <a:solidFill>
                    <a:srgbClr val="000000"/>
                  </a:solidFill>
                  <a:latin typeface="Cambria" panose="02040503050406030204" pitchFamily="18" charset="0"/>
                </a:rPr>
                <a:t>Tropis-1.5mg</a:t>
              </a:r>
              <a:endParaRPr lang="en-US" altLang="en-US" sz="1600" dirty="0">
                <a:latin typeface="Cambria" panose="02040503050406030204" pitchFamily="18" charset="0"/>
              </a:endParaRPr>
            </a:p>
          </p:txBody>
        </p:sp>
        <p:sp>
          <p:nvSpPr>
            <p:cNvPr id="131" name="Oval 65"/>
            <p:cNvSpPr>
              <a:spLocks noChangeArrowheads="1"/>
            </p:cNvSpPr>
            <p:nvPr/>
          </p:nvSpPr>
          <p:spPr bwMode="auto">
            <a:xfrm>
              <a:off x="7056099" y="5429812"/>
              <a:ext cx="4763" cy="476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32" name="Rectangle 66"/>
            <p:cNvSpPr>
              <a:spLocks noChangeArrowheads="1"/>
            </p:cNvSpPr>
            <p:nvPr/>
          </p:nvSpPr>
          <p:spPr bwMode="auto">
            <a:xfrm>
              <a:off x="7068799" y="5452037"/>
              <a:ext cx="117621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0"/>
              <a:r>
                <a:rPr lang="en-US" altLang="en-US" sz="1600" dirty="0" smtClean="0">
                  <a:solidFill>
                    <a:srgbClr val="000000"/>
                  </a:solidFill>
                  <a:latin typeface="Cambria" panose="02040503050406030204" pitchFamily="18" charset="0"/>
                </a:rPr>
                <a:t>Tropis-7.3mg</a:t>
              </a:r>
              <a:endParaRPr lang="en-US" altLang="en-US" sz="1600" dirty="0">
                <a:latin typeface="Cambria" panose="02040503050406030204" pitchFamily="18" charset="0"/>
              </a:endParaRPr>
            </a:p>
          </p:txBody>
        </p:sp>
        <p:sp>
          <p:nvSpPr>
            <p:cNvPr id="133" name="Oval 67"/>
            <p:cNvSpPr>
              <a:spLocks noChangeArrowheads="1"/>
            </p:cNvSpPr>
            <p:nvPr/>
          </p:nvSpPr>
          <p:spPr bwMode="auto">
            <a:xfrm>
              <a:off x="7448211" y="5202800"/>
              <a:ext cx="4763" cy="476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34" name="Rectangle 68"/>
            <p:cNvSpPr>
              <a:spLocks noChangeArrowheads="1"/>
            </p:cNvSpPr>
            <p:nvPr/>
          </p:nvSpPr>
          <p:spPr bwMode="auto">
            <a:xfrm>
              <a:off x="7462499" y="5225025"/>
              <a:ext cx="123027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0"/>
              <a:r>
                <a:rPr lang="en-US" altLang="en-US" sz="1600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Palonostetron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135" name="Oval 69"/>
            <p:cNvSpPr>
              <a:spLocks noChangeArrowheads="1"/>
            </p:cNvSpPr>
            <p:nvPr/>
          </p:nvSpPr>
          <p:spPr bwMode="auto">
            <a:xfrm>
              <a:off x="7714911" y="4836087"/>
              <a:ext cx="4763" cy="476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36" name="Rectangle 70"/>
            <p:cNvSpPr>
              <a:spLocks noChangeArrowheads="1"/>
            </p:cNvSpPr>
            <p:nvPr/>
          </p:nvSpPr>
          <p:spPr bwMode="auto">
            <a:xfrm>
              <a:off x="7730786" y="4858312"/>
              <a:ext cx="113653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Ramostetron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</p:grpSp>
      <p:sp>
        <p:nvSpPr>
          <p:cNvPr id="96" name="Rectangle 95"/>
          <p:cNvSpPr/>
          <p:nvPr/>
        </p:nvSpPr>
        <p:spPr>
          <a:xfrm>
            <a:off x="4837112" y="2249269"/>
            <a:ext cx="4154488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Georgia" panose="02040502050405020303" pitchFamily="18" charset="0"/>
              </a:rPr>
              <a:t>Include </a:t>
            </a:r>
            <a:r>
              <a:rPr lang="en-US" dirty="0" smtClean="0">
                <a:solidFill>
                  <a:srgbClr val="C00000"/>
                </a:solidFill>
                <a:latin typeface="Georgia" panose="02040502050405020303" pitchFamily="18" charset="0"/>
              </a:rPr>
              <a:t>only</a:t>
            </a:r>
            <a:r>
              <a:rPr lang="en-US" dirty="0" smtClean="0">
                <a:latin typeface="Georgia" panose="02040502050405020303" pitchFamily="18" charset="0"/>
              </a:rPr>
              <a:t> a selection of treatment doses as </a:t>
            </a:r>
            <a:r>
              <a:rPr lang="en-US" dirty="0" smtClean="0">
                <a:solidFill>
                  <a:srgbClr val="C00000"/>
                </a:solidFill>
                <a:latin typeface="Georgia" panose="02040502050405020303" pitchFamily="18" charset="0"/>
              </a:rPr>
              <a:t>different</a:t>
            </a:r>
            <a:r>
              <a:rPr lang="en-US" dirty="0" smtClean="0">
                <a:latin typeface="Georgia" panose="02040502050405020303" pitchFamily="18" charset="0"/>
              </a:rPr>
              <a:t> nodes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4417936" y="4522622"/>
            <a:ext cx="4726064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</a:t>
            </a:r>
            <a:r>
              <a:rPr lang="en-US" sz="2000" dirty="0" smtClean="0">
                <a:solidFill>
                  <a:schemeClr val="bg1"/>
                </a:solidFill>
              </a:rPr>
              <a:t>gnores the intervention-dose relationship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00870" y="4522622"/>
            <a:ext cx="4231437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Cannot include all available studies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1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/>
      <p:bldP spid="96" grpId="0" animBg="1"/>
      <p:bldP spid="97" grpId="0" animBg="1"/>
      <p:bldP spid="9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8200" y="1371600"/>
            <a:ext cx="4455713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F2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2" name="Title 1"/>
          <p:cNvSpPr>
            <a:spLocks noGrp="1"/>
          </p:cNvSpPr>
          <p:nvPr>
            <p:ph type="title"/>
          </p:nvPr>
        </p:nvSpPr>
        <p:spPr>
          <a:xfrm>
            <a:off x="1049612" y="577850"/>
            <a:ext cx="8094388" cy="690563"/>
          </a:xfrm>
        </p:spPr>
        <p:txBody>
          <a:bodyPr>
            <a:normAutofit fontScale="90000"/>
          </a:bodyPr>
          <a:lstStyle/>
          <a:p>
            <a:r>
              <a:rPr lang="en-US" altLang="el-GR" sz="3200" dirty="0" smtClean="0"/>
              <a:t>Common approaches presented in the literature</a:t>
            </a:r>
            <a:endParaRPr lang="en-US" altLang="el-GR" sz="3200" dirty="0"/>
          </a:p>
        </p:txBody>
      </p:sp>
      <p:sp>
        <p:nvSpPr>
          <p:cNvPr id="146" name="Text Box 8"/>
          <p:cNvSpPr txBox="1">
            <a:spLocks noChangeArrowheads="1"/>
          </p:cNvSpPr>
          <p:nvPr/>
        </p:nvSpPr>
        <p:spPr bwMode="auto">
          <a:xfrm>
            <a:off x="76201" y="1457504"/>
            <a:ext cx="4413500" cy="7017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114300"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lvl="1">
              <a:lnSpc>
                <a:spcPct val="95000"/>
              </a:lnSpc>
              <a:spcAft>
                <a:spcPts val="1200"/>
              </a:spcAft>
              <a:buClr>
                <a:srgbClr val="EDDAEE"/>
              </a:buClr>
              <a:buFontTx/>
              <a:buBlip>
                <a:blip r:embed="rId3"/>
              </a:buBlip>
            </a:pPr>
            <a:r>
              <a:rPr lang="en-US" altLang="el-GR" sz="2400" dirty="0" smtClean="0">
                <a:solidFill>
                  <a:schemeClr val="tx1"/>
                </a:solidFill>
              </a:rPr>
              <a:t> ‘Lumping doses into groups’ approach</a:t>
            </a:r>
          </a:p>
        </p:txBody>
      </p:sp>
      <p:grpSp>
        <p:nvGrpSpPr>
          <p:cNvPr id="137" name="Group 136"/>
          <p:cNvGrpSpPr/>
          <p:nvPr/>
        </p:nvGrpSpPr>
        <p:grpSpPr>
          <a:xfrm>
            <a:off x="152400" y="3156705"/>
            <a:ext cx="4355070" cy="3080085"/>
            <a:chOff x="4537256" y="2895600"/>
            <a:chExt cx="4645038" cy="3045522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H="1" flipV="1">
              <a:off x="7718086" y="3947087"/>
              <a:ext cx="95250" cy="444500"/>
            </a:xfrm>
            <a:prstGeom prst="line">
              <a:avLst/>
            </a:prstGeom>
            <a:noFill/>
            <a:ln w="889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H="1" flipV="1">
              <a:off x="7449799" y="3580375"/>
              <a:ext cx="363538" cy="8112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H="1" flipV="1">
              <a:off x="7057686" y="3351775"/>
              <a:ext cx="755650" cy="10398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H="1" flipV="1">
              <a:off x="6606836" y="3305737"/>
              <a:ext cx="1206500" cy="1085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H="1" flipV="1">
              <a:off x="6173449" y="3447025"/>
              <a:ext cx="1639888" cy="94456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H="1" flipV="1">
              <a:off x="5833724" y="3750237"/>
              <a:ext cx="1979613" cy="64135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 flipV="1">
              <a:off x="5649574" y="4166162"/>
              <a:ext cx="2163763" cy="2254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H="1">
              <a:off x="5649574" y="4391587"/>
              <a:ext cx="2163763" cy="2270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H="1">
              <a:off x="5833724" y="4391587"/>
              <a:ext cx="1979613" cy="644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H="1">
              <a:off x="6173449" y="4391587"/>
              <a:ext cx="1639888" cy="94615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H="1">
              <a:off x="7057686" y="4391587"/>
              <a:ext cx="755650" cy="10414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H="1">
              <a:off x="7449799" y="4391587"/>
              <a:ext cx="363538" cy="8143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H="1">
              <a:off x="7718086" y="4391587"/>
              <a:ext cx="95250" cy="44608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H="1" flipV="1">
              <a:off x="7449799" y="3580375"/>
              <a:ext cx="268288" cy="3667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H="1" flipV="1">
              <a:off x="7057686" y="3351775"/>
              <a:ext cx="660400" cy="5953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 flipV="1">
              <a:off x="6606836" y="3305737"/>
              <a:ext cx="1111250" cy="64135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H="1" flipV="1">
              <a:off x="6173449" y="3447025"/>
              <a:ext cx="1544638" cy="5000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 flipV="1">
              <a:off x="5833724" y="3750237"/>
              <a:ext cx="1884363" cy="19685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H="1">
              <a:off x="5649574" y="3947087"/>
              <a:ext cx="2068513" cy="2190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>
              <a:off x="5649574" y="3947087"/>
              <a:ext cx="2068513" cy="67151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 flipH="1">
              <a:off x="5833724" y="3947087"/>
              <a:ext cx="1884363" cy="10890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 flipH="1" flipV="1">
              <a:off x="6606836" y="3305737"/>
              <a:ext cx="842963" cy="274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H="1">
              <a:off x="5833724" y="3580375"/>
              <a:ext cx="1616075" cy="16986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H="1">
              <a:off x="5649574" y="3580375"/>
              <a:ext cx="1800225" cy="5857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64" name="Line 32"/>
            <p:cNvSpPr>
              <a:spLocks noChangeShapeType="1"/>
            </p:cNvSpPr>
            <p:nvPr/>
          </p:nvSpPr>
          <p:spPr bwMode="auto">
            <a:xfrm flipH="1">
              <a:off x="6173449" y="3580375"/>
              <a:ext cx="1276350" cy="175736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65" name="Line 33"/>
            <p:cNvSpPr>
              <a:spLocks noChangeShapeType="1"/>
            </p:cNvSpPr>
            <p:nvPr/>
          </p:nvSpPr>
          <p:spPr bwMode="auto">
            <a:xfrm>
              <a:off x="7449799" y="3580375"/>
              <a:ext cx="268288" cy="125730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66" name="Line 34"/>
            <p:cNvSpPr>
              <a:spLocks noChangeShapeType="1"/>
            </p:cNvSpPr>
            <p:nvPr/>
          </p:nvSpPr>
          <p:spPr bwMode="auto">
            <a:xfrm flipH="1" flipV="1">
              <a:off x="6606836" y="3305737"/>
              <a:ext cx="450850" cy="460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67" name="Line 35"/>
            <p:cNvSpPr>
              <a:spLocks noChangeShapeType="1"/>
            </p:cNvSpPr>
            <p:nvPr/>
          </p:nvSpPr>
          <p:spPr bwMode="auto">
            <a:xfrm>
              <a:off x="7057686" y="3351775"/>
              <a:ext cx="0" cy="20812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68" name="Line 36"/>
            <p:cNvSpPr>
              <a:spLocks noChangeShapeType="1"/>
            </p:cNvSpPr>
            <p:nvPr/>
          </p:nvSpPr>
          <p:spPr bwMode="auto">
            <a:xfrm>
              <a:off x="7057686" y="3351775"/>
              <a:ext cx="392113" cy="1854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71" name="Line 37"/>
            <p:cNvSpPr>
              <a:spLocks noChangeShapeType="1"/>
            </p:cNvSpPr>
            <p:nvPr/>
          </p:nvSpPr>
          <p:spPr bwMode="auto">
            <a:xfrm flipH="1">
              <a:off x="5649574" y="3447025"/>
              <a:ext cx="523875" cy="117157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72" name="Line 38"/>
            <p:cNvSpPr>
              <a:spLocks noChangeShapeType="1"/>
            </p:cNvSpPr>
            <p:nvPr/>
          </p:nvSpPr>
          <p:spPr bwMode="auto">
            <a:xfrm>
              <a:off x="6173449" y="3447025"/>
              <a:ext cx="0" cy="18907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73" name="Line 39"/>
            <p:cNvSpPr>
              <a:spLocks noChangeShapeType="1"/>
            </p:cNvSpPr>
            <p:nvPr/>
          </p:nvSpPr>
          <p:spPr bwMode="auto">
            <a:xfrm>
              <a:off x="5833724" y="3750237"/>
              <a:ext cx="773113" cy="173037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74" name="Line 40"/>
            <p:cNvSpPr>
              <a:spLocks noChangeShapeType="1"/>
            </p:cNvSpPr>
            <p:nvPr/>
          </p:nvSpPr>
          <p:spPr bwMode="auto">
            <a:xfrm flipV="1">
              <a:off x="6173449" y="4837675"/>
              <a:ext cx="1544638" cy="50006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75" name="Oval 41"/>
            <p:cNvSpPr>
              <a:spLocks noChangeArrowheads="1"/>
            </p:cNvSpPr>
            <p:nvPr/>
          </p:nvSpPr>
          <p:spPr bwMode="auto">
            <a:xfrm>
              <a:off x="7587911" y="4166162"/>
              <a:ext cx="449263" cy="44926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76" name="Rectangle 42"/>
            <p:cNvSpPr>
              <a:spLocks noChangeArrowheads="1"/>
            </p:cNvSpPr>
            <p:nvPr/>
          </p:nvSpPr>
          <p:spPr bwMode="auto">
            <a:xfrm>
              <a:off x="8057811" y="4347137"/>
              <a:ext cx="68448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Placebo</a:t>
              </a:r>
              <a:endPara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77" name="Oval 43"/>
            <p:cNvSpPr>
              <a:spLocks noChangeArrowheads="1"/>
            </p:cNvSpPr>
            <p:nvPr/>
          </p:nvSpPr>
          <p:spPr bwMode="auto">
            <a:xfrm>
              <a:off x="7525999" y="3755000"/>
              <a:ext cx="384175" cy="3841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78" name="Rectangle 44"/>
            <p:cNvSpPr>
              <a:spLocks noChangeArrowheads="1"/>
            </p:cNvSpPr>
            <p:nvPr/>
          </p:nvSpPr>
          <p:spPr bwMode="auto">
            <a:xfrm>
              <a:off x="8043969" y="3811697"/>
              <a:ext cx="11383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Ondansetron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79" name="Oval 45"/>
            <p:cNvSpPr>
              <a:spLocks noChangeArrowheads="1"/>
            </p:cNvSpPr>
            <p:nvPr/>
          </p:nvSpPr>
          <p:spPr bwMode="auto">
            <a:xfrm>
              <a:off x="7413286" y="3542275"/>
              <a:ext cx="74613" cy="7461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80" name="Rectangle 46"/>
            <p:cNvSpPr>
              <a:spLocks noChangeArrowheads="1"/>
            </p:cNvSpPr>
            <p:nvPr/>
          </p:nvSpPr>
          <p:spPr bwMode="auto">
            <a:xfrm>
              <a:off x="7656908" y="3426271"/>
              <a:ext cx="101335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Granis</a:t>
              </a: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-Low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81" name="Oval 47"/>
            <p:cNvSpPr>
              <a:spLocks noChangeArrowheads="1"/>
            </p:cNvSpPr>
            <p:nvPr/>
          </p:nvSpPr>
          <p:spPr bwMode="auto">
            <a:xfrm>
              <a:off x="7033874" y="3327962"/>
              <a:ext cx="49213" cy="4921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82" name="Rectangle 48"/>
            <p:cNvSpPr>
              <a:spLocks noChangeArrowheads="1"/>
            </p:cNvSpPr>
            <p:nvPr/>
          </p:nvSpPr>
          <p:spPr bwMode="auto">
            <a:xfrm>
              <a:off x="7126932" y="3121687"/>
              <a:ext cx="123027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0"/>
              <a:r>
                <a:rPr lang="en-US" altLang="en-US" sz="1600" dirty="0" err="1" smtClean="0">
                  <a:solidFill>
                    <a:srgbClr val="000000"/>
                  </a:solidFill>
                  <a:latin typeface="Cambria" panose="02040503050406030204" pitchFamily="18" charset="0"/>
                </a:rPr>
                <a:t>Granis-Recom</a:t>
              </a:r>
              <a:endParaRPr lang="en-US" altLang="en-US" sz="1600" dirty="0">
                <a:latin typeface="Cambria" panose="02040503050406030204" pitchFamily="18" charset="0"/>
              </a:endParaRPr>
            </a:p>
          </p:txBody>
        </p:sp>
        <p:sp>
          <p:nvSpPr>
            <p:cNvPr id="83" name="Oval 49"/>
            <p:cNvSpPr>
              <a:spLocks noChangeArrowheads="1"/>
            </p:cNvSpPr>
            <p:nvPr/>
          </p:nvSpPr>
          <p:spPr bwMode="auto">
            <a:xfrm>
              <a:off x="6576674" y="3275575"/>
              <a:ext cx="58738" cy="5873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84" name="Rectangle 50"/>
            <p:cNvSpPr>
              <a:spLocks noChangeArrowheads="1"/>
            </p:cNvSpPr>
            <p:nvPr/>
          </p:nvSpPr>
          <p:spPr bwMode="auto">
            <a:xfrm>
              <a:off x="5967935" y="2895600"/>
              <a:ext cx="10482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0"/>
              <a:r>
                <a:rPr lang="en-US" altLang="en-US" sz="1600" dirty="0" err="1" smtClean="0">
                  <a:solidFill>
                    <a:srgbClr val="000000"/>
                  </a:solidFill>
                  <a:latin typeface="Cambria" panose="02040503050406030204" pitchFamily="18" charset="0"/>
                </a:rPr>
                <a:t>Granis</a:t>
              </a:r>
              <a:r>
                <a:rPr lang="en-US" altLang="en-US" sz="1600" dirty="0" smtClean="0">
                  <a:solidFill>
                    <a:srgbClr val="000000"/>
                  </a:solidFill>
                  <a:latin typeface="Cambria" panose="02040503050406030204" pitchFamily="18" charset="0"/>
                </a:rPr>
                <a:t>-High</a:t>
              </a:r>
              <a:endParaRPr lang="en-US" altLang="en-US" sz="1600" dirty="0">
                <a:latin typeface="Cambria" panose="02040503050406030204" pitchFamily="18" charset="0"/>
              </a:endParaRPr>
            </a:p>
          </p:txBody>
        </p:sp>
        <p:sp>
          <p:nvSpPr>
            <p:cNvPr id="85" name="Oval 51"/>
            <p:cNvSpPr>
              <a:spLocks noChangeArrowheads="1"/>
            </p:cNvSpPr>
            <p:nvPr/>
          </p:nvSpPr>
          <p:spPr bwMode="auto">
            <a:xfrm>
              <a:off x="6155986" y="3429562"/>
              <a:ext cx="34925" cy="3492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86" name="Rectangle 52"/>
            <p:cNvSpPr>
              <a:spLocks noChangeArrowheads="1"/>
            </p:cNvSpPr>
            <p:nvPr/>
          </p:nvSpPr>
          <p:spPr bwMode="auto">
            <a:xfrm>
              <a:off x="4864019" y="3252788"/>
              <a:ext cx="93673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0"/>
              <a:r>
                <a:rPr lang="en-US" altLang="en-US" sz="1600" dirty="0" err="1" smtClean="0">
                  <a:solidFill>
                    <a:srgbClr val="000000"/>
                  </a:solidFill>
                  <a:latin typeface="Cambria" panose="02040503050406030204" pitchFamily="18" charset="0"/>
                </a:rPr>
                <a:t>Dolas</a:t>
              </a:r>
              <a:r>
                <a:rPr lang="en-US" altLang="en-US" sz="1600" dirty="0" smtClean="0">
                  <a:solidFill>
                    <a:srgbClr val="000000"/>
                  </a:solidFill>
                  <a:latin typeface="Cambria" panose="02040503050406030204" pitchFamily="18" charset="0"/>
                </a:rPr>
                <a:t>-Low</a:t>
              </a:r>
              <a:endParaRPr lang="en-US" altLang="en-US" sz="1600" dirty="0">
                <a:latin typeface="Cambria" panose="02040503050406030204" pitchFamily="18" charset="0"/>
              </a:endParaRPr>
            </a:p>
          </p:txBody>
        </p:sp>
        <p:sp>
          <p:nvSpPr>
            <p:cNvPr id="87" name="Oval 53"/>
            <p:cNvSpPr>
              <a:spLocks noChangeArrowheads="1"/>
            </p:cNvSpPr>
            <p:nvPr/>
          </p:nvSpPr>
          <p:spPr bwMode="auto">
            <a:xfrm>
              <a:off x="5824199" y="3739125"/>
              <a:ext cx="20638" cy="2063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88" name="Rectangle 54"/>
            <p:cNvSpPr>
              <a:spLocks noChangeArrowheads="1"/>
            </p:cNvSpPr>
            <p:nvPr/>
          </p:nvSpPr>
          <p:spPr bwMode="auto">
            <a:xfrm>
              <a:off x="4613456" y="3561135"/>
              <a:ext cx="115364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0"/>
              <a:r>
                <a:rPr lang="en-US" altLang="en-US" sz="1600" dirty="0" err="1" smtClean="0">
                  <a:solidFill>
                    <a:srgbClr val="000000"/>
                  </a:solidFill>
                  <a:latin typeface="Cambria" panose="02040503050406030204" pitchFamily="18" charset="0"/>
                </a:rPr>
                <a:t>Dolas-Recom</a:t>
              </a:r>
              <a:endParaRPr lang="en-US" altLang="en-US" sz="1600" dirty="0">
                <a:latin typeface="Cambria" panose="02040503050406030204" pitchFamily="18" charset="0"/>
              </a:endParaRPr>
            </a:p>
          </p:txBody>
        </p:sp>
        <p:sp>
          <p:nvSpPr>
            <p:cNvPr id="89" name="Oval 55"/>
            <p:cNvSpPr>
              <a:spLocks noChangeArrowheads="1"/>
            </p:cNvSpPr>
            <p:nvPr/>
          </p:nvSpPr>
          <p:spPr bwMode="auto">
            <a:xfrm>
              <a:off x="5633699" y="4151875"/>
              <a:ext cx="30163" cy="3016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90" name="Rectangle 56"/>
            <p:cNvSpPr>
              <a:spLocks noChangeArrowheads="1"/>
            </p:cNvSpPr>
            <p:nvPr/>
          </p:nvSpPr>
          <p:spPr bwMode="auto">
            <a:xfrm>
              <a:off x="4556243" y="4032653"/>
              <a:ext cx="97161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0"/>
              <a:r>
                <a:rPr lang="en-US" altLang="en-US" sz="1600" dirty="0" err="1" smtClean="0">
                  <a:solidFill>
                    <a:srgbClr val="000000"/>
                  </a:solidFill>
                  <a:latin typeface="Cambria" panose="02040503050406030204" pitchFamily="18" charset="0"/>
                </a:rPr>
                <a:t>Dolas</a:t>
              </a:r>
              <a:r>
                <a:rPr lang="en-US" altLang="en-US" sz="1600" dirty="0" smtClean="0">
                  <a:solidFill>
                    <a:srgbClr val="000000"/>
                  </a:solidFill>
                  <a:latin typeface="Cambria" panose="02040503050406030204" pitchFamily="18" charset="0"/>
                </a:rPr>
                <a:t>-High</a:t>
              </a:r>
              <a:endParaRPr lang="en-US" altLang="en-US" sz="1600" dirty="0">
                <a:latin typeface="Cambria" panose="02040503050406030204" pitchFamily="18" charset="0"/>
              </a:endParaRPr>
            </a:p>
          </p:txBody>
        </p:sp>
        <p:sp>
          <p:nvSpPr>
            <p:cNvPr id="91" name="Oval 57"/>
            <p:cNvSpPr>
              <a:spLocks noChangeArrowheads="1"/>
            </p:cNvSpPr>
            <p:nvPr/>
          </p:nvSpPr>
          <p:spPr bwMode="auto">
            <a:xfrm>
              <a:off x="5641636" y="4610662"/>
              <a:ext cx="15875" cy="158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92" name="Rectangle 58"/>
            <p:cNvSpPr>
              <a:spLocks noChangeArrowheads="1"/>
            </p:cNvSpPr>
            <p:nvPr/>
          </p:nvSpPr>
          <p:spPr bwMode="auto">
            <a:xfrm>
              <a:off x="4622175" y="4513492"/>
              <a:ext cx="101168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Tropis</a:t>
              </a: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-Low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93" name="Oval 59"/>
            <p:cNvSpPr>
              <a:spLocks noChangeArrowheads="1"/>
            </p:cNvSpPr>
            <p:nvPr/>
          </p:nvSpPr>
          <p:spPr bwMode="auto">
            <a:xfrm>
              <a:off x="5832136" y="5032937"/>
              <a:ext cx="4763" cy="476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94" name="Rectangle 60"/>
            <p:cNvSpPr>
              <a:spLocks noChangeArrowheads="1"/>
            </p:cNvSpPr>
            <p:nvPr/>
          </p:nvSpPr>
          <p:spPr bwMode="auto">
            <a:xfrm>
              <a:off x="4537256" y="4955993"/>
              <a:ext cx="122860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0"/>
              <a:r>
                <a:rPr lang="en-US" altLang="en-US" sz="1600" dirty="0" err="1" smtClean="0">
                  <a:solidFill>
                    <a:srgbClr val="000000"/>
                  </a:solidFill>
                  <a:latin typeface="Cambria" panose="02040503050406030204" pitchFamily="18" charset="0"/>
                </a:rPr>
                <a:t>Tropis-Recom</a:t>
              </a:r>
              <a:endParaRPr lang="en-US" altLang="en-US" sz="1600" dirty="0">
                <a:latin typeface="Cambria" panose="02040503050406030204" pitchFamily="18" charset="0"/>
              </a:endParaRPr>
            </a:p>
          </p:txBody>
        </p:sp>
        <p:sp>
          <p:nvSpPr>
            <p:cNvPr id="95" name="Oval 61"/>
            <p:cNvSpPr>
              <a:spLocks noChangeArrowheads="1"/>
            </p:cNvSpPr>
            <p:nvPr/>
          </p:nvSpPr>
          <p:spPr bwMode="auto">
            <a:xfrm>
              <a:off x="6160749" y="5325037"/>
              <a:ext cx="25400" cy="254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28" name="Rectangle 62"/>
            <p:cNvSpPr>
              <a:spLocks noChangeArrowheads="1"/>
            </p:cNvSpPr>
            <p:nvPr/>
          </p:nvSpPr>
          <p:spPr bwMode="auto">
            <a:xfrm>
              <a:off x="5151559" y="5354326"/>
              <a:ext cx="104656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0"/>
              <a:r>
                <a:rPr lang="en-US" altLang="en-US" sz="1600" dirty="0" err="1" smtClean="0">
                  <a:solidFill>
                    <a:srgbClr val="000000"/>
                  </a:solidFill>
                  <a:latin typeface="Cambria" panose="02040503050406030204" pitchFamily="18" charset="0"/>
                </a:rPr>
                <a:t>Tropis</a:t>
              </a:r>
              <a:r>
                <a:rPr lang="en-US" altLang="en-US" sz="1600" dirty="0" smtClean="0">
                  <a:solidFill>
                    <a:srgbClr val="000000"/>
                  </a:solidFill>
                  <a:latin typeface="Cambria" panose="02040503050406030204" pitchFamily="18" charset="0"/>
                </a:rPr>
                <a:t>-High</a:t>
              </a:r>
              <a:endParaRPr lang="en-US" altLang="en-US" sz="1600" dirty="0">
                <a:latin typeface="Cambria" panose="02040503050406030204" pitchFamily="18" charset="0"/>
              </a:endParaRPr>
            </a:p>
          </p:txBody>
        </p:sp>
        <p:sp>
          <p:nvSpPr>
            <p:cNvPr id="129" name="Oval 63"/>
            <p:cNvSpPr>
              <a:spLocks noChangeArrowheads="1"/>
            </p:cNvSpPr>
            <p:nvPr/>
          </p:nvSpPr>
          <p:spPr bwMode="auto">
            <a:xfrm>
              <a:off x="6603661" y="5477437"/>
              <a:ext cx="4763" cy="476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30" name="Rectangle 64"/>
            <p:cNvSpPr>
              <a:spLocks noChangeArrowheads="1"/>
            </p:cNvSpPr>
            <p:nvPr/>
          </p:nvSpPr>
          <p:spPr bwMode="auto">
            <a:xfrm>
              <a:off x="6018727" y="5694901"/>
              <a:ext cx="101168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0"/>
              <a:r>
                <a:rPr lang="en-US" altLang="en-US" sz="1600" dirty="0" err="1" smtClean="0">
                  <a:solidFill>
                    <a:srgbClr val="000000"/>
                  </a:solidFill>
                  <a:latin typeface="Cambria" panose="02040503050406030204" pitchFamily="18" charset="0"/>
                </a:rPr>
                <a:t>Tropis</a:t>
              </a:r>
              <a:r>
                <a:rPr lang="en-US" altLang="en-US" sz="1600" dirty="0" smtClean="0">
                  <a:solidFill>
                    <a:srgbClr val="000000"/>
                  </a:solidFill>
                  <a:latin typeface="Cambria" panose="02040503050406030204" pitchFamily="18" charset="0"/>
                </a:rPr>
                <a:t>-Low</a:t>
              </a:r>
              <a:endParaRPr lang="en-US" altLang="en-US" sz="1600" dirty="0">
                <a:latin typeface="Cambria" panose="02040503050406030204" pitchFamily="18" charset="0"/>
              </a:endParaRPr>
            </a:p>
          </p:txBody>
        </p:sp>
        <p:sp>
          <p:nvSpPr>
            <p:cNvPr id="131" name="Oval 65"/>
            <p:cNvSpPr>
              <a:spLocks noChangeArrowheads="1"/>
            </p:cNvSpPr>
            <p:nvPr/>
          </p:nvSpPr>
          <p:spPr bwMode="auto">
            <a:xfrm>
              <a:off x="7056099" y="5429812"/>
              <a:ext cx="4763" cy="476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32" name="Rectangle 66"/>
            <p:cNvSpPr>
              <a:spLocks noChangeArrowheads="1"/>
            </p:cNvSpPr>
            <p:nvPr/>
          </p:nvSpPr>
          <p:spPr bwMode="auto">
            <a:xfrm>
              <a:off x="7068799" y="5452037"/>
              <a:ext cx="104656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0"/>
              <a:r>
                <a:rPr lang="en-US" altLang="en-US" sz="1600" dirty="0" err="1" smtClean="0">
                  <a:solidFill>
                    <a:srgbClr val="000000"/>
                  </a:solidFill>
                  <a:latin typeface="Cambria" panose="02040503050406030204" pitchFamily="18" charset="0"/>
                </a:rPr>
                <a:t>Tropis</a:t>
              </a:r>
              <a:r>
                <a:rPr lang="en-US" altLang="en-US" sz="1600" dirty="0" smtClean="0">
                  <a:solidFill>
                    <a:srgbClr val="000000"/>
                  </a:solidFill>
                  <a:latin typeface="Cambria" panose="02040503050406030204" pitchFamily="18" charset="0"/>
                </a:rPr>
                <a:t>-High</a:t>
              </a:r>
              <a:endParaRPr lang="en-US" altLang="en-US" sz="1600" dirty="0">
                <a:latin typeface="Cambria" panose="02040503050406030204" pitchFamily="18" charset="0"/>
              </a:endParaRPr>
            </a:p>
          </p:txBody>
        </p:sp>
        <p:sp>
          <p:nvSpPr>
            <p:cNvPr id="133" name="Oval 67"/>
            <p:cNvSpPr>
              <a:spLocks noChangeArrowheads="1"/>
            </p:cNvSpPr>
            <p:nvPr/>
          </p:nvSpPr>
          <p:spPr bwMode="auto">
            <a:xfrm>
              <a:off x="7448211" y="5202800"/>
              <a:ext cx="4763" cy="476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34" name="Rectangle 68"/>
            <p:cNvSpPr>
              <a:spLocks noChangeArrowheads="1"/>
            </p:cNvSpPr>
            <p:nvPr/>
          </p:nvSpPr>
          <p:spPr bwMode="auto">
            <a:xfrm>
              <a:off x="7583943" y="5201926"/>
              <a:ext cx="123027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0"/>
              <a:r>
                <a:rPr lang="en-US" altLang="en-US" sz="1600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Palonostetron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135" name="Oval 69"/>
            <p:cNvSpPr>
              <a:spLocks noChangeArrowheads="1"/>
            </p:cNvSpPr>
            <p:nvPr/>
          </p:nvSpPr>
          <p:spPr bwMode="auto">
            <a:xfrm>
              <a:off x="7714911" y="4836087"/>
              <a:ext cx="4763" cy="476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36" name="Rectangle 70"/>
            <p:cNvSpPr>
              <a:spLocks noChangeArrowheads="1"/>
            </p:cNvSpPr>
            <p:nvPr/>
          </p:nvSpPr>
          <p:spPr bwMode="auto">
            <a:xfrm>
              <a:off x="7730786" y="4858312"/>
              <a:ext cx="113653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Ramostetron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</p:grpSp>
      <p:sp>
        <p:nvSpPr>
          <p:cNvPr id="199" name="Text Box 8"/>
          <p:cNvSpPr txBox="1">
            <a:spLocks noChangeArrowheads="1"/>
          </p:cNvSpPr>
          <p:nvPr/>
        </p:nvSpPr>
        <p:spPr bwMode="auto">
          <a:xfrm>
            <a:off x="4837113" y="1496973"/>
            <a:ext cx="4161522" cy="7017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114300"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lvl="1">
              <a:lnSpc>
                <a:spcPct val="95000"/>
              </a:lnSpc>
              <a:spcAft>
                <a:spcPts val="1200"/>
              </a:spcAft>
              <a:buClr>
                <a:srgbClr val="EDDAEE"/>
              </a:buClr>
              <a:buFontTx/>
              <a:buBlip>
                <a:blip r:embed="rId3"/>
              </a:buBlip>
            </a:pPr>
            <a:r>
              <a:rPr lang="en-US" altLang="el-GR" sz="2400" dirty="0" smtClean="0">
                <a:solidFill>
                  <a:schemeClr val="tx1"/>
                </a:solidFill>
              </a:rPr>
              <a:t> Model doses within </a:t>
            </a:r>
            <a:r>
              <a:rPr lang="en-US" altLang="el-GR" sz="2400" dirty="0">
                <a:solidFill>
                  <a:schemeClr val="tx1"/>
                </a:solidFill>
              </a:rPr>
              <a:t>their </a:t>
            </a:r>
            <a:r>
              <a:rPr lang="en-US" altLang="el-GR" sz="2400" dirty="0" smtClean="0">
                <a:solidFill>
                  <a:schemeClr val="tx1"/>
                </a:solidFill>
              </a:rPr>
              <a:t>treatment group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869340" y="2768763"/>
            <a:ext cx="4247920" cy="3784437"/>
            <a:chOff x="4869340" y="2616363"/>
            <a:chExt cx="4247920" cy="3784437"/>
          </a:xfrm>
        </p:grpSpPr>
        <p:grpSp>
          <p:nvGrpSpPr>
            <p:cNvPr id="2" name="Group 1"/>
            <p:cNvGrpSpPr/>
            <p:nvPr/>
          </p:nvGrpSpPr>
          <p:grpSpPr>
            <a:xfrm>
              <a:off x="4869340" y="3012418"/>
              <a:ext cx="4044812" cy="3388382"/>
              <a:chOff x="540682" y="381000"/>
              <a:chExt cx="7904960" cy="6191563"/>
            </a:xfrm>
          </p:grpSpPr>
          <p:grpSp>
            <p:nvGrpSpPr>
              <p:cNvPr id="454" name="Group 453"/>
              <p:cNvGrpSpPr/>
              <p:nvPr/>
            </p:nvGrpSpPr>
            <p:grpSpPr>
              <a:xfrm>
                <a:off x="609600" y="381000"/>
                <a:ext cx="7752651" cy="6191563"/>
                <a:chOff x="609600" y="381000"/>
                <a:chExt cx="7752651" cy="6191563"/>
              </a:xfrm>
            </p:grpSpPr>
            <p:sp>
              <p:nvSpPr>
                <p:cNvPr id="455" name="Line 10"/>
                <p:cNvSpPr>
                  <a:spLocks noChangeShapeType="1"/>
                </p:cNvSpPr>
                <p:nvPr/>
              </p:nvSpPr>
              <p:spPr bwMode="auto">
                <a:xfrm flipH="1" flipV="1">
                  <a:off x="6646862" y="3182938"/>
                  <a:ext cx="9525" cy="244475"/>
                </a:xfrm>
                <a:prstGeom prst="line">
                  <a:avLst/>
                </a:prstGeom>
                <a:noFill/>
                <a:ln w="1920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456" name="Line 11"/>
                <p:cNvSpPr>
                  <a:spLocks noChangeShapeType="1"/>
                </p:cNvSpPr>
                <p:nvPr/>
              </p:nvSpPr>
              <p:spPr bwMode="auto">
                <a:xfrm flipH="1" flipV="1">
                  <a:off x="6604000" y="2936875"/>
                  <a:ext cx="52388" cy="490538"/>
                </a:xfrm>
                <a:prstGeom prst="line">
                  <a:avLst/>
                </a:prstGeom>
                <a:noFill/>
                <a:ln w="587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457" name="Line 12"/>
                <p:cNvSpPr>
                  <a:spLocks noChangeShapeType="1"/>
                </p:cNvSpPr>
                <p:nvPr/>
              </p:nvSpPr>
              <p:spPr bwMode="auto">
                <a:xfrm flipH="1" flipV="1">
                  <a:off x="6540500" y="2697163"/>
                  <a:ext cx="115888" cy="730250"/>
                </a:xfrm>
                <a:prstGeom prst="line">
                  <a:avLst/>
                </a:prstGeom>
                <a:noFill/>
                <a:ln w="63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458" name="Line 13"/>
                <p:cNvSpPr>
                  <a:spLocks noChangeShapeType="1"/>
                </p:cNvSpPr>
                <p:nvPr/>
              </p:nvSpPr>
              <p:spPr bwMode="auto">
                <a:xfrm flipH="1" flipV="1">
                  <a:off x="6448425" y="2466975"/>
                  <a:ext cx="207963" cy="960438"/>
                </a:xfrm>
                <a:prstGeom prst="line">
                  <a:avLst/>
                </a:prstGeom>
                <a:noFill/>
                <a:ln w="63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459" name="Line 14"/>
                <p:cNvSpPr>
                  <a:spLocks noChangeShapeType="1"/>
                </p:cNvSpPr>
                <p:nvPr/>
              </p:nvSpPr>
              <p:spPr bwMode="auto">
                <a:xfrm flipH="1" flipV="1">
                  <a:off x="6337300" y="2243138"/>
                  <a:ext cx="319088" cy="1184275"/>
                </a:xfrm>
                <a:prstGeom prst="line">
                  <a:avLst/>
                </a:prstGeom>
                <a:noFill/>
                <a:ln w="1587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460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6199187" y="2035175"/>
                  <a:ext cx="457200" cy="1392238"/>
                </a:xfrm>
                <a:prstGeom prst="line">
                  <a:avLst/>
                </a:prstGeom>
                <a:noFill/>
                <a:ln w="333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461" name="Line 16"/>
                <p:cNvSpPr>
                  <a:spLocks noChangeShapeType="1"/>
                </p:cNvSpPr>
                <p:nvPr/>
              </p:nvSpPr>
              <p:spPr bwMode="auto">
                <a:xfrm flipH="1" flipV="1">
                  <a:off x="6038850" y="1849438"/>
                  <a:ext cx="617538" cy="1577975"/>
                </a:xfrm>
                <a:prstGeom prst="line">
                  <a:avLst/>
                </a:prstGeom>
                <a:noFill/>
                <a:ln w="63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462" name="Line 17"/>
                <p:cNvSpPr>
                  <a:spLocks noChangeShapeType="1"/>
                </p:cNvSpPr>
                <p:nvPr/>
              </p:nvSpPr>
              <p:spPr bwMode="auto">
                <a:xfrm flipH="1" flipV="1">
                  <a:off x="5862637" y="1673225"/>
                  <a:ext cx="793750" cy="1754188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463" name="Line 18"/>
                <p:cNvSpPr>
                  <a:spLocks noChangeShapeType="1"/>
                </p:cNvSpPr>
                <p:nvPr/>
              </p:nvSpPr>
              <p:spPr bwMode="auto">
                <a:xfrm flipH="1" flipV="1">
                  <a:off x="5665787" y="1517650"/>
                  <a:ext cx="990600" cy="1909763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464" name="Line 19"/>
                <p:cNvSpPr>
                  <a:spLocks noChangeShapeType="1"/>
                </p:cNvSpPr>
                <p:nvPr/>
              </p:nvSpPr>
              <p:spPr bwMode="auto">
                <a:xfrm flipH="1" flipV="1">
                  <a:off x="5457825" y="1390650"/>
                  <a:ext cx="1198563" cy="2036763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465" name="Line 20"/>
                <p:cNvSpPr>
                  <a:spLocks noChangeShapeType="1"/>
                </p:cNvSpPr>
                <p:nvPr/>
              </p:nvSpPr>
              <p:spPr bwMode="auto">
                <a:xfrm flipH="1" flipV="1">
                  <a:off x="5233987" y="1277938"/>
                  <a:ext cx="1422400" cy="2149475"/>
                </a:xfrm>
                <a:prstGeom prst="line">
                  <a:avLst/>
                </a:prstGeom>
                <a:noFill/>
                <a:ln w="222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466" name="Line 21"/>
                <p:cNvSpPr>
                  <a:spLocks noChangeShapeType="1"/>
                </p:cNvSpPr>
                <p:nvPr/>
              </p:nvSpPr>
              <p:spPr bwMode="auto">
                <a:xfrm flipH="1" flipV="1">
                  <a:off x="4999037" y="1192213"/>
                  <a:ext cx="1657350" cy="2235200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467" name="Line 22"/>
                <p:cNvSpPr>
                  <a:spLocks noChangeShapeType="1"/>
                </p:cNvSpPr>
                <p:nvPr/>
              </p:nvSpPr>
              <p:spPr bwMode="auto">
                <a:xfrm flipH="1" flipV="1">
                  <a:off x="4759325" y="1133475"/>
                  <a:ext cx="1897063" cy="2293938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468" name="Line 23"/>
                <p:cNvSpPr>
                  <a:spLocks noChangeShapeType="1"/>
                </p:cNvSpPr>
                <p:nvPr/>
              </p:nvSpPr>
              <p:spPr bwMode="auto">
                <a:xfrm flipH="1" flipV="1">
                  <a:off x="4508500" y="1101725"/>
                  <a:ext cx="2147888" cy="2325688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469" name="Line 24"/>
                <p:cNvSpPr>
                  <a:spLocks noChangeShapeType="1"/>
                </p:cNvSpPr>
                <p:nvPr/>
              </p:nvSpPr>
              <p:spPr bwMode="auto">
                <a:xfrm flipH="1" flipV="1">
                  <a:off x="4262437" y="1096963"/>
                  <a:ext cx="2393950" cy="2330450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470" name="Line 25"/>
                <p:cNvSpPr>
                  <a:spLocks noChangeShapeType="1"/>
                </p:cNvSpPr>
                <p:nvPr/>
              </p:nvSpPr>
              <p:spPr bwMode="auto">
                <a:xfrm flipH="1" flipV="1">
                  <a:off x="4011612" y="1117600"/>
                  <a:ext cx="2644775" cy="2309813"/>
                </a:xfrm>
                <a:prstGeom prst="line">
                  <a:avLst/>
                </a:prstGeom>
                <a:noFill/>
                <a:ln w="63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471" name="Line 26"/>
                <p:cNvSpPr>
                  <a:spLocks noChangeShapeType="1"/>
                </p:cNvSpPr>
                <p:nvPr/>
              </p:nvSpPr>
              <p:spPr bwMode="auto">
                <a:xfrm flipH="1" flipV="1">
                  <a:off x="3771900" y="1160463"/>
                  <a:ext cx="2884488" cy="2266950"/>
                </a:xfrm>
                <a:prstGeom prst="line">
                  <a:avLst/>
                </a:prstGeom>
                <a:noFill/>
                <a:ln w="63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472" name="Line 27"/>
                <p:cNvSpPr>
                  <a:spLocks noChangeShapeType="1"/>
                </p:cNvSpPr>
                <p:nvPr/>
              </p:nvSpPr>
              <p:spPr bwMode="auto">
                <a:xfrm flipH="1" flipV="1">
                  <a:off x="3532187" y="1235075"/>
                  <a:ext cx="3124200" cy="2192338"/>
                </a:xfrm>
                <a:prstGeom prst="line">
                  <a:avLst/>
                </a:prstGeom>
                <a:noFill/>
                <a:ln w="63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473" name="Line 28"/>
                <p:cNvSpPr>
                  <a:spLocks noChangeShapeType="1"/>
                </p:cNvSpPr>
                <p:nvPr/>
              </p:nvSpPr>
              <p:spPr bwMode="auto">
                <a:xfrm flipH="1" flipV="1">
                  <a:off x="3303587" y="1331913"/>
                  <a:ext cx="3352800" cy="2095500"/>
                </a:xfrm>
                <a:prstGeom prst="line">
                  <a:avLst/>
                </a:prstGeom>
                <a:noFill/>
                <a:ln w="63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474" name="Line 29"/>
                <p:cNvSpPr>
                  <a:spLocks noChangeShapeType="1"/>
                </p:cNvSpPr>
                <p:nvPr/>
              </p:nvSpPr>
              <p:spPr bwMode="auto">
                <a:xfrm flipH="1" flipV="1">
                  <a:off x="3084512" y="1449388"/>
                  <a:ext cx="3571875" cy="1978025"/>
                </a:xfrm>
                <a:prstGeom prst="line">
                  <a:avLst/>
                </a:prstGeom>
                <a:noFill/>
                <a:ln w="1587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475" name="Line 30"/>
                <p:cNvSpPr>
                  <a:spLocks noChangeShapeType="1"/>
                </p:cNvSpPr>
                <p:nvPr/>
              </p:nvSpPr>
              <p:spPr bwMode="auto">
                <a:xfrm flipH="1" flipV="1">
                  <a:off x="2881312" y="1592263"/>
                  <a:ext cx="3775075" cy="1835150"/>
                </a:xfrm>
                <a:prstGeom prst="line">
                  <a:avLst/>
                </a:prstGeom>
                <a:noFill/>
                <a:ln w="63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476" name="Line 31"/>
                <p:cNvSpPr>
                  <a:spLocks noChangeShapeType="1"/>
                </p:cNvSpPr>
                <p:nvPr/>
              </p:nvSpPr>
              <p:spPr bwMode="auto">
                <a:xfrm flipH="1" flipV="1">
                  <a:off x="2695575" y="1758950"/>
                  <a:ext cx="3960813" cy="1668463"/>
                </a:xfrm>
                <a:prstGeom prst="line">
                  <a:avLst/>
                </a:prstGeom>
                <a:noFill/>
                <a:ln w="222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477" name="Line 32"/>
                <p:cNvSpPr>
                  <a:spLocks noChangeShapeType="1"/>
                </p:cNvSpPr>
                <p:nvPr/>
              </p:nvSpPr>
              <p:spPr bwMode="auto">
                <a:xfrm flipH="1" flipV="1">
                  <a:off x="2524125" y="1939925"/>
                  <a:ext cx="4132263" cy="1487488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478" name="Line 33"/>
                <p:cNvSpPr>
                  <a:spLocks noChangeShapeType="1"/>
                </p:cNvSpPr>
                <p:nvPr/>
              </p:nvSpPr>
              <p:spPr bwMode="auto">
                <a:xfrm flipH="1" flipV="1">
                  <a:off x="2252662" y="2355850"/>
                  <a:ext cx="4403725" cy="1071563"/>
                </a:xfrm>
                <a:prstGeom prst="line">
                  <a:avLst/>
                </a:prstGeom>
                <a:noFill/>
                <a:ln w="63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479" name="Line 34"/>
                <p:cNvSpPr>
                  <a:spLocks noChangeShapeType="1"/>
                </p:cNvSpPr>
                <p:nvPr/>
              </p:nvSpPr>
              <p:spPr bwMode="auto">
                <a:xfrm flipH="1" flipV="1">
                  <a:off x="2151062" y="2579688"/>
                  <a:ext cx="4505325" cy="847725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480" name="Line 35"/>
                <p:cNvSpPr>
                  <a:spLocks noChangeShapeType="1"/>
                </p:cNvSpPr>
                <p:nvPr/>
              </p:nvSpPr>
              <p:spPr bwMode="auto">
                <a:xfrm flipH="1" flipV="1">
                  <a:off x="2071687" y="2814638"/>
                  <a:ext cx="4584700" cy="612775"/>
                </a:xfrm>
                <a:prstGeom prst="line">
                  <a:avLst/>
                </a:prstGeom>
                <a:noFill/>
                <a:ln w="63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481" name="Line 36"/>
                <p:cNvSpPr>
                  <a:spLocks noChangeShapeType="1"/>
                </p:cNvSpPr>
                <p:nvPr/>
              </p:nvSpPr>
              <p:spPr bwMode="auto">
                <a:xfrm flipH="1" flipV="1">
                  <a:off x="2017712" y="3059113"/>
                  <a:ext cx="4638675" cy="368300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482" name="Line 37"/>
                <p:cNvSpPr>
                  <a:spLocks noChangeShapeType="1"/>
                </p:cNvSpPr>
                <p:nvPr/>
              </p:nvSpPr>
              <p:spPr bwMode="auto">
                <a:xfrm flipH="1" flipV="1">
                  <a:off x="1990725" y="3305175"/>
                  <a:ext cx="4665663" cy="122238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483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1990725" y="3427413"/>
                  <a:ext cx="4665663" cy="128588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484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2017712" y="3427413"/>
                  <a:ext cx="4638675" cy="373063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485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2071687" y="3427413"/>
                  <a:ext cx="4584700" cy="619125"/>
                </a:xfrm>
                <a:prstGeom prst="line">
                  <a:avLst/>
                </a:prstGeom>
                <a:noFill/>
                <a:ln w="1587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486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2381250" y="3427413"/>
                  <a:ext cx="4275138" cy="1290638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487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2524125" y="3427413"/>
                  <a:ext cx="4132263" cy="1493838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488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2695575" y="3427413"/>
                  <a:ext cx="3960813" cy="1674813"/>
                </a:xfrm>
                <a:prstGeom prst="line">
                  <a:avLst/>
                </a:prstGeom>
                <a:noFill/>
                <a:ln w="1587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489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2881312" y="3427413"/>
                  <a:ext cx="3775075" cy="1839913"/>
                </a:xfrm>
                <a:prstGeom prst="line">
                  <a:avLst/>
                </a:prstGeom>
                <a:noFill/>
                <a:ln w="1587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490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3084512" y="3427413"/>
                  <a:ext cx="3571875" cy="1984375"/>
                </a:xfrm>
                <a:prstGeom prst="line">
                  <a:avLst/>
                </a:prstGeom>
                <a:noFill/>
                <a:ln w="63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491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3303587" y="3427413"/>
                  <a:ext cx="3352800" cy="2101850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492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3532187" y="3427413"/>
                  <a:ext cx="3124200" cy="2198688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493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3771900" y="3427413"/>
                  <a:ext cx="2884488" cy="2273300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494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4011612" y="3427413"/>
                  <a:ext cx="2644775" cy="2314575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495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4262437" y="3427413"/>
                  <a:ext cx="2393950" cy="2336800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496" name="Line 51"/>
                <p:cNvSpPr>
                  <a:spLocks noChangeShapeType="1"/>
                </p:cNvSpPr>
                <p:nvPr/>
              </p:nvSpPr>
              <p:spPr bwMode="auto">
                <a:xfrm flipH="1">
                  <a:off x="4508500" y="3427413"/>
                  <a:ext cx="2147888" cy="2332038"/>
                </a:xfrm>
                <a:prstGeom prst="line">
                  <a:avLst/>
                </a:prstGeom>
                <a:noFill/>
                <a:ln w="63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497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4759325" y="3427413"/>
                  <a:ext cx="1897063" cy="2298700"/>
                </a:xfrm>
                <a:prstGeom prst="line">
                  <a:avLst/>
                </a:prstGeom>
                <a:noFill/>
                <a:ln w="63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498" name="Line 53"/>
                <p:cNvSpPr>
                  <a:spLocks noChangeShapeType="1"/>
                </p:cNvSpPr>
                <p:nvPr/>
              </p:nvSpPr>
              <p:spPr bwMode="auto">
                <a:xfrm flipH="1">
                  <a:off x="4999037" y="3427413"/>
                  <a:ext cx="1657350" cy="2239963"/>
                </a:xfrm>
                <a:prstGeom prst="line">
                  <a:avLst/>
                </a:prstGeom>
                <a:noFill/>
                <a:ln w="63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499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5233987" y="3427413"/>
                  <a:ext cx="1422400" cy="2155825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00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5457825" y="3427413"/>
                  <a:ext cx="1198563" cy="2043113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01" name="Line 56"/>
                <p:cNvSpPr>
                  <a:spLocks noChangeShapeType="1"/>
                </p:cNvSpPr>
                <p:nvPr/>
              </p:nvSpPr>
              <p:spPr bwMode="auto">
                <a:xfrm flipH="1">
                  <a:off x="5665787" y="3427413"/>
                  <a:ext cx="990600" cy="1914525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02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5862637" y="3427413"/>
                  <a:ext cx="793750" cy="1760538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03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6038850" y="3427413"/>
                  <a:ext cx="617538" cy="1584325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04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6337300" y="3427413"/>
                  <a:ext cx="319088" cy="1190625"/>
                </a:xfrm>
                <a:prstGeom prst="line">
                  <a:avLst/>
                </a:prstGeom>
                <a:noFill/>
                <a:ln w="63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05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6540500" y="3427413"/>
                  <a:ext cx="115888" cy="736600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06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6604000" y="3427413"/>
                  <a:ext cx="52388" cy="496888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07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6646862" y="3427413"/>
                  <a:ext cx="9525" cy="250825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08" name="Line 63"/>
                <p:cNvSpPr>
                  <a:spLocks noChangeShapeType="1"/>
                </p:cNvSpPr>
                <p:nvPr/>
              </p:nvSpPr>
              <p:spPr bwMode="auto">
                <a:xfrm flipH="1" flipV="1">
                  <a:off x="6604000" y="2936875"/>
                  <a:ext cx="42863" cy="246063"/>
                </a:xfrm>
                <a:prstGeom prst="line">
                  <a:avLst/>
                </a:prstGeom>
                <a:noFill/>
                <a:ln w="222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09" name="Line 64"/>
                <p:cNvSpPr>
                  <a:spLocks noChangeShapeType="1"/>
                </p:cNvSpPr>
                <p:nvPr/>
              </p:nvSpPr>
              <p:spPr bwMode="auto">
                <a:xfrm flipH="1" flipV="1">
                  <a:off x="6337300" y="2243138"/>
                  <a:ext cx="309563" cy="939800"/>
                </a:xfrm>
                <a:prstGeom prst="line">
                  <a:avLst/>
                </a:prstGeom>
                <a:noFill/>
                <a:ln w="63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10" name="Line 65"/>
                <p:cNvSpPr>
                  <a:spLocks noChangeShapeType="1"/>
                </p:cNvSpPr>
                <p:nvPr/>
              </p:nvSpPr>
              <p:spPr bwMode="auto">
                <a:xfrm flipH="1" flipV="1">
                  <a:off x="5233987" y="1277938"/>
                  <a:ext cx="1412875" cy="1905000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11" name="Line 66"/>
                <p:cNvSpPr>
                  <a:spLocks noChangeShapeType="1"/>
                </p:cNvSpPr>
                <p:nvPr/>
              </p:nvSpPr>
              <p:spPr bwMode="auto">
                <a:xfrm flipH="1" flipV="1">
                  <a:off x="4011612" y="1117600"/>
                  <a:ext cx="2635250" cy="2065338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12" name="Line 67"/>
                <p:cNvSpPr>
                  <a:spLocks noChangeShapeType="1"/>
                </p:cNvSpPr>
                <p:nvPr/>
              </p:nvSpPr>
              <p:spPr bwMode="auto">
                <a:xfrm flipH="1" flipV="1">
                  <a:off x="3084512" y="1449388"/>
                  <a:ext cx="3562350" cy="1733550"/>
                </a:xfrm>
                <a:prstGeom prst="line">
                  <a:avLst/>
                </a:prstGeom>
                <a:noFill/>
                <a:ln w="63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13" name="Line 68"/>
                <p:cNvSpPr>
                  <a:spLocks noChangeShapeType="1"/>
                </p:cNvSpPr>
                <p:nvPr/>
              </p:nvSpPr>
              <p:spPr bwMode="auto">
                <a:xfrm flipH="1" flipV="1">
                  <a:off x="2881312" y="1592263"/>
                  <a:ext cx="3765550" cy="1590675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14" name="Line 69"/>
                <p:cNvSpPr>
                  <a:spLocks noChangeShapeType="1"/>
                </p:cNvSpPr>
                <p:nvPr/>
              </p:nvSpPr>
              <p:spPr bwMode="auto">
                <a:xfrm flipH="1" flipV="1">
                  <a:off x="2695575" y="1758950"/>
                  <a:ext cx="3951288" cy="1423988"/>
                </a:xfrm>
                <a:prstGeom prst="line">
                  <a:avLst/>
                </a:prstGeom>
                <a:noFill/>
                <a:ln w="11113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15" name="Line 70"/>
                <p:cNvSpPr>
                  <a:spLocks noChangeShapeType="1"/>
                </p:cNvSpPr>
                <p:nvPr/>
              </p:nvSpPr>
              <p:spPr bwMode="auto">
                <a:xfrm flipH="1">
                  <a:off x="2071687" y="3182938"/>
                  <a:ext cx="4575175" cy="863600"/>
                </a:xfrm>
                <a:prstGeom prst="line">
                  <a:avLst/>
                </a:prstGeom>
                <a:noFill/>
                <a:ln w="11113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16" name="Line 71"/>
                <p:cNvSpPr>
                  <a:spLocks noChangeShapeType="1"/>
                </p:cNvSpPr>
                <p:nvPr/>
              </p:nvSpPr>
              <p:spPr bwMode="auto">
                <a:xfrm flipH="1">
                  <a:off x="2151062" y="3182938"/>
                  <a:ext cx="4495800" cy="1098550"/>
                </a:xfrm>
                <a:prstGeom prst="line">
                  <a:avLst/>
                </a:prstGeom>
                <a:noFill/>
                <a:ln w="63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17" name="Line 72"/>
                <p:cNvSpPr>
                  <a:spLocks noChangeShapeType="1"/>
                </p:cNvSpPr>
                <p:nvPr/>
              </p:nvSpPr>
              <p:spPr bwMode="auto">
                <a:xfrm flipH="1">
                  <a:off x="2252662" y="3182938"/>
                  <a:ext cx="4394200" cy="1322388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18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2524125" y="3182938"/>
                  <a:ext cx="4122738" cy="1738313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19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2695575" y="3182938"/>
                  <a:ext cx="3951288" cy="1919288"/>
                </a:xfrm>
                <a:prstGeom prst="line">
                  <a:avLst/>
                </a:prstGeom>
                <a:noFill/>
                <a:ln w="63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20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2881312" y="3182938"/>
                  <a:ext cx="3765550" cy="2084388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21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6337300" y="3182938"/>
                  <a:ext cx="309563" cy="1435100"/>
                </a:xfrm>
                <a:prstGeom prst="line">
                  <a:avLst/>
                </a:prstGeom>
                <a:noFill/>
                <a:ln w="11113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22" name="Line 77"/>
                <p:cNvSpPr>
                  <a:spLocks noChangeShapeType="1"/>
                </p:cNvSpPr>
                <p:nvPr/>
              </p:nvSpPr>
              <p:spPr bwMode="auto">
                <a:xfrm flipH="1" flipV="1">
                  <a:off x="6540500" y="2697163"/>
                  <a:ext cx="63500" cy="239713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23" name="Line 78"/>
                <p:cNvSpPr>
                  <a:spLocks noChangeShapeType="1"/>
                </p:cNvSpPr>
                <p:nvPr/>
              </p:nvSpPr>
              <p:spPr bwMode="auto">
                <a:xfrm flipH="1" flipV="1">
                  <a:off x="6337300" y="2243138"/>
                  <a:ext cx="266700" cy="693738"/>
                </a:xfrm>
                <a:prstGeom prst="line">
                  <a:avLst/>
                </a:prstGeom>
                <a:noFill/>
                <a:ln w="63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24" name="Line 79"/>
                <p:cNvSpPr>
                  <a:spLocks noChangeShapeType="1"/>
                </p:cNvSpPr>
                <p:nvPr/>
              </p:nvSpPr>
              <p:spPr bwMode="auto">
                <a:xfrm flipH="1" flipV="1">
                  <a:off x="2695575" y="1758950"/>
                  <a:ext cx="3908425" cy="1177925"/>
                </a:xfrm>
                <a:prstGeom prst="line">
                  <a:avLst/>
                </a:prstGeom>
                <a:noFill/>
                <a:ln w="63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25" name="Line 80"/>
                <p:cNvSpPr>
                  <a:spLocks noChangeShapeType="1"/>
                </p:cNvSpPr>
                <p:nvPr/>
              </p:nvSpPr>
              <p:spPr bwMode="auto">
                <a:xfrm flipH="1">
                  <a:off x="2071687" y="2936875"/>
                  <a:ext cx="4532313" cy="1109663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26" name="Line 81"/>
                <p:cNvSpPr>
                  <a:spLocks noChangeShapeType="1"/>
                </p:cNvSpPr>
                <p:nvPr/>
              </p:nvSpPr>
              <p:spPr bwMode="auto">
                <a:xfrm flipH="1">
                  <a:off x="2151062" y="2936875"/>
                  <a:ext cx="4452938" cy="1344613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27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4999037" y="2936875"/>
                  <a:ext cx="1604963" cy="2730500"/>
                </a:xfrm>
                <a:prstGeom prst="line">
                  <a:avLst/>
                </a:prstGeom>
                <a:noFill/>
                <a:ln w="63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28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6199187" y="2936875"/>
                  <a:ext cx="404813" cy="1889125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29" name="Line 84"/>
                <p:cNvSpPr>
                  <a:spLocks noChangeShapeType="1"/>
                </p:cNvSpPr>
                <p:nvPr/>
              </p:nvSpPr>
              <p:spPr bwMode="auto">
                <a:xfrm flipH="1">
                  <a:off x="6337300" y="2936875"/>
                  <a:ext cx="266700" cy="1681163"/>
                </a:xfrm>
                <a:prstGeom prst="line">
                  <a:avLst/>
                </a:prstGeom>
                <a:noFill/>
                <a:ln w="63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30" name="Line 85"/>
                <p:cNvSpPr>
                  <a:spLocks noChangeShapeType="1"/>
                </p:cNvSpPr>
                <p:nvPr/>
              </p:nvSpPr>
              <p:spPr bwMode="auto">
                <a:xfrm flipH="1" flipV="1">
                  <a:off x="6337300" y="2243138"/>
                  <a:ext cx="203200" cy="454025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31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6448425" y="2697163"/>
                  <a:ext cx="92075" cy="1695450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32" name="Line 87"/>
                <p:cNvSpPr>
                  <a:spLocks noChangeShapeType="1"/>
                </p:cNvSpPr>
                <p:nvPr/>
              </p:nvSpPr>
              <p:spPr bwMode="auto">
                <a:xfrm flipH="1">
                  <a:off x="6337300" y="2466975"/>
                  <a:ext cx="111125" cy="2151063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33" name="Line 88"/>
                <p:cNvSpPr>
                  <a:spLocks noChangeShapeType="1"/>
                </p:cNvSpPr>
                <p:nvPr/>
              </p:nvSpPr>
              <p:spPr bwMode="auto">
                <a:xfrm>
                  <a:off x="6448425" y="2466975"/>
                  <a:ext cx="155575" cy="1457325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34" name="Line 89"/>
                <p:cNvSpPr>
                  <a:spLocks noChangeShapeType="1"/>
                </p:cNvSpPr>
                <p:nvPr/>
              </p:nvSpPr>
              <p:spPr bwMode="auto">
                <a:xfrm flipH="1" flipV="1">
                  <a:off x="6199187" y="2035175"/>
                  <a:ext cx="138113" cy="207963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35" name="Line 90"/>
                <p:cNvSpPr>
                  <a:spLocks noChangeShapeType="1"/>
                </p:cNvSpPr>
                <p:nvPr/>
              </p:nvSpPr>
              <p:spPr bwMode="auto">
                <a:xfrm flipH="1" flipV="1">
                  <a:off x="5233987" y="1277938"/>
                  <a:ext cx="1103313" cy="965200"/>
                </a:xfrm>
                <a:prstGeom prst="line">
                  <a:avLst/>
                </a:prstGeom>
                <a:noFill/>
                <a:ln w="63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36" name="Line 91"/>
                <p:cNvSpPr>
                  <a:spLocks noChangeShapeType="1"/>
                </p:cNvSpPr>
                <p:nvPr/>
              </p:nvSpPr>
              <p:spPr bwMode="auto">
                <a:xfrm flipH="1" flipV="1">
                  <a:off x="4262437" y="1096963"/>
                  <a:ext cx="2074863" cy="1146175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37" name="Line 92"/>
                <p:cNvSpPr>
                  <a:spLocks noChangeShapeType="1"/>
                </p:cNvSpPr>
                <p:nvPr/>
              </p:nvSpPr>
              <p:spPr bwMode="auto">
                <a:xfrm flipH="1" flipV="1">
                  <a:off x="2524125" y="1939925"/>
                  <a:ext cx="3813175" cy="303213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38" name="Line 93"/>
                <p:cNvSpPr>
                  <a:spLocks noChangeShapeType="1"/>
                </p:cNvSpPr>
                <p:nvPr/>
              </p:nvSpPr>
              <p:spPr bwMode="auto">
                <a:xfrm flipH="1" flipV="1">
                  <a:off x="2381250" y="2141538"/>
                  <a:ext cx="3956050" cy="101600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39" name="Line 94"/>
                <p:cNvSpPr>
                  <a:spLocks noChangeShapeType="1"/>
                </p:cNvSpPr>
                <p:nvPr/>
              </p:nvSpPr>
              <p:spPr bwMode="auto">
                <a:xfrm flipH="1" flipV="1">
                  <a:off x="6038850" y="1849438"/>
                  <a:ext cx="160338" cy="185738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40" name="Line 95"/>
                <p:cNvSpPr>
                  <a:spLocks noChangeShapeType="1"/>
                </p:cNvSpPr>
                <p:nvPr/>
              </p:nvSpPr>
              <p:spPr bwMode="auto">
                <a:xfrm flipH="1" flipV="1">
                  <a:off x="5457825" y="1390650"/>
                  <a:ext cx="741363" cy="644525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41" name="Line 96"/>
                <p:cNvSpPr>
                  <a:spLocks noChangeShapeType="1"/>
                </p:cNvSpPr>
                <p:nvPr/>
              </p:nvSpPr>
              <p:spPr bwMode="auto">
                <a:xfrm flipH="1" flipV="1">
                  <a:off x="5233987" y="1277938"/>
                  <a:ext cx="965200" cy="757238"/>
                </a:xfrm>
                <a:prstGeom prst="line">
                  <a:avLst/>
                </a:prstGeom>
                <a:noFill/>
                <a:ln w="63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42" name="Line 97"/>
                <p:cNvSpPr>
                  <a:spLocks noChangeShapeType="1"/>
                </p:cNvSpPr>
                <p:nvPr/>
              </p:nvSpPr>
              <p:spPr bwMode="auto">
                <a:xfrm flipH="1" flipV="1">
                  <a:off x="5457825" y="1390650"/>
                  <a:ext cx="581025" cy="458788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43" name="Line 98"/>
                <p:cNvSpPr>
                  <a:spLocks noChangeShapeType="1"/>
                </p:cNvSpPr>
                <p:nvPr/>
              </p:nvSpPr>
              <p:spPr bwMode="auto">
                <a:xfrm flipH="1" flipV="1">
                  <a:off x="4262437" y="1096963"/>
                  <a:ext cx="971550" cy="180975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44" name="Line 99"/>
                <p:cNvSpPr>
                  <a:spLocks noChangeShapeType="1"/>
                </p:cNvSpPr>
                <p:nvPr/>
              </p:nvSpPr>
              <p:spPr bwMode="auto">
                <a:xfrm flipH="1">
                  <a:off x="4011612" y="1101725"/>
                  <a:ext cx="496888" cy="15875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45" name="Line 100"/>
                <p:cNvSpPr>
                  <a:spLocks noChangeShapeType="1"/>
                </p:cNvSpPr>
                <p:nvPr/>
              </p:nvSpPr>
              <p:spPr bwMode="auto">
                <a:xfrm flipH="1">
                  <a:off x="3532187" y="1160463"/>
                  <a:ext cx="239713" cy="74613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46" name="Line 101"/>
                <p:cNvSpPr>
                  <a:spLocks noChangeShapeType="1"/>
                </p:cNvSpPr>
                <p:nvPr/>
              </p:nvSpPr>
              <p:spPr bwMode="auto">
                <a:xfrm flipH="1">
                  <a:off x="3303587" y="1160463"/>
                  <a:ext cx="468313" cy="171450"/>
                </a:xfrm>
                <a:prstGeom prst="line">
                  <a:avLst/>
                </a:prstGeom>
                <a:noFill/>
                <a:ln w="63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47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3084512" y="1160463"/>
                  <a:ext cx="687388" cy="288925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48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2695575" y="1160463"/>
                  <a:ext cx="1076325" cy="598488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49" name="Line 104"/>
                <p:cNvSpPr>
                  <a:spLocks noChangeShapeType="1"/>
                </p:cNvSpPr>
                <p:nvPr/>
              </p:nvSpPr>
              <p:spPr bwMode="auto">
                <a:xfrm flipH="1">
                  <a:off x="2252662" y="1160463"/>
                  <a:ext cx="1519238" cy="1195388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50" name="Line 105"/>
                <p:cNvSpPr>
                  <a:spLocks noChangeShapeType="1"/>
                </p:cNvSpPr>
                <p:nvPr/>
              </p:nvSpPr>
              <p:spPr bwMode="auto">
                <a:xfrm flipH="1">
                  <a:off x="2071687" y="1160463"/>
                  <a:ext cx="1700213" cy="1654175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51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3303587" y="1235075"/>
                  <a:ext cx="228600" cy="96838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52" name="Line 107"/>
                <p:cNvSpPr>
                  <a:spLocks noChangeShapeType="1"/>
                </p:cNvSpPr>
                <p:nvPr/>
              </p:nvSpPr>
              <p:spPr bwMode="auto">
                <a:xfrm flipH="1">
                  <a:off x="1990725" y="1235075"/>
                  <a:ext cx="1541463" cy="2070100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53" name="Line 108"/>
                <p:cNvSpPr>
                  <a:spLocks noChangeShapeType="1"/>
                </p:cNvSpPr>
                <p:nvPr/>
              </p:nvSpPr>
              <p:spPr bwMode="auto">
                <a:xfrm flipH="1">
                  <a:off x="2252662" y="1331913"/>
                  <a:ext cx="1050925" cy="1023938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54" name="Line 109"/>
                <p:cNvSpPr>
                  <a:spLocks noChangeShapeType="1"/>
                </p:cNvSpPr>
                <p:nvPr/>
              </p:nvSpPr>
              <p:spPr bwMode="auto">
                <a:xfrm flipH="1">
                  <a:off x="2071687" y="1331913"/>
                  <a:ext cx="1231900" cy="1482725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55" name="Line 110"/>
                <p:cNvSpPr>
                  <a:spLocks noChangeShapeType="1"/>
                </p:cNvSpPr>
                <p:nvPr/>
              </p:nvSpPr>
              <p:spPr bwMode="auto">
                <a:xfrm flipH="1">
                  <a:off x="2695575" y="1449388"/>
                  <a:ext cx="388938" cy="309563"/>
                </a:xfrm>
                <a:prstGeom prst="line">
                  <a:avLst/>
                </a:prstGeom>
                <a:noFill/>
                <a:ln w="63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56" name="Line 111"/>
                <p:cNvSpPr>
                  <a:spLocks noChangeShapeType="1"/>
                </p:cNvSpPr>
                <p:nvPr/>
              </p:nvSpPr>
              <p:spPr bwMode="auto">
                <a:xfrm>
                  <a:off x="2695575" y="1758950"/>
                  <a:ext cx="185738" cy="3508375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57" name="Line 112"/>
                <p:cNvSpPr>
                  <a:spLocks noChangeShapeType="1"/>
                </p:cNvSpPr>
                <p:nvPr/>
              </p:nvSpPr>
              <p:spPr bwMode="auto">
                <a:xfrm>
                  <a:off x="2695575" y="1758950"/>
                  <a:ext cx="3503613" cy="3067050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58" name="Line 113"/>
                <p:cNvSpPr>
                  <a:spLocks noChangeShapeType="1"/>
                </p:cNvSpPr>
                <p:nvPr/>
              </p:nvSpPr>
              <p:spPr bwMode="auto">
                <a:xfrm>
                  <a:off x="2524125" y="1939925"/>
                  <a:ext cx="2474913" cy="3727450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59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2071687" y="2355850"/>
                  <a:ext cx="180975" cy="458788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60" name="Line 115"/>
                <p:cNvSpPr>
                  <a:spLocks noChangeShapeType="1"/>
                </p:cNvSpPr>
                <p:nvPr/>
              </p:nvSpPr>
              <p:spPr bwMode="auto">
                <a:xfrm>
                  <a:off x="2151062" y="2579688"/>
                  <a:ext cx="4495800" cy="1098550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61" name="Line 116"/>
                <p:cNvSpPr>
                  <a:spLocks noChangeShapeType="1"/>
                </p:cNvSpPr>
                <p:nvPr/>
              </p:nvSpPr>
              <p:spPr bwMode="auto">
                <a:xfrm flipH="1">
                  <a:off x="1990725" y="2814638"/>
                  <a:ext cx="80963" cy="741363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62" name="Line 117"/>
                <p:cNvSpPr>
                  <a:spLocks noChangeShapeType="1"/>
                </p:cNvSpPr>
                <p:nvPr/>
              </p:nvSpPr>
              <p:spPr bwMode="auto">
                <a:xfrm>
                  <a:off x="2017712" y="3059113"/>
                  <a:ext cx="0" cy="741363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63" name="Line 118"/>
                <p:cNvSpPr>
                  <a:spLocks noChangeShapeType="1"/>
                </p:cNvSpPr>
                <p:nvPr/>
              </p:nvSpPr>
              <p:spPr bwMode="auto">
                <a:xfrm>
                  <a:off x="2071687" y="4046538"/>
                  <a:ext cx="79375" cy="234950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64" name="Line 119"/>
                <p:cNvSpPr>
                  <a:spLocks noChangeShapeType="1"/>
                </p:cNvSpPr>
                <p:nvPr/>
              </p:nvSpPr>
              <p:spPr bwMode="auto">
                <a:xfrm>
                  <a:off x="2071687" y="4046538"/>
                  <a:ext cx="309563" cy="671513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65" name="Line 120"/>
                <p:cNvSpPr>
                  <a:spLocks noChangeShapeType="1"/>
                </p:cNvSpPr>
                <p:nvPr/>
              </p:nvSpPr>
              <p:spPr bwMode="auto">
                <a:xfrm>
                  <a:off x="2071687" y="4046538"/>
                  <a:ext cx="623888" cy="1055688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66" name="Line 121"/>
                <p:cNvSpPr>
                  <a:spLocks noChangeShapeType="1"/>
                </p:cNvSpPr>
                <p:nvPr/>
              </p:nvSpPr>
              <p:spPr bwMode="auto">
                <a:xfrm>
                  <a:off x="2151062" y="4281488"/>
                  <a:ext cx="101600" cy="223838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67" name="Line 122"/>
                <p:cNvSpPr>
                  <a:spLocks noChangeShapeType="1"/>
                </p:cNvSpPr>
                <p:nvPr/>
              </p:nvSpPr>
              <p:spPr bwMode="auto">
                <a:xfrm>
                  <a:off x="2695575" y="5102225"/>
                  <a:ext cx="185738" cy="165100"/>
                </a:xfrm>
                <a:prstGeom prst="line">
                  <a:avLst/>
                </a:prstGeom>
                <a:noFill/>
                <a:ln w="63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68" name="Line 123"/>
                <p:cNvSpPr>
                  <a:spLocks noChangeShapeType="1"/>
                </p:cNvSpPr>
                <p:nvPr/>
              </p:nvSpPr>
              <p:spPr bwMode="auto">
                <a:xfrm>
                  <a:off x="2695575" y="5102225"/>
                  <a:ext cx="388938" cy="309563"/>
                </a:xfrm>
                <a:prstGeom prst="line">
                  <a:avLst/>
                </a:prstGeom>
                <a:noFill/>
                <a:ln w="63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69" name="Line 124"/>
                <p:cNvSpPr>
                  <a:spLocks noChangeShapeType="1"/>
                </p:cNvSpPr>
                <p:nvPr/>
              </p:nvSpPr>
              <p:spPr bwMode="auto">
                <a:xfrm>
                  <a:off x="2695575" y="5102225"/>
                  <a:ext cx="836613" cy="523875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70" name="Line 125"/>
                <p:cNvSpPr>
                  <a:spLocks noChangeShapeType="1"/>
                </p:cNvSpPr>
                <p:nvPr/>
              </p:nvSpPr>
              <p:spPr bwMode="auto">
                <a:xfrm>
                  <a:off x="2695575" y="5102225"/>
                  <a:ext cx="1076325" cy="598488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71" name="Line 126"/>
                <p:cNvSpPr>
                  <a:spLocks noChangeShapeType="1"/>
                </p:cNvSpPr>
                <p:nvPr/>
              </p:nvSpPr>
              <p:spPr bwMode="auto">
                <a:xfrm>
                  <a:off x="2881312" y="5267325"/>
                  <a:ext cx="203200" cy="144463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72" name="Line 127"/>
                <p:cNvSpPr>
                  <a:spLocks noChangeShapeType="1"/>
                </p:cNvSpPr>
                <p:nvPr/>
              </p:nvSpPr>
              <p:spPr bwMode="auto">
                <a:xfrm>
                  <a:off x="3084512" y="5411788"/>
                  <a:ext cx="447675" cy="214313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73" name="Line 128"/>
                <p:cNvSpPr>
                  <a:spLocks noChangeShapeType="1"/>
                </p:cNvSpPr>
                <p:nvPr/>
              </p:nvSpPr>
              <p:spPr bwMode="auto">
                <a:xfrm>
                  <a:off x="3084512" y="5411788"/>
                  <a:ext cx="687388" cy="288925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74" name="Line 129"/>
                <p:cNvSpPr>
                  <a:spLocks noChangeShapeType="1"/>
                </p:cNvSpPr>
                <p:nvPr/>
              </p:nvSpPr>
              <p:spPr bwMode="auto">
                <a:xfrm>
                  <a:off x="3532187" y="5626100"/>
                  <a:ext cx="239713" cy="74613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75" name="Line 130"/>
                <p:cNvSpPr>
                  <a:spLocks noChangeShapeType="1"/>
                </p:cNvSpPr>
                <p:nvPr/>
              </p:nvSpPr>
              <p:spPr bwMode="auto">
                <a:xfrm flipV="1">
                  <a:off x="4508500" y="5726113"/>
                  <a:ext cx="250825" cy="33338"/>
                </a:xfrm>
                <a:prstGeom prst="line">
                  <a:avLst/>
                </a:prstGeom>
                <a:noFill/>
                <a:ln w="63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76" name="Line 131"/>
                <p:cNvSpPr>
                  <a:spLocks noChangeShapeType="1"/>
                </p:cNvSpPr>
                <p:nvPr/>
              </p:nvSpPr>
              <p:spPr bwMode="auto">
                <a:xfrm flipV="1">
                  <a:off x="4508500" y="5667375"/>
                  <a:ext cx="490538" cy="92075"/>
                </a:xfrm>
                <a:prstGeom prst="line">
                  <a:avLst/>
                </a:prstGeom>
                <a:noFill/>
                <a:ln w="63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77" name="Line 132"/>
                <p:cNvSpPr>
                  <a:spLocks noChangeShapeType="1"/>
                </p:cNvSpPr>
                <p:nvPr/>
              </p:nvSpPr>
              <p:spPr bwMode="auto">
                <a:xfrm flipV="1">
                  <a:off x="4759325" y="5667375"/>
                  <a:ext cx="239713" cy="58738"/>
                </a:xfrm>
                <a:prstGeom prst="line">
                  <a:avLst/>
                </a:prstGeom>
                <a:noFill/>
                <a:ln w="63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78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5233987" y="5470525"/>
                  <a:ext cx="223838" cy="112713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79" name="Line 134"/>
                <p:cNvSpPr>
                  <a:spLocks noChangeShapeType="1"/>
                </p:cNvSpPr>
                <p:nvPr/>
              </p:nvSpPr>
              <p:spPr bwMode="auto">
                <a:xfrm flipV="1">
                  <a:off x="5233987" y="5341938"/>
                  <a:ext cx="431800" cy="241300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80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5233987" y="5187950"/>
                  <a:ext cx="628650" cy="395288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81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5233987" y="5011738"/>
                  <a:ext cx="804863" cy="571500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82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5457825" y="5341938"/>
                  <a:ext cx="207963" cy="128588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83" name="Line 138"/>
                <p:cNvSpPr>
                  <a:spLocks noChangeShapeType="1"/>
                </p:cNvSpPr>
                <p:nvPr/>
              </p:nvSpPr>
              <p:spPr bwMode="auto">
                <a:xfrm flipV="1">
                  <a:off x="5457825" y="5187950"/>
                  <a:ext cx="404813" cy="282575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84" name="Line 139"/>
                <p:cNvSpPr>
                  <a:spLocks noChangeShapeType="1"/>
                </p:cNvSpPr>
                <p:nvPr/>
              </p:nvSpPr>
              <p:spPr bwMode="auto">
                <a:xfrm flipV="1">
                  <a:off x="5457825" y="5011738"/>
                  <a:ext cx="581025" cy="458788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85" name="Line 140"/>
                <p:cNvSpPr>
                  <a:spLocks noChangeShapeType="1"/>
                </p:cNvSpPr>
                <p:nvPr/>
              </p:nvSpPr>
              <p:spPr bwMode="auto">
                <a:xfrm flipV="1">
                  <a:off x="5665787" y="5187950"/>
                  <a:ext cx="196850" cy="153988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86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5665787" y="5011738"/>
                  <a:ext cx="373063" cy="330200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87" name="Line 142"/>
                <p:cNvSpPr>
                  <a:spLocks noChangeShapeType="1"/>
                </p:cNvSpPr>
                <p:nvPr/>
              </p:nvSpPr>
              <p:spPr bwMode="auto">
                <a:xfrm flipV="1">
                  <a:off x="5862637" y="5011738"/>
                  <a:ext cx="176213" cy="176213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88" name="Line 143"/>
                <p:cNvSpPr>
                  <a:spLocks noChangeShapeType="1"/>
                </p:cNvSpPr>
                <p:nvPr/>
              </p:nvSpPr>
              <p:spPr bwMode="auto">
                <a:xfrm flipV="1">
                  <a:off x="6337300" y="3924300"/>
                  <a:ext cx="266700" cy="693738"/>
                </a:xfrm>
                <a:prstGeom prst="line">
                  <a:avLst/>
                </a:prstGeom>
                <a:noFill/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89" name="Oval 144"/>
                <p:cNvSpPr>
                  <a:spLocks noChangeArrowheads="1"/>
                </p:cNvSpPr>
                <p:nvPr/>
              </p:nvSpPr>
              <p:spPr bwMode="auto">
                <a:xfrm>
                  <a:off x="6391276" y="3182941"/>
                  <a:ext cx="542923" cy="474661"/>
                </a:xfrm>
                <a:prstGeom prst="ellipse">
                  <a:avLst/>
                </a:prstGeom>
                <a:solidFill>
                  <a:schemeClr val="accent2"/>
                </a:solidFill>
                <a:ln w="22225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90" name="Oval 146"/>
                <p:cNvSpPr>
                  <a:spLocks noChangeArrowheads="1"/>
                </p:cNvSpPr>
                <p:nvPr/>
              </p:nvSpPr>
              <p:spPr bwMode="auto">
                <a:xfrm>
                  <a:off x="6457949" y="2982118"/>
                  <a:ext cx="400051" cy="429419"/>
                </a:xfrm>
                <a:prstGeom prst="ellipse">
                  <a:avLst/>
                </a:prstGeom>
                <a:solidFill>
                  <a:srgbClr val="0000FF"/>
                </a:solidFill>
                <a:ln w="222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91" name="Rectangle 147"/>
                <p:cNvSpPr>
                  <a:spLocks noChangeArrowheads="1"/>
                </p:cNvSpPr>
                <p:nvPr/>
              </p:nvSpPr>
              <p:spPr bwMode="auto">
                <a:xfrm>
                  <a:off x="7215187" y="3113087"/>
                  <a:ext cx="1134081" cy="2530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</a:rPr>
                    <a:t>Ondan-4mg</a:t>
                  </a:r>
                  <a:endParaRPr kumimoji="0" lang="en-US" alt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92" name="Oval 148"/>
                <p:cNvSpPr>
                  <a:spLocks noChangeArrowheads="1"/>
                </p:cNvSpPr>
                <p:nvPr/>
              </p:nvSpPr>
              <p:spPr bwMode="auto">
                <a:xfrm>
                  <a:off x="6502400" y="2835275"/>
                  <a:ext cx="196850" cy="203200"/>
                </a:xfrm>
                <a:prstGeom prst="ellipse">
                  <a:avLst/>
                </a:prstGeom>
                <a:solidFill>
                  <a:srgbClr val="0000FF"/>
                </a:solidFill>
                <a:ln w="222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93" name="Rectangle 149"/>
                <p:cNvSpPr>
                  <a:spLocks noChangeArrowheads="1"/>
                </p:cNvSpPr>
                <p:nvPr/>
              </p:nvSpPr>
              <p:spPr bwMode="auto">
                <a:xfrm>
                  <a:off x="7138987" y="2884487"/>
                  <a:ext cx="1134081" cy="2530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</a:rPr>
                    <a:t>Ondan-8mg</a:t>
                  </a:r>
                  <a:endParaRPr kumimoji="0" lang="en-US" alt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94" name="Oval 150"/>
                <p:cNvSpPr>
                  <a:spLocks noChangeArrowheads="1"/>
                </p:cNvSpPr>
                <p:nvPr/>
              </p:nvSpPr>
              <p:spPr bwMode="auto">
                <a:xfrm>
                  <a:off x="6513512" y="2670175"/>
                  <a:ext cx="47625" cy="53975"/>
                </a:xfrm>
                <a:prstGeom prst="ellipse">
                  <a:avLst/>
                </a:prstGeom>
                <a:solidFill>
                  <a:srgbClr val="0000FF"/>
                </a:solidFill>
                <a:ln w="222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95" name="Rectangle 151"/>
                <p:cNvSpPr>
                  <a:spLocks noChangeArrowheads="1"/>
                </p:cNvSpPr>
                <p:nvPr/>
              </p:nvSpPr>
              <p:spPr bwMode="auto">
                <a:xfrm>
                  <a:off x="6967536" y="2667001"/>
                  <a:ext cx="1259394" cy="2530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</a:rPr>
                    <a:t>Ondan-16mg</a:t>
                  </a:r>
                  <a:endParaRPr kumimoji="0" lang="en-US" alt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96" name="Oval 152"/>
                <p:cNvSpPr>
                  <a:spLocks noChangeArrowheads="1"/>
                </p:cNvSpPr>
                <p:nvPr/>
              </p:nvSpPr>
              <p:spPr bwMode="auto">
                <a:xfrm>
                  <a:off x="6438900" y="2457450"/>
                  <a:ext cx="20638" cy="20638"/>
                </a:xfrm>
                <a:prstGeom prst="ellipse">
                  <a:avLst/>
                </a:prstGeom>
                <a:solidFill>
                  <a:srgbClr val="0000FF"/>
                </a:solidFill>
                <a:ln w="222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97" name="Rectangle 153"/>
                <p:cNvSpPr>
                  <a:spLocks noChangeArrowheads="1"/>
                </p:cNvSpPr>
                <p:nvPr/>
              </p:nvSpPr>
              <p:spPr bwMode="auto">
                <a:xfrm>
                  <a:off x="6815136" y="2427288"/>
                  <a:ext cx="1259394" cy="2530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</a:rPr>
                    <a:t>Ondan-12mg</a:t>
                  </a:r>
                  <a:endParaRPr kumimoji="0" lang="en-US" alt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98" name="Oval 154"/>
                <p:cNvSpPr>
                  <a:spLocks noChangeArrowheads="1"/>
                </p:cNvSpPr>
                <p:nvPr/>
              </p:nvSpPr>
              <p:spPr bwMode="auto">
                <a:xfrm>
                  <a:off x="6283325" y="2190750"/>
                  <a:ext cx="107950" cy="106363"/>
                </a:xfrm>
                <a:prstGeom prst="ellipse">
                  <a:avLst/>
                </a:prstGeom>
                <a:solidFill>
                  <a:srgbClr val="0000FF"/>
                </a:solidFill>
                <a:ln w="222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99" name="Rectangle 155"/>
                <p:cNvSpPr>
                  <a:spLocks noChangeArrowheads="1"/>
                </p:cNvSpPr>
                <p:nvPr/>
              </p:nvSpPr>
              <p:spPr bwMode="auto">
                <a:xfrm>
                  <a:off x="6757987" y="2198688"/>
                  <a:ext cx="1134081" cy="2530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</a:rPr>
                    <a:t>Ondan-1mg</a:t>
                  </a:r>
                  <a:endParaRPr kumimoji="0" lang="en-US" alt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00" name="Oval 156"/>
                <p:cNvSpPr>
                  <a:spLocks noChangeArrowheads="1"/>
                </p:cNvSpPr>
                <p:nvPr/>
              </p:nvSpPr>
              <p:spPr bwMode="auto">
                <a:xfrm>
                  <a:off x="6149975" y="1987550"/>
                  <a:ext cx="96838" cy="96838"/>
                </a:xfrm>
                <a:prstGeom prst="ellipse">
                  <a:avLst/>
                </a:prstGeom>
                <a:solidFill>
                  <a:srgbClr val="0000FF"/>
                </a:solidFill>
                <a:ln w="222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01" name="Rectangle 157"/>
                <p:cNvSpPr>
                  <a:spLocks noChangeArrowheads="1"/>
                </p:cNvSpPr>
                <p:nvPr/>
              </p:nvSpPr>
              <p:spPr bwMode="auto">
                <a:xfrm>
                  <a:off x="6605587" y="1981200"/>
                  <a:ext cx="1134081" cy="2530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</a:rPr>
                    <a:t>Ondan-3mg</a:t>
                  </a:r>
                  <a:endParaRPr kumimoji="0" lang="en-US" alt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02" name="Oval 158"/>
                <p:cNvSpPr>
                  <a:spLocks noChangeArrowheads="1"/>
                </p:cNvSpPr>
                <p:nvPr/>
              </p:nvSpPr>
              <p:spPr bwMode="auto">
                <a:xfrm>
                  <a:off x="6011862" y="1822450"/>
                  <a:ext cx="53975" cy="52388"/>
                </a:xfrm>
                <a:prstGeom prst="ellipse">
                  <a:avLst/>
                </a:prstGeom>
                <a:solidFill>
                  <a:srgbClr val="0000FF"/>
                </a:solidFill>
                <a:ln w="222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03" name="Rectangle 159"/>
                <p:cNvSpPr>
                  <a:spLocks noChangeArrowheads="1"/>
                </p:cNvSpPr>
                <p:nvPr/>
              </p:nvSpPr>
              <p:spPr bwMode="auto">
                <a:xfrm>
                  <a:off x="6357936" y="1752600"/>
                  <a:ext cx="1259394" cy="2530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</a:rPr>
                    <a:t>Ondan-24mg</a:t>
                  </a:r>
                  <a:endParaRPr kumimoji="0" lang="en-US" alt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04" name="Line 160"/>
                <p:cNvSpPr>
                  <a:spLocks noChangeShapeType="1"/>
                </p:cNvSpPr>
                <p:nvPr/>
              </p:nvSpPr>
              <p:spPr bwMode="auto">
                <a:xfrm>
                  <a:off x="5862637" y="1673225"/>
                  <a:ext cx="4763" cy="4763"/>
                </a:xfrm>
                <a:prstGeom prst="line">
                  <a:avLst/>
                </a:prstGeom>
                <a:noFill/>
                <a:ln w="222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05" name="Rectangle 161"/>
                <p:cNvSpPr>
                  <a:spLocks noChangeArrowheads="1"/>
                </p:cNvSpPr>
                <p:nvPr/>
              </p:nvSpPr>
              <p:spPr bwMode="auto">
                <a:xfrm>
                  <a:off x="6205536" y="1589087"/>
                  <a:ext cx="1259394" cy="2530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</a:rPr>
                    <a:t>Ondan-30mg</a:t>
                  </a:r>
                  <a:endParaRPr kumimoji="0" lang="en-US" alt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06" name="Line 162"/>
                <p:cNvSpPr>
                  <a:spLocks noChangeShapeType="1"/>
                </p:cNvSpPr>
                <p:nvPr/>
              </p:nvSpPr>
              <p:spPr bwMode="auto">
                <a:xfrm>
                  <a:off x="5665787" y="1517650"/>
                  <a:ext cx="4763" cy="6350"/>
                </a:xfrm>
                <a:prstGeom prst="line">
                  <a:avLst/>
                </a:prstGeom>
                <a:noFill/>
                <a:ln w="222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07" name="Rectangle 163"/>
                <p:cNvSpPr>
                  <a:spLocks noChangeArrowheads="1"/>
                </p:cNvSpPr>
                <p:nvPr/>
              </p:nvSpPr>
              <p:spPr bwMode="auto">
                <a:xfrm>
                  <a:off x="6053139" y="1360487"/>
                  <a:ext cx="1259394" cy="2530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</a:rPr>
                    <a:t>Ondan-32mg</a:t>
                  </a:r>
                  <a:endParaRPr kumimoji="0" lang="en-US" alt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08" name="Oval 164"/>
                <p:cNvSpPr>
                  <a:spLocks noChangeArrowheads="1"/>
                </p:cNvSpPr>
                <p:nvPr/>
              </p:nvSpPr>
              <p:spPr bwMode="auto">
                <a:xfrm>
                  <a:off x="5435600" y="1368425"/>
                  <a:ext cx="38100" cy="38100"/>
                </a:xfrm>
                <a:prstGeom prst="ellipse">
                  <a:avLst/>
                </a:prstGeom>
                <a:solidFill>
                  <a:srgbClr val="0000FF"/>
                </a:solidFill>
                <a:ln w="222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09" name="Rectangle 165"/>
                <p:cNvSpPr>
                  <a:spLocks noChangeArrowheads="1"/>
                </p:cNvSpPr>
                <p:nvPr/>
              </p:nvSpPr>
              <p:spPr bwMode="auto">
                <a:xfrm>
                  <a:off x="5900739" y="1208087"/>
                  <a:ext cx="1259394" cy="2530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</a:rPr>
                    <a:t>Ondan-48mg</a:t>
                  </a:r>
                  <a:endParaRPr kumimoji="0" lang="en-US" alt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10" name="Oval 166"/>
                <p:cNvSpPr>
                  <a:spLocks noChangeArrowheads="1"/>
                </p:cNvSpPr>
                <p:nvPr/>
              </p:nvSpPr>
              <p:spPr bwMode="auto">
                <a:xfrm>
                  <a:off x="5207000" y="1250950"/>
                  <a:ext cx="52388" cy="53975"/>
                </a:xfrm>
                <a:prstGeom prst="ellipse">
                  <a:avLst/>
                </a:prstGeom>
                <a:solidFill>
                  <a:srgbClr val="0000FF"/>
                </a:solidFill>
                <a:ln w="222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11" name="Rectangle 167"/>
                <p:cNvSpPr>
                  <a:spLocks noChangeArrowheads="1"/>
                </p:cNvSpPr>
                <p:nvPr/>
              </p:nvSpPr>
              <p:spPr bwMode="auto">
                <a:xfrm>
                  <a:off x="5843588" y="990599"/>
                  <a:ext cx="1134081" cy="2530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</a:rPr>
                    <a:t>Ondan-2mg</a:t>
                  </a:r>
                  <a:endParaRPr kumimoji="0" lang="en-US" alt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12" name="Line 168"/>
                <p:cNvSpPr>
                  <a:spLocks noChangeShapeType="1"/>
                </p:cNvSpPr>
                <p:nvPr/>
              </p:nvSpPr>
              <p:spPr bwMode="auto">
                <a:xfrm>
                  <a:off x="4999037" y="1192213"/>
                  <a:ext cx="4763" cy="6350"/>
                </a:xfrm>
                <a:prstGeom prst="line">
                  <a:avLst/>
                </a:prstGeom>
                <a:noFill/>
                <a:ln w="222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13" name="Rectangle 169"/>
                <p:cNvSpPr>
                  <a:spLocks noChangeArrowheads="1"/>
                </p:cNvSpPr>
                <p:nvPr/>
              </p:nvSpPr>
              <p:spPr bwMode="auto">
                <a:xfrm>
                  <a:off x="5443535" y="838199"/>
                  <a:ext cx="1259394" cy="2530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</a:rPr>
                    <a:t>Ondan-10mg</a:t>
                  </a:r>
                  <a:endParaRPr kumimoji="0" lang="en-US" alt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14" name="Line 170"/>
                <p:cNvSpPr>
                  <a:spLocks noChangeShapeType="1"/>
                </p:cNvSpPr>
                <p:nvPr/>
              </p:nvSpPr>
              <p:spPr bwMode="auto">
                <a:xfrm>
                  <a:off x="4759325" y="1133475"/>
                  <a:ext cx="4763" cy="6350"/>
                </a:xfrm>
                <a:prstGeom prst="line">
                  <a:avLst/>
                </a:prstGeom>
                <a:noFill/>
                <a:ln w="222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15" name="Rectangle 171"/>
                <p:cNvSpPr>
                  <a:spLocks noChangeArrowheads="1"/>
                </p:cNvSpPr>
                <p:nvPr/>
              </p:nvSpPr>
              <p:spPr bwMode="auto">
                <a:xfrm>
                  <a:off x="5151832" y="698956"/>
                  <a:ext cx="1134081" cy="2530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</a:rPr>
                    <a:t>Ondan-6mg</a:t>
                  </a:r>
                  <a:endParaRPr kumimoji="0" lang="en-US" alt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16" name="Line 172"/>
                <p:cNvSpPr>
                  <a:spLocks noChangeShapeType="1"/>
                </p:cNvSpPr>
                <p:nvPr/>
              </p:nvSpPr>
              <p:spPr bwMode="auto">
                <a:xfrm>
                  <a:off x="4508500" y="1101725"/>
                  <a:ext cx="4763" cy="6350"/>
                </a:xfrm>
                <a:prstGeom prst="line">
                  <a:avLst/>
                </a:prstGeom>
                <a:noFill/>
                <a:ln w="222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17" name="Rectangle 173"/>
                <p:cNvSpPr>
                  <a:spLocks noChangeArrowheads="1"/>
                </p:cNvSpPr>
                <p:nvPr/>
              </p:nvSpPr>
              <p:spPr bwMode="auto">
                <a:xfrm>
                  <a:off x="4852989" y="533400"/>
                  <a:ext cx="1134081" cy="2530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</a:rPr>
                    <a:t>Ondan-5mg</a:t>
                  </a:r>
                  <a:endParaRPr kumimoji="0" lang="en-US" alt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18" name="Oval 174"/>
                <p:cNvSpPr>
                  <a:spLocks noChangeArrowheads="1"/>
                </p:cNvSpPr>
                <p:nvPr/>
              </p:nvSpPr>
              <p:spPr bwMode="auto">
                <a:xfrm>
                  <a:off x="4257675" y="1092200"/>
                  <a:ext cx="11113" cy="9525"/>
                </a:xfrm>
                <a:prstGeom prst="ellipse">
                  <a:avLst/>
                </a:prstGeom>
                <a:solidFill>
                  <a:srgbClr val="0000FF"/>
                </a:solidFill>
                <a:ln w="222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19" name="Rectangle 175"/>
                <p:cNvSpPr>
                  <a:spLocks noChangeArrowheads="1"/>
                </p:cNvSpPr>
                <p:nvPr/>
              </p:nvSpPr>
              <p:spPr bwMode="auto">
                <a:xfrm>
                  <a:off x="4100513" y="381000"/>
                  <a:ext cx="1306388" cy="2530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</a:rPr>
                    <a:t>Ondan-0.2mg</a:t>
                  </a:r>
                  <a:endParaRPr kumimoji="0" lang="en-US" alt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20" name="Oval 176"/>
                <p:cNvSpPr>
                  <a:spLocks noChangeArrowheads="1"/>
                </p:cNvSpPr>
                <p:nvPr/>
              </p:nvSpPr>
              <p:spPr bwMode="auto">
                <a:xfrm>
                  <a:off x="4006850" y="1112838"/>
                  <a:ext cx="11113" cy="11113"/>
                </a:xfrm>
                <a:prstGeom prst="ellipse">
                  <a:avLst/>
                </a:prstGeom>
                <a:solidFill>
                  <a:srgbClr val="0000FF"/>
                </a:solidFill>
                <a:ln w="222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21" name="Rectangle 177"/>
                <p:cNvSpPr>
                  <a:spLocks noChangeArrowheads="1"/>
                </p:cNvSpPr>
                <p:nvPr/>
              </p:nvSpPr>
              <p:spPr bwMode="auto">
                <a:xfrm>
                  <a:off x="3633788" y="533400"/>
                  <a:ext cx="1134081" cy="2530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</a:rPr>
                    <a:t>Ondan-9mg</a:t>
                  </a:r>
                  <a:endParaRPr kumimoji="0" lang="en-US" alt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22" name="Oval 178"/>
                <p:cNvSpPr>
                  <a:spLocks noChangeArrowheads="1"/>
                </p:cNvSpPr>
                <p:nvPr/>
              </p:nvSpPr>
              <p:spPr bwMode="auto">
                <a:xfrm>
                  <a:off x="3751262" y="1139825"/>
                  <a:ext cx="36513" cy="36513"/>
                </a:xfrm>
                <a:prstGeom prst="ellipse">
                  <a:avLst/>
                </a:prstGeom>
                <a:solidFill>
                  <a:srgbClr val="0000FF"/>
                </a:solidFill>
                <a:ln w="222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23" name="Rectangle 179"/>
                <p:cNvSpPr>
                  <a:spLocks noChangeArrowheads="1"/>
                </p:cNvSpPr>
                <p:nvPr/>
              </p:nvSpPr>
              <p:spPr bwMode="auto">
                <a:xfrm>
                  <a:off x="2824163" y="674688"/>
                  <a:ext cx="1203003" cy="2530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</a:rPr>
                    <a:t>Grani-0.1mg</a:t>
                  </a:r>
                  <a:endParaRPr kumimoji="0" lang="en-US" alt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24" name="Oval 180"/>
                <p:cNvSpPr>
                  <a:spLocks noChangeArrowheads="1"/>
                </p:cNvSpPr>
                <p:nvPr/>
              </p:nvSpPr>
              <p:spPr bwMode="auto">
                <a:xfrm>
                  <a:off x="3527425" y="1230313"/>
                  <a:ext cx="4763" cy="11113"/>
                </a:xfrm>
                <a:prstGeom prst="ellipse">
                  <a:avLst/>
                </a:prstGeom>
                <a:solidFill>
                  <a:srgbClr val="0000FF"/>
                </a:solidFill>
                <a:ln w="222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25" name="Rectangle 181"/>
                <p:cNvSpPr>
                  <a:spLocks noChangeArrowheads="1"/>
                </p:cNvSpPr>
                <p:nvPr/>
              </p:nvSpPr>
              <p:spPr bwMode="auto">
                <a:xfrm>
                  <a:off x="2438400" y="838199"/>
                  <a:ext cx="1203003" cy="2530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</a:rPr>
                    <a:t>Grani-0.2mg</a:t>
                  </a:r>
                  <a:endParaRPr kumimoji="0" lang="en-US" alt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26" name="Oval 182"/>
                <p:cNvSpPr>
                  <a:spLocks noChangeArrowheads="1"/>
                </p:cNvSpPr>
                <p:nvPr/>
              </p:nvSpPr>
              <p:spPr bwMode="auto">
                <a:xfrm>
                  <a:off x="3297237" y="1325563"/>
                  <a:ext cx="11113" cy="6350"/>
                </a:xfrm>
                <a:prstGeom prst="ellipse">
                  <a:avLst/>
                </a:prstGeom>
                <a:solidFill>
                  <a:srgbClr val="0000FF"/>
                </a:solidFill>
                <a:ln w="222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27" name="Rectangle 183"/>
                <p:cNvSpPr>
                  <a:spLocks noChangeArrowheads="1"/>
                </p:cNvSpPr>
                <p:nvPr/>
              </p:nvSpPr>
              <p:spPr bwMode="auto">
                <a:xfrm>
                  <a:off x="2057401" y="1055687"/>
                  <a:ext cx="1203003" cy="2530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</a:rPr>
                    <a:t>Grani-0.3mg</a:t>
                  </a:r>
                  <a:endParaRPr kumimoji="0" lang="en-US" alt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28" name="Oval 184"/>
                <p:cNvSpPr>
                  <a:spLocks noChangeArrowheads="1"/>
                </p:cNvSpPr>
                <p:nvPr/>
              </p:nvSpPr>
              <p:spPr bwMode="auto">
                <a:xfrm>
                  <a:off x="3052762" y="1417638"/>
                  <a:ext cx="58738" cy="63500"/>
                </a:xfrm>
                <a:prstGeom prst="ellipse">
                  <a:avLst/>
                </a:prstGeom>
                <a:solidFill>
                  <a:srgbClr val="0000FF"/>
                </a:solidFill>
                <a:ln w="222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29" name="Rectangle 185"/>
                <p:cNvSpPr>
                  <a:spLocks noChangeArrowheads="1"/>
                </p:cNvSpPr>
                <p:nvPr/>
              </p:nvSpPr>
              <p:spPr bwMode="auto">
                <a:xfrm>
                  <a:off x="1982788" y="1228725"/>
                  <a:ext cx="1030698" cy="2530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</a:rPr>
                    <a:t>Grani-1mg</a:t>
                  </a:r>
                  <a:endParaRPr kumimoji="0" lang="en-US" alt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30" name="Oval 186"/>
                <p:cNvSpPr>
                  <a:spLocks noChangeArrowheads="1"/>
                </p:cNvSpPr>
                <p:nvPr/>
              </p:nvSpPr>
              <p:spPr bwMode="auto">
                <a:xfrm>
                  <a:off x="2876550" y="1587500"/>
                  <a:ext cx="11113" cy="4763"/>
                </a:xfrm>
                <a:prstGeom prst="ellipse">
                  <a:avLst/>
                </a:prstGeom>
                <a:solidFill>
                  <a:srgbClr val="0000FF"/>
                </a:solidFill>
                <a:ln w="222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31" name="Rectangle 187"/>
                <p:cNvSpPr>
                  <a:spLocks noChangeArrowheads="1"/>
                </p:cNvSpPr>
                <p:nvPr/>
              </p:nvSpPr>
              <p:spPr bwMode="auto">
                <a:xfrm>
                  <a:off x="1676401" y="1400176"/>
                  <a:ext cx="1030698" cy="2530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</a:rPr>
                    <a:t>Grani-2mg</a:t>
                  </a:r>
                  <a:endParaRPr kumimoji="0" lang="en-US" alt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32" name="Oval 188"/>
                <p:cNvSpPr>
                  <a:spLocks noChangeArrowheads="1"/>
                </p:cNvSpPr>
                <p:nvPr/>
              </p:nvSpPr>
              <p:spPr bwMode="auto">
                <a:xfrm>
                  <a:off x="2657475" y="1720850"/>
                  <a:ext cx="69850" cy="69850"/>
                </a:xfrm>
                <a:prstGeom prst="ellipse">
                  <a:avLst/>
                </a:prstGeom>
                <a:solidFill>
                  <a:srgbClr val="0000FF"/>
                </a:solidFill>
                <a:ln w="222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33" name="Rectangle 189"/>
                <p:cNvSpPr>
                  <a:spLocks noChangeArrowheads="1"/>
                </p:cNvSpPr>
                <p:nvPr/>
              </p:nvSpPr>
              <p:spPr bwMode="auto">
                <a:xfrm>
                  <a:off x="1523999" y="1589087"/>
                  <a:ext cx="1030698" cy="2530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</a:rPr>
                    <a:t>Grani-3mg</a:t>
                  </a:r>
                  <a:endParaRPr kumimoji="0" lang="en-US" alt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34" name="Line 190"/>
                <p:cNvSpPr>
                  <a:spLocks noChangeShapeType="1"/>
                </p:cNvSpPr>
                <p:nvPr/>
              </p:nvSpPr>
              <p:spPr bwMode="auto">
                <a:xfrm>
                  <a:off x="2524125" y="1939925"/>
                  <a:ext cx="6350" cy="4763"/>
                </a:xfrm>
                <a:prstGeom prst="line">
                  <a:avLst/>
                </a:prstGeom>
                <a:noFill/>
                <a:ln w="222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35" name="Rectangle 191"/>
                <p:cNvSpPr>
                  <a:spLocks noChangeArrowheads="1"/>
                </p:cNvSpPr>
                <p:nvPr/>
              </p:nvSpPr>
              <p:spPr bwMode="auto">
                <a:xfrm>
                  <a:off x="1371599" y="1828800"/>
                  <a:ext cx="1203003" cy="2530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</a:rPr>
                    <a:t>Grani-2.5mg</a:t>
                  </a:r>
                  <a:endParaRPr kumimoji="0" lang="en-US" alt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36" name="Line 192"/>
                <p:cNvSpPr>
                  <a:spLocks noChangeShapeType="1"/>
                </p:cNvSpPr>
                <p:nvPr/>
              </p:nvSpPr>
              <p:spPr bwMode="auto">
                <a:xfrm>
                  <a:off x="2381250" y="2141538"/>
                  <a:ext cx="4763" cy="6350"/>
                </a:xfrm>
                <a:prstGeom prst="line">
                  <a:avLst/>
                </a:prstGeom>
                <a:noFill/>
                <a:ln w="222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37" name="Rectangle 193"/>
                <p:cNvSpPr>
                  <a:spLocks noChangeArrowheads="1"/>
                </p:cNvSpPr>
                <p:nvPr/>
              </p:nvSpPr>
              <p:spPr bwMode="auto">
                <a:xfrm>
                  <a:off x="1219199" y="2057400"/>
                  <a:ext cx="1203003" cy="2530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</a:rPr>
                    <a:t>Grani-2.8mg</a:t>
                  </a:r>
                  <a:endParaRPr kumimoji="0" lang="en-US" alt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38" name="Oval 194"/>
                <p:cNvSpPr>
                  <a:spLocks noChangeArrowheads="1"/>
                </p:cNvSpPr>
                <p:nvPr/>
              </p:nvSpPr>
              <p:spPr bwMode="auto">
                <a:xfrm>
                  <a:off x="2247900" y="2351088"/>
                  <a:ext cx="9525" cy="4763"/>
                </a:xfrm>
                <a:prstGeom prst="ellipse">
                  <a:avLst/>
                </a:prstGeom>
                <a:solidFill>
                  <a:srgbClr val="0000FF"/>
                </a:solidFill>
                <a:ln w="222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39" name="Rectangle 195"/>
                <p:cNvSpPr>
                  <a:spLocks noChangeArrowheads="1"/>
                </p:cNvSpPr>
                <p:nvPr/>
              </p:nvSpPr>
              <p:spPr bwMode="auto">
                <a:xfrm>
                  <a:off x="1143000" y="2286000"/>
                  <a:ext cx="1203003" cy="2530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</a:rPr>
                    <a:t>Grani-0.6mg</a:t>
                  </a:r>
                  <a:endParaRPr kumimoji="0" lang="en-US" alt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40" name="Line 196"/>
                <p:cNvSpPr>
                  <a:spLocks noChangeShapeType="1"/>
                </p:cNvSpPr>
                <p:nvPr/>
              </p:nvSpPr>
              <p:spPr bwMode="auto">
                <a:xfrm>
                  <a:off x="2151062" y="2579688"/>
                  <a:ext cx="4763" cy="4763"/>
                </a:xfrm>
                <a:prstGeom prst="line">
                  <a:avLst/>
                </a:prstGeom>
                <a:noFill/>
                <a:ln w="222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41" name="Rectangle 197"/>
                <p:cNvSpPr>
                  <a:spLocks noChangeArrowheads="1"/>
                </p:cNvSpPr>
                <p:nvPr/>
              </p:nvSpPr>
              <p:spPr bwMode="auto">
                <a:xfrm>
                  <a:off x="990600" y="2503488"/>
                  <a:ext cx="1203003" cy="2530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</a:rPr>
                    <a:t>Grani-1.2mg</a:t>
                  </a:r>
                  <a:endParaRPr kumimoji="0" lang="en-US" alt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42" name="Oval 198"/>
                <p:cNvSpPr>
                  <a:spLocks noChangeArrowheads="1"/>
                </p:cNvSpPr>
                <p:nvPr/>
              </p:nvSpPr>
              <p:spPr bwMode="auto">
                <a:xfrm>
                  <a:off x="2060575" y="2803525"/>
                  <a:ext cx="20638" cy="15875"/>
                </a:xfrm>
                <a:prstGeom prst="ellipse">
                  <a:avLst/>
                </a:prstGeom>
                <a:solidFill>
                  <a:srgbClr val="0000FF"/>
                </a:solidFill>
                <a:ln w="222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43" name="Rectangle 199"/>
                <p:cNvSpPr>
                  <a:spLocks noChangeArrowheads="1"/>
                </p:cNvSpPr>
                <p:nvPr/>
              </p:nvSpPr>
              <p:spPr bwMode="auto">
                <a:xfrm>
                  <a:off x="838200" y="2743201"/>
                  <a:ext cx="1203003" cy="2530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</a:rPr>
                    <a:t>Grani-0.4mg</a:t>
                  </a:r>
                  <a:endParaRPr kumimoji="0" lang="en-US" altLang="en-US" sz="105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44" name="Line 200"/>
                <p:cNvSpPr>
                  <a:spLocks noChangeShapeType="1"/>
                </p:cNvSpPr>
                <p:nvPr/>
              </p:nvSpPr>
              <p:spPr bwMode="auto">
                <a:xfrm>
                  <a:off x="2017712" y="3059113"/>
                  <a:ext cx="4763" cy="6350"/>
                </a:xfrm>
                <a:prstGeom prst="line">
                  <a:avLst/>
                </a:prstGeom>
                <a:noFill/>
                <a:ln w="222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45" name="Rectangle 201"/>
                <p:cNvSpPr>
                  <a:spLocks noChangeArrowheads="1"/>
                </p:cNvSpPr>
                <p:nvPr/>
              </p:nvSpPr>
              <p:spPr bwMode="auto">
                <a:xfrm>
                  <a:off x="685800" y="2960687"/>
                  <a:ext cx="1203003" cy="2530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</a:rPr>
                    <a:t>Grani-1.1mg</a:t>
                  </a:r>
                  <a:endParaRPr kumimoji="0" lang="en-US" alt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46" name="Line 202"/>
                <p:cNvSpPr>
                  <a:spLocks noChangeShapeType="1"/>
                </p:cNvSpPr>
                <p:nvPr/>
              </p:nvSpPr>
              <p:spPr bwMode="auto">
                <a:xfrm>
                  <a:off x="1990725" y="3305175"/>
                  <a:ext cx="6350" cy="4763"/>
                </a:xfrm>
                <a:prstGeom prst="line">
                  <a:avLst/>
                </a:prstGeom>
                <a:noFill/>
                <a:ln w="222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47" name="Rectangle 203"/>
                <p:cNvSpPr>
                  <a:spLocks noChangeArrowheads="1"/>
                </p:cNvSpPr>
                <p:nvPr/>
              </p:nvSpPr>
              <p:spPr bwMode="auto">
                <a:xfrm>
                  <a:off x="685800" y="3200400"/>
                  <a:ext cx="1203003" cy="2530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</a:rPr>
                    <a:t>Grani-0.7mg</a:t>
                  </a:r>
                  <a:endParaRPr kumimoji="0" lang="en-US" alt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48" name="Line 204"/>
                <p:cNvSpPr>
                  <a:spLocks noChangeShapeType="1"/>
                </p:cNvSpPr>
                <p:nvPr/>
              </p:nvSpPr>
              <p:spPr bwMode="auto">
                <a:xfrm>
                  <a:off x="1990725" y="3556000"/>
                  <a:ext cx="6350" cy="4763"/>
                </a:xfrm>
                <a:prstGeom prst="line">
                  <a:avLst/>
                </a:prstGeom>
                <a:noFill/>
                <a:ln w="222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49" name="Rectangle 205"/>
                <p:cNvSpPr>
                  <a:spLocks noChangeArrowheads="1"/>
                </p:cNvSpPr>
                <p:nvPr/>
              </p:nvSpPr>
              <p:spPr bwMode="auto">
                <a:xfrm>
                  <a:off x="609600" y="3429000"/>
                  <a:ext cx="1203003" cy="2530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</a:rPr>
                    <a:t>Grani-2.2mg</a:t>
                  </a:r>
                  <a:endParaRPr kumimoji="0" lang="en-US" alt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50" name="Line 206"/>
                <p:cNvSpPr>
                  <a:spLocks noChangeShapeType="1"/>
                </p:cNvSpPr>
                <p:nvPr/>
              </p:nvSpPr>
              <p:spPr bwMode="auto">
                <a:xfrm>
                  <a:off x="2017712" y="3800475"/>
                  <a:ext cx="4763" cy="6350"/>
                </a:xfrm>
                <a:prstGeom prst="line">
                  <a:avLst/>
                </a:prstGeom>
                <a:noFill/>
                <a:ln w="222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51" name="Rectangle 208"/>
                <p:cNvSpPr>
                  <a:spLocks noChangeArrowheads="1"/>
                </p:cNvSpPr>
                <p:nvPr/>
              </p:nvSpPr>
              <p:spPr bwMode="auto">
                <a:xfrm>
                  <a:off x="609600" y="3657600"/>
                  <a:ext cx="1203003" cy="2530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</a:rPr>
                    <a:t>Grani-0.8mg</a:t>
                  </a:r>
                  <a:endParaRPr kumimoji="0" lang="en-US" alt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52" name="Oval 209"/>
                <p:cNvSpPr>
                  <a:spLocks noChangeArrowheads="1"/>
                </p:cNvSpPr>
                <p:nvPr/>
              </p:nvSpPr>
              <p:spPr bwMode="auto">
                <a:xfrm>
                  <a:off x="2049463" y="4025900"/>
                  <a:ext cx="42863" cy="41275"/>
                </a:xfrm>
                <a:prstGeom prst="ellipse">
                  <a:avLst/>
                </a:prstGeom>
                <a:solidFill>
                  <a:srgbClr val="0000FF"/>
                </a:solidFill>
                <a:ln w="222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53" name="Rectangle 210"/>
                <p:cNvSpPr>
                  <a:spLocks noChangeArrowheads="1"/>
                </p:cNvSpPr>
                <p:nvPr/>
              </p:nvSpPr>
              <p:spPr bwMode="auto">
                <a:xfrm>
                  <a:off x="685800" y="3951288"/>
                  <a:ext cx="1240597" cy="2530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</a:rPr>
                    <a:t>Dola-12.5mg</a:t>
                  </a:r>
                  <a:endParaRPr kumimoji="0" lang="en-US" alt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54" name="Oval 211"/>
                <p:cNvSpPr>
                  <a:spLocks noChangeArrowheads="1"/>
                </p:cNvSpPr>
                <p:nvPr/>
              </p:nvSpPr>
              <p:spPr bwMode="auto">
                <a:xfrm>
                  <a:off x="2146300" y="4275138"/>
                  <a:ext cx="4763" cy="11113"/>
                </a:xfrm>
                <a:prstGeom prst="ellipse">
                  <a:avLst/>
                </a:prstGeom>
                <a:solidFill>
                  <a:srgbClr val="0000FF"/>
                </a:solidFill>
                <a:ln w="222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55" name="Rectangle 212"/>
                <p:cNvSpPr>
                  <a:spLocks noChangeArrowheads="1"/>
                </p:cNvSpPr>
                <p:nvPr/>
              </p:nvSpPr>
              <p:spPr bwMode="auto">
                <a:xfrm>
                  <a:off x="762000" y="4179887"/>
                  <a:ext cx="1068294" cy="2530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</a:rPr>
                    <a:t>Dola-25mg</a:t>
                  </a:r>
                  <a:endParaRPr kumimoji="0" lang="en-US" alt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56" name="Line 213"/>
                <p:cNvSpPr>
                  <a:spLocks noChangeShapeType="1"/>
                </p:cNvSpPr>
                <p:nvPr/>
              </p:nvSpPr>
              <p:spPr bwMode="auto">
                <a:xfrm>
                  <a:off x="2252663" y="4505325"/>
                  <a:ext cx="4763" cy="4763"/>
                </a:xfrm>
                <a:prstGeom prst="line">
                  <a:avLst/>
                </a:prstGeom>
                <a:noFill/>
                <a:ln w="222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57" name="Rectangle 214"/>
                <p:cNvSpPr>
                  <a:spLocks noChangeArrowheads="1"/>
                </p:cNvSpPr>
                <p:nvPr/>
              </p:nvSpPr>
              <p:spPr bwMode="auto">
                <a:xfrm>
                  <a:off x="914400" y="4419601"/>
                  <a:ext cx="1240597" cy="2530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</a:rPr>
                    <a:t>Dola-37.5mg</a:t>
                  </a:r>
                  <a:endParaRPr kumimoji="0" lang="en-US" altLang="en-US" sz="105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58" name="Line 215"/>
                <p:cNvSpPr>
                  <a:spLocks noChangeShapeType="1"/>
                </p:cNvSpPr>
                <p:nvPr/>
              </p:nvSpPr>
              <p:spPr bwMode="auto">
                <a:xfrm>
                  <a:off x="2381250" y="4718050"/>
                  <a:ext cx="4763" cy="6350"/>
                </a:xfrm>
                <a:prstGeom prst="line">
                  <a:avLst/>
                </a:prstGeom>
                <a:noFill/>
                <a:ln w="222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59" name="Rectangle 216"/>
                <p:cNvSpPr>
                  <a:spLocks noChangeArrowheads="1"/>
                </p:cNvSpPr>
                <p:nvPr/>
              </p:nvSpPr>
              <p:spPr bwMode="auto">
                <a:xfrm>
                  <a:off x="1143000" y="4637087"/>
                  <a:ext cx="1115284" cy="2530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</a:rPr>
                    <a:t>Dola-7.0mg</a:t>
                  </a:r>
                  <a:endParaRPr kumimoji="0" lang="en-US" altLang="en-US" sz="105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60" name="Oval 217"/>
                <p:cNvSpPr>
                  <a:spLocks noChangeArrowheads="1"/>
                </p:cNvSpPr>
                <p:nvPr/>
              </p:nvSpPr>
              <p:spPr bwMode="auto">
                <a:xfrm>
                  <a:off x="2519363" y="4916488"/>
                  <a:ext cx="11113" cy="9525"/>
                </a:xfrm>
                <a:prstGeom prst="ellipse">
                  <a:avLst/>
                </a:prstGeom>
                <a:solidFill>
                  <a:srgbClr val="0000FF"/>
                </a:solidFill>
                <a:ln w="222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61" name="Rectangle 218"/>
                <p:cNvSpPr>
                  <a:spLocks noChangeArrowheads="1"/>
                </p:cNvSpPr>
                <p:nvPr/>
              </p:nvSpPr>
              <p:spPr bwMode="auto">
                <a:xfrm>
                  <a:off x="1295399" y="4865687"/>
                  <a:ext cx="1240597" cy="2530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</a:rPr>
                    <a:t>Dola-54.0mg</a:t>
                  </a:r>
                  <a:endParaRPr kumimoji="0" lang="en-US" alt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62" name="Oval 219"/>
                <p:cNvSpPr>
                  <a:spLocks noChangeArrowheads="1"/>
                </p:cNvSpPr>
                <p:nvPr/>
              </p:nvSpPr>
              <p:spPr bwMode="auto">
                <a:xfrm>
                  <a:off x="2657475" y="5065713"/>
                  <a:ext cx="69850" cy="68263"/>
                </a:xfrm>
                <a:prstGeom prst="ellipse">
                  <a:avLst/>
                </a:prstGeom>
                <a:solidFill>
                  <a:srgbClr val="0000FF"/>
                </a:solidFill>
                <a:ln w="222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63" name="Rectangle 220"/>
                <p:cNvSpPr>
                  <a:spLocks noChangeArrowheads="1"/>
                </p:cNvSpPr>
                <p:nvPr/>
              </p:nvSpPr>
              <p:spPr bwMode="auto">
                <a:xfrm>
                  <a:off x="1552576" y="5094288"/>
                  <a:ext cx="1036964" cy="2530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</a:rPr>
                    <a:t>Tropi-2mg</a:t>
                  </a:r>
                  <a:endParaRPr kumimoji="0" lang="en-US" alt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64" name="Oval 221"/>
                <p:cNvSpPr>
                  <a:spLocks noChangeArrowheads="1"/>
                </p:cNvSpPr>
                <p:nvPr/>
              </p:nvSpPr>
              <p:spPr bwMode="auto">
                <a:xfrm>
                  <a:off x="2860675" y="5246688"/>
                  <a:ext cx="42863" cy="42863"/>
                </a:xfrm>
                <a:prstGeom prst="ellipse">
                  <a:avLst/>
                </a:prstGeom>
                <a:solidFill>
                  <a:srgbClr val="0000FF"/>
                </a:solidFill>
                <a:ln w="222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65" name="Rectangle 222"/>
                <p:cNvSpPr>
                  <a:spLocks noChangeArrowheads="1"/>
                </p:cNvSpPr>
                <p:nvPr/>
              </p:nvSpPr>
              <p:spPr bwMode="auto">
                <a:xfrm>
                  <a:off x="1676401" y="5257800"/>
                  <a:ext cx="1036964" cy="2530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</a:rPr>
                    <a:t>Tropi-5mg</a:t>
                  </a:r>
                  <a:endParaRPr kumimoji="0" lang="en-US" alt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66" name="Oval 223"/>
                <p:cNvSpPr>
                  <a:spLocks noChangeArrowheads="1"/>
                </p:cNvSpPr>
                <p:nvPr/>
              </p:nvSpPr>
              <p:spPr bwMode="auto">
                <a:xfrm>
                  <a:off x="3073400" y="5400675"/>
                  <a:ext cx="15875" cy="17463"/>
                </a:xfrm>
                <a:prstGeom prst="ellipse">
                  <a:avLst/>
                </a:prstGeom>
                <a:solidFill>
                  <a:srgbClr val="0000FF"/>
                </a:solidFill>
                <a:ln w="222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67" name="Rectangle 224"/>
                <p:cNvSpPr>
                  <a:spLocks noChangeArrowheads="1"/>
                </p:cNvSpPr>
                <p:nvPr/>
              </p:nvSpPr>
              <p:spPr bwMode="auto">
                <a:xfrm>
                  <a:off x="1981201" y="5438775"/>
                  <a:ext cx="1209269" cy="2530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</a:rPr>
                    <a:t>Tropi-0.5mg</a:t>
                  </a:r>
                  <a:endParaRPr kumimoji="0" lang="en-US" alt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68" name="Line 225"/>
                <p:cNvSpPr>
                  <a:spLocks noChangeShapeType="1"/>
                </p:cNvSpPr>
                <p:nvPr/>
              </p:nvSpPr>
              <p:spPr bwMode="auto">
                <a:xfrm>
                  <a:off x="3303588" y="5529263"/>
                  <a:ext cx="4763" cy="4763"/>
                </a:xfrm>
                <a:prstGeom prst="line">
                  <a:avLst/>
                </a:prstGeom>
                <a:noFill/>
                <a:ln w="222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69" name="Rectangle 226"/>
                <p:cNvSpPr>
                  <a:spLocks noChangeArrowheads="1"/>
                </p:cNvSpPr>
                <p:nvPr/>
              </p:nvSpPr>
              <p:spPr bwMode="auto">
                <a:xfrm>
                  <a:off x="2209801" y="5627688"/>
                  <a:ext cx="1209269" cy="2530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</a:rPr>
                    <a:t>Tropi-0.1mg</a:t>
                  </a:r>
                  <a:endParaRPr kumimoji="0" lang="en-US" alt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70" name="Oval 227"/>
                <p:cNvSpPr>
                  <a:spLocks noChangeArrowheads="1"/>
                </p:cNvSpPr>
                <p:nvPr/>
              </p:nvSpPr>
              <p:spPr bwMode="auto">
                <a:xfrm>
                  <a:off x="3527425" y="5619750"/>
                  <a:ext cx="4763" cy="11113"/>
                </a:xfrm>
                <a:prstGeom prst="ellipse">
                  <a:avLst/>
                </a:prstGeom>
                <a:solidFill>
                  <a:srgbClr val="0000FF"/>
                </a:solidFill>
                <a:ln w="222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71" name="Rectangle 228"/>
                <p:cNvSpPr>
                  <a:spLocks noChangeArrowheads="1"/>
                </p:cNvSpPr>
                <p:nvPr/>
              </p:nvSpPr>
              <p:spPr bwMode="auto">
                <a:xfrm>
                  <a:off x="2438400" y="5780089"/>
                  <a:ext cx="1036964" cy="2530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</a:rPr>
                    <a:t>Tropi-1mg</a:t>
                  </a:r>
                  <a:endParaRPr kumimoji="0" lang="en-US" alt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72" name="Oval 229"/>
                <p:cNvSpPr>
                  <a:spLocks noChangeArrowheads="1"/>
                </p:cNvSpPr>
                <p:nvPr/>
              </p:nvSpPr>
              <p:spPr bwMode="auto">
                <a:xfrm>
                  <a:off x="3767138" y="5694363"/>
                  <a:ext cx="11113" cy="11113"/>
                </a:xfrm>
                <a:prstGeom prst="ellipse">
                  <a:avLst/>
                </a:prstGeom>
                <a:solidFill>
                  <a:srgbClr val="0000FF"/>
                </a:solidFill>
                <a:ln w="222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73" name="Rectangle 230"/>
                <p:cNvSpPr>
                  <a:spLocks noChangeArrowheads="1"/>
                </p:cNvSpPr>
                <p:nvPr/>
              </p:nvSpPr>
              <p:spPr bwMode="auto">
                <a:xfrm>
                  <a:off x="2667000" y="5953530"/>
                  <a:ext cx="1209269" cy="2530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</a:rPr>
                    <a:t>Tropi-1.5mg</a:t>
                  </a:r>
                  <a:endParaRPr kumimoji="0" lang="en-US" alt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74" name="Line 231"/>
                <p:cNvSpPr>
                  <a:spLocks noChangeShapeType="1"/>
                </p:cNvSpPr>
                <p:nvPr/>
              </p:nvSpPr>
              <p:spPr bwMode="auto">
                <a:xfrm>
                  <a:off x="4011613" y="5741988"/>
                  <a:ext cx="6350" cy="6350"/>
                </a:xfrm>
                <a:prstGeom prst="line">
                  <a:avLst/>
                </a:prstGeom>
                <a:noFill/>
                <a:ln w="222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75" name="Rectangle 232"/>
                <p:cNvSpPr>
                  <a:spLocks noChangeArrowheads="1"/>
                </p:cNvSpPr>
                <p:nvPr/>
              </p:nvSpPr>
              <p:spPr bwMode="auto">
                <a:xfrm>
                  <a:off x="2895600" y="6122794"/>
                  <a:ext cx="1209269" cy="2530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</a:rPr>
                    <a:t>Tropi-7.3mg</a:t>
                  </a:r>
                  <a:endParaRPr kumimoji="0" lang="en-US" alt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76" name="Line 233"/>
                <p:cNvSpPr>
                  <a:spLocks noChangeShapeType="1"/>
                </p:cNvSpPr>
                <p:nvPr/>
              </p:nvSpPr>
              <p:spPr bwMode="auto">
                <a:xfrm>
                  <a:off x="4262438" y="5764213"/>
                  <a:ext cx="6350" cy="4763"/>
                </a:xfrm>
                <a:prstGeom prst="line">
                  <a:avLst/>
                </a:prstGeom>
                <a:noFill/>
                <a:ln w="222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77" name="Rectangle 234"/>
                <p:cNvSpPr>
                  <a:spLocks noChangeArrowheads="1"/>
                </p:cNvSpPr>
                <p:nvPr/>
              </p:nvSpPr>
              <p:spPr bwMode="auto">
                <a:xfrm>
                  <a:off x="3232150" y="6319485"/>
                  <a:ext cx="1209269" cy="2530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</a:rPr>
                    <a:t>Tropi-4.3mg</a:t>
                  </a:r>
                  <a:endParaRPr kumimoji="0" lang="en-US" alt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78" name="Oval 235"/>
                <p:cNvSpPr>
                  <a:spLocks noChangeArrowheads="1"/>
                </p:cNvSpPr>
                <p:nvPr/>
              </p:nvSpPr>
              <p:spPr bwMode="auto">
                <a:xfrm>
                  <a:off x="4497388" y="5748338"/>
                  <a:ext cx="15875" cy="15875"/>
                </a:xfrm>
                <a:prstGeom prst="ellipse">
                  <a:avLst/>
                </a:prstGeom>
                <a:solidFill>
                  <a:srgbClr val="0000FF"/>
                </a:solidFill>
                <a:ln w="222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79" name="Rectangle 236"/>
                <p:cNvSpPr>
                  <a:spLocks noChangeArrowheads="1"/>
                </p:cNvSpPr>
                <p:nvPr/>
              </p:nvSpPr>
              <p:spPr bwMode="auto">
                <a:xfrm>
                  <a:off x="4625923" y="6294084"/>
                  <a:ext cx="1588342" cy="2530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</a:rPr>
                    <a:t>Palono-0.025mg</a:t>
                  </a:r>
                  <a:endParaRPr kumimoji="0" lang="en-US" alt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80" name="Oval 237"/>
                <p:cNvSpPr>
                  <a:spLocks noChangeArrowheads="1"/>
                </p:cNvSpPr>
                <p:nvPr/>
              </p:nvSpPr>
              <p:spPr bwMode="auto">
                <a:xfrm>
                  <a:off x="4748213" y="5716588"/>
                  <a:ext cx="15875" cy="15875"/>
                </a:xfrm>
                <a:prstGeom prst="ellipse">
                  <a:avLst/>
                </a:prstGeom>
                <a:solidFill>
                  <a:srgbClr val="0000FF"/>
                </a:solidFill>
                <a:ln w="222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81" name="Rectangle 238"/>
                <p:cNvSpPr>
                  <a:spLocks noChangeArrowheads="1"/>
                </p:cNvSpPr>
                <p:nvPr/>
              </p:nvSpPr>
              <p:spPr bwMode="auto">
                <a:xfrm>
                  <a:off x="4648201" y="6084887"/>
                  <a:ext cx="1463029" cy="2530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</a:rPr>
                    <a:t>Palono-0.05mg</a:t>
                  </a:r>
                  <a:endParaRPr kumimoji="0" lang="en-US" alt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82" name="Oval 239"/>
                <p:cNvSpPr>
                  <a:spLocks noChangeArrowheads="1"/>
                </p:cNvSpPr>
                <p:nvPr/>
              </p:nvSpPr>
              <p:spPr bwMode="auto">
                <a:xfrm>
                  <a:off x="4976813" y="5646738"/>
                  <a:ext cx="38100" cy="42863"/>
                </a:xfrm>
                <a:prstGeom prst="ellipse">
                  <a:avLst/>
                </a:prstGeom>
                <a:solidFill>
                  <a:srgbClr val="0000FF"/>
                </a:solidFill>
                <a:ln w="222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83" name="Rectangle 240"/>
                <p:cNvSpPr>
                  <a:spLocks noChangeArrowheads="1"/>
                </p:cNvSpPr>
                <p:nvPr/>
              </p:nvSpPr>
              <p:spPr bwMode="auto">
                <a:xfrm>
                  <a:off x="4876800" y="5932487"/>
                  <a:ext cx="1588342" cy="2530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</a:rPr>
                    <a:t>Palono-0.075mg</a:t>
                  </a:r>
                  <a:endParaRPr kumimoji="0" lang="en-US" alt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84" name="Oval 241"/>
                <p:cNvSpPr>
                  <a:spLocks noChangeArrowheads="1"/>
                </p:cNvSpPr>
                <p:nvPr/>
              </p:nvSpPr>
              <p:spPr bwMode="auto">
                <a:xfrm>
                  <a:off x="5227638" y="5576888"/>
                  <a:ext cx="11113" cy="6350"/>
                </a:xfrm>
                <a:prstGeom prst="ellipse">
                  <a:avLst/>
                </a:prstGeom>
                <a:solidFill>
                  <a:srgbClr val="0000FF"/>
                </a:solidFill>
                <a:ln w="222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85" name="Rectangle 242"/>
                <p:cNvSpPr>
                  <a:spLocks noChangeArrowheads="1"/>
                </p:cNvSpPr>
                <p:nvPr/>
              </p:nvSpPr>
              <p:spPr bwMode="auto">
                <a:xfrm>
                  <a:off x="5105398" y="5703889"/>
                  <a:ext cx="1588342" cy="2530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</a:rPr>
                    <a:t>Palono-0.008mg</a:t>
                  </a:r>
                  <a:endParaRPr kumimoji="0" lang="en-US" altLang="en-US" sz="105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86" name="Oval 243"/>
                <p:cNvSpPr>
                  <a:spLocks noChangeArrowheads="1"/>
                </p:cNvSpPr>
                <p:nvPr/>
              </p:nvSpPr>
              <p:spPr bwMode="auto">
                <a:xfrm>
                  <a:off x="5451475" y="5465763"/>
                  <a:ext cx="6350" cy="9525"/>
                </a:xfrm>
                <a:prstGeom prst="ellipse">
                  <a:avLst/>
                </a:prstGeom>
                <a:solidFill>
                  <a:srgbClr val="0000FF"/>
                </a:solidFill>
                <a:ln w="222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87" name="Rectangle 244"/>
                <p:cNvSpPr>
                  <a:spLocks noChangeArrowheads="1"/>
                </p:cNvSpPr>
                <p:nvPr/>
              </p:nvSpPr>
              <p:spPr bwMode="auto">
                <a:xfrm>
                  <a:off x="5478461" y="5513388"/>
                  <a:ext cx="1588342" cy="2530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</a:rPr>
                    <a:t>Palono-0.021mg</a:t>
                  </a:r>
                  <a:endParaRPr kumimoji="0" lang="en-US" alt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88" name="Oval 245"/>
                <p:cNvSpPr>
                  <a:spLocks noChangeArrowheads="1"/>
                </p:cNvSpPr>
                <p:nvPr/>
              </p:nvSpPr>
              <p:spPr bwMode="auto">
                <a:xfrm>
                  <a:off x="5659438" y="5337175"/>
                  <a:ext cx="11113" cy="4763"/>
                </a:xfrm>
                <a:prstGeom prst="ellipse">
                  <a:avLst/>
                </a:prstGeom>
                <a:solidFill>
                  <a:srgbClr val="0000FF"/>
                </a:solidFill>
                <a:ln w="222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89" name="Rectangle 246"/>
                <p:cNvSpPr>
                  <a:spLocks noChangeArrowheads="1"/>
                </p:cNvSpPr>
                <p:nvPr/>
              </p:nvSpPr>
              <p:spPr bwMode="auto">
                <a:xfrm>
                  <a:off x="5862639" y="5333999"/>
                  <a:ext cx="1588342" cy="2530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</a:rPr>
                    <a:t>Palono-0.074mg</a:t>
                  </a:r>
                  <a:endParaRPr kumimoji="0" lang="en-US" altLang="en-US" sz="105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90" name="Oval 247"/>
                <p:cNvSpPr>
                  <a:spLocks noChangeArrowheads="1"/>
                </p:cNvSpPr>
                <p:nvPr/>
              </p:nvSpPr>
              <p:spPr bwMode="auto">
                <a:xfrm>
                  <a:off x="5857875" y="5183188"/>
                  <a:ext cx="4763" cy="4763"/>
                </a:xfrm>
                <a:prstGeom prst="ellipse">
                  <a:avLst/>
                </a:prstGeom>
                <a:solidFill>
                  <a:srgbClr val="0000FF"/>
                </a:solidFill>
                <a:ln w="222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91" name="Rectangle 248"/>
                <p:cNvSpPr>
                  <a:spLocks noChangeArrowheads="1"/>
                </p:cNvSpPr>
                <p:nvPr/>
              </p:nvSpPr>
              <p:spPr bwMode="auto">
                <a:xfrm>
                  <a:off x="6091239" y="5105400"/>
                  <a:ext cx="1588342" cy="2530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</a:rPr>
                    <a:t>Palono-0.219mg</a:t>
                  </a:r>
                  <a:endParaRPr kumimoji="0" lang="en-US" altLang="en-US" sz="105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92" name="Oval 249"/>
                <p:cNvSpPr>
                  <a:spLocks noChangeArrowheads="1"/>
                </p:cNvSpPr>
                <p:nvPr/>
              </p:nvSpPr>
              <p:spPr bwMode="auto">
                <a:xfrm>
                  <a:off x="6032500" y="5006975"/>
                  <a:ext cx="6350" cy="4763"/>
                </a:xfrm>
                <a:prstGeom prst="ellipse">
                  <a:avLst/>
                </a:prstGeom>
                <a:solidFill>
                  <a:srgbClr val="0000FF"/>
                </a:solidFill>
                <a:ln w="222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93" name="Rectangle 250"/>
                <p:cNvSpPr>
                  <a:spLocks noChangeArrowheads="1"/>
                </p:cNvSpPr>
                <p:nvPr/>
              </p:nvSpPr>
              <p:spPr bwMode="auto">
                <a:xfrm>
                  <a:off x="6319836" y="4876800"/>
                  <a:ext cx="1588342" cy="2530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</a:rPr>
                    <a:t>Palono-2.130mg</a:t>
                  </a:r>
                  <a:endParaRPr kumimoji="0" lang="en-US" alt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94" name="Line 251"/>
                <p:cNvSpPr>
                  <a:spLocks noChangeShapeType="1"/>
                </p:cNvSpPr>
                <p:nvPr/>
              </p:nvSpPr>
              <p:spPr bwMode="auto">
                <a:xfrm>
                  <a:off x="6199188" y="4826000"/>
                  <a:ext cx="4763" cy="4763"/>
                </a:xfrm>
                <a:prstGeom prst="line">
                  <a:avLst/>
                </a:prstGeom>
                <a:noFill/>
                <a:ln w="222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95" name="Rectangle 252"/>
                <p:cNvSpPr>
                  <a:spLocks noChangeArrowheads="1"/>
                </p:cNvSpPr>
                <p:nvPr/>
              </p:nvSpPr>
              <p:spPr bwMode="auto">
                <a:xfrm>
                  <a:off x="6567487" y="4648200"/>
                  <a:ext cx="1463029" cy="2530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</a:rPr>
                    <a:t>Palono-0.25mg</a:t>
                  </a:r>
                  <a:endParaRPr kumimoji="0" lang="en-US" alt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96" name="Oval 253"/>
                <p:cNvSpPr>
                  <a:spLocks noChangeArrowheads="1"/>
                </p:cNvSpPr>
                <p:nvPr/>
              </p:nvSpPr>
              <p:spPr bwMode="auto">
                <a:xfrm>
                  <a:off x="6316663" y="4595813"/>
                  <a:ext cx="41275" cy="42863"/>
                </a:xfrm>
                <a:prstGeom prst="ellipse">
                  <a:avLst/>
                </a:prstGeom>
                <a:solidFill>
                  <a:srgbClr val="0000FF"/>
                </a:solidFill>
                <a:ln w="222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97" name="Rectangle 254"/>
                <p:cNvSpPr>
                  <a:spLocks noChangeArrowheads="1"/>
                </p:cNvSpPr>
                <p:nvPr/>
              </p:nvSpPr>
              <p:spPr bwMode="auto">
                <a:xfrm>
                  <a:off x="6826248" y="4419601"/>
                  <a:ext cx="1231201" cy="2530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</a:rPr>
                    <a:t>Ramo-0.3mg</a:t>
                  </a:r>
                  <a:endParaRPr kumimoji="0" lang="en-US" altLang="en-US" sz="105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98" name="Line 255"/>
                <p:cNvSpPr>
                  <a:spLocks noChangeShapeType="1"/>
                </p:cNvSpPr>
                <p:nvPr/>
              </p:nvSpPr>
              <p:spPr bwMode="auto">
                <a:xfrm>
                  <a:off x="6448425" y="4392613"/>
                  <a:ext cx="6350" cy="6350"/>
                </a:xfrm>
                <a:prstGeom prst="line">
                  <a:avLst/>
                </a:prstGeom>
                <a:noFill/>
                <a:ln w="222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99" name="Rectangle 256"/>
                <p:cNvSpPr>
                  <a:spLocks noChangeArrowheads="1"/>
                </p:cNvSpPr>
                <p:nvPr/>
              </p:nvSpPr>
              <p:spPr bwMode="auto">
                <a:xfrm>
                  <a:off x="6934199" y="4190999"/>
                  <a:ext cx="1231201" cy="2530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</a:rPr>
                    <a:t>Ramo-0.6mg</a:t>
                  </a:r>
                  <a:endParaRPr kumimoji="0" lang="en-US" alt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700" name="Line 257"/>
                <p:cNvSpPr>
                  <a:spLocks noChangeShapeType="1"/>
                </p:cNvSpPr>
                <p:nvPr/>
              </p:nvSpPr>
              <p:spPr bwMode="auto">
                <a:xfrm>
                  <a:off x="6540500" y="4164013"/>
                  <a:ext cx="4763" cy="4763"/>
                </a:xfrm>
                <a:prstGeom prst="line">
                  <a:avLst/>
                </a:prstGeom>
                <a:noFill/>
                <a:ln w="222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701" name="Rectangle 258"/>
                <p:cNvSpPr>
                  <a:spLocks noChangeArrowheads="1"/>
                </p:cNvSpPr>
                <p:nvPr/>
              </p:nvSpPr>
              <p:spPr bwMode="auto">
                <a:xfrm>
                  <a:off x="7054850" y="3962399"/>
                  <a:ext cx="1231201" cy="2530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</a:rPr>
                    <a:t>Ramo-0.1mg</a:t>
                  </a:r>
                  <a:endParaRPr kumimoji="0" lang="en-US" alt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702" name="Oval 259"/>
                <p:cNvSpPr>
                  <a:spLocks noChangeArrowheads="1"/>
                </p:cNvSpPr>
                <p:nvPr/>
              </p:nvSpPr>
              <p:spPr bwMode="auto">
                <a:xfrm>
                  <a:off x="6599238" y="3917950"/>
                  <a:ext cx="9525" cy="6350"/>
                </a:xfrm>
                <a:prstGeom prst="ellipse">
                  <a:avLst/>
                </a:prstGeom>
                <a:solidFill>
                  <a:srgbClr val="0000FF"/>
                </a:solidFill>
                <a:ln w="222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703" name="Rectangle 260"/>
                <p:cNvSpPr>
                  <a:spLocks noChangeArrowheads="1"/>
                </p:cNvSpPr>
                <p:nvPr/>
              </p:nvSpPr>
              <p:spPr bwMode="auto">
                <a:xfrm>
                  <a:off x="7131050" y="3798886"/>
                  <a:ext cx="1231201" cy="2530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</a:rPr>
                    <a:t>Ramo-0.9mg</a:t>
                  </a:r>
                  <a:endParaRPr kumimoji="0" lang="en-US" alt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704" name="Line 261"/>
                <p:cNvSpPr>
                  <a:spLocks noChangeShapeType="1"/>
                </p:cNvSpPr>
                <p:nvPr/>
              </p:nvSpPr>
              <p:spPr bwMode="auto">
                <a:xfrm>
                  <a:off x="6646863" y="3678238"/>
                  <a:ext cx="4763" cy="6350"/>
                </a:xfrm>
                <a:prstGeom prst="line">
                  <a:avLst/>
                </a:prstGeom>
                <a:noFill/>
                <a:ln w="2222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705" name="Rectangle 262"/>
                <p:cNvSpPr>
                  <a:spLocks noChangeArrowheads="1"/>
                </p:cNvSpPr>
                <p:nvPr/>
              </p:nvSpPr>
              <p:spPr bwMode="auto">
                <a:xfrm>
                  <a:off x="7131048" y="3581400"/>
                  <a:ext cx="1231201" cy="2530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</a:rPr>
                    <a:t>Ramo-0.2mg</a:t>
                  </a:r>
                  <a:endParaRPr kumimoji="0" lang="en-US" alt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70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145976" y="3284383"/>
                  <a:ext cx="1007422" cy="3093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100" b="0" i="0" u="none" strike="noStrike" cap="none" normalizeH="0" baseline="0" dirty="0" smtClean="0">
                      <a:ln>
                        <a:noFill/>
                      </a:ln>
                      <a:effectLst/>
                      <a:latin typeface="Cambria" panose="02040503050406030204" pitchFamily="18" charset="0"/>
                    </a:rPr>
                    <a:t>Placebo</a:t>
                  </a:r>
                  <a:endParaRPr kumimoji="0" lang="en-US" altLang="en-US" sz="1400" b="0" i="0" u="none" strike="noStrike" cap="none" normalizeH="0" baseline="0" dirty="0" smtClean="0">
                    <a:ln>
                      <a:noFill/>
                    </a:ln>
                    <a:effectLst/>
                    <a:latin typeface="Cambria" panose="02040503050406030204" pitchFamily="18" charset="0"/>
                  </a:endParaRPr>
                </a:p>
              </p:txBody>
            </p:sp>
          </p:grpSp>
          <p:sp>
            <p:nvSpPr>
              <p:cNvPr id="707" name="Oval 706"/>
              <p:cNvSpPr/>
              <p:nvPr/>
            </p:nvSpPr>
            <p:spPr>
              <a:xfrm rot="12986123">
                <a:off x="540682" y="3874669"/>
                <a:ext cx="1863211" cy="1180219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Cambria" panose="02040503050406030204" pitchFamily="18" charset="0"/>
                </a:endParaRPr>
              </a:p>
            </p:txBody>
          </p:sp>
          <p:sp>
            <p:nvSpPr>
              <p:cNvPr id="708" name="Oval 707"/>
              <p:cNvSpPr/>
              <p:nvPr/>
            </p:nvSpPr>
            <p:spPr>
              <a:xfrm rot="12319336">
                <a:off x="1521425" y="5335103"/>
                <a:ext cx="2789671" cy="1191481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Cambria" panose="02040503050406030204" pitchFamily="18" charset="0"/>
                </a:endParaRPr>
              </a:p>
            </p:txBody>
          </p:sp>
          <p:sp>
            <p:nvSpPr>
              <p:cNvPr id="709" name="Oval 708"/>
              <p:cNvSpPr/>
              <p:nvPr/>
            </p:nvSpPr>
            <p:spPr>
              <a:xfrm rot="9218648">
                <a:off x="3892682" y="4966837"/>
                <a:ext cx="3972667" cy="1404915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Cambria" panose="02040503050406030204" pitchFamily="18" charset="0"/>
                </a:endParaRPr>
              </a:p>
            </p:txBody>
          </p:sp>
          <p:sp>
            <p:nvSpPr>
              <p:cNvPr id="710" name="Oval 709"/>
              <p:cNvSpPr/>
              <p:nvPr/>
            </p:nvSpPr>
            <p:spPr>
              <a:xfrm rot="7176108">
                <a:off x="7071313" y="3442691"/>
                <a:ext cx="1254955" cy="1493702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Cambria" panose="02040503050406030204" pitchFamily="18" charset="0"/>
                </a:endParaRPr>
              </a:p>
            </p:txBody>
          </p:sp>
        </p:grpSp>
        <p:sp>
          <p:nvSpPr>
            <p:cNvPr id="711" name="Oval 710"/>
            <p:cNvSpPr/>
            <p:nvPr/>
          </p:nvSpPr>
          <p:spPr>
            <a:xfrm rot="2031774">
              <a:off x="6396017" y="3154014"/>
              <a:ext cx="2721243" cy="1081376"/>
            </a:xfrm>
            <a:prstGeom prst="ellipse">
              <a:avLst/>
            </a:prstGeom>
            <a:noFill/>
            <a:ln>
              <a:solidFill>
                <a:schemeClr val="accent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Cambria" panose="02040503050406030204" pitchFamily="18" charset="0"/>
              </a:endParaRPr>
            </a:p>
          </p:txBody>
        </p:sp>
        <p:sp>
          <p:nvSpPr>
            <p:cNvPr id="712" name="Oval 711"/>
            <p:cNvSpPr/>
            <p:nvPr/>
          </p:nvSpPr>
          <p:spPr>
            <a:xfrm rot="18614500">
              <a:off x="4389235" y="3436918"/>
              <a:ext cx="2569439" cy="928329"/>
            </a:xfrm>
            <a:prstGeom prst="ellipse">
              <a:avLst/>
            </a:prstGeom>
            <a:noFill/>
            <a:ln>
              <a:solidFill>
                <a:schemeClr val="accent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Cambria" panose="02040503050406030204" pitchFamily="18" charset="0"/>
              </a:endParaRPr>
            </a:p>
          </p:txBody>
        </p:sp>
      </p:grpSp>
      <p:sp>
        <p:nvSpPr>
          <p:cNvPr id="329" name="Rectangle 328"/>
          <p:cNvSpPr/>
          <p:nvPr/>
        </p:nvSpPr>
        <p:spPr>
          <a:xfrm>
            <a:off x="76200" y="2249269"/>
            <a:ext cx="4495801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Georgia" panose="02040502050405020303" pitchFamily="18" charset="0"/>
              </a:rPr>
              <a:t>Include distinct </a:t>
            </a:r>
            <a:r>
              <a:rPr lang="en-US" dirty="0" smtClean="0">
                <a:solidFill>
                  <a:srgbClr val="C00000"/>
                </a:solidFill>
                <a:latin typeface="Georgia" panose="02040502050405020303" pitchFamily="18" charset="0"/>
              </a:rPr>
              <a:t>dose levels </a:t>
            </a:r>
            <a:r>
              <a:rPr lang="en-US" dirty="0">
                <a:latin typeface="Georgia" panose="02040502050405020303" pitchFamily="18" charset="0"/>
              </a:rPr>
              <a:t>as separate </a:t>
            </a:r>
            <a:r>
              <a:rPr lang="en-US" dirty="0" smtClean="0">
                <a:latin typeface="Georgia" panose="02040502050405020303" pitchFamily="18" charset="0"/>
              </a:rPr>
              <a:t>network nodes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30" name="Rectangle 329"/>
          <p:cNvSpPr/>
          <p:nvPr/>
        </p:nvSpPr>
        <p:spPr>
          <a:xfrm>
            <a:off x="4837112" y="2249269"/>
            <a:ext cx="4154488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Georgia" panose="02040502050405020303" pitchFamily="18" charset="0"/>
              </a:rPr>
              <a:t>Compare treatment doses and </a:t>
            </a:r>
            <a:r>
              <a:rPr lang="en-US" dirty="0" smtClean="0">
                <a:solidFill>
                  <a:srgbClr val="C00000"/>
                </a:solidFill>
                <a:latin typeface="Georgia" panose="02040502050405020303" pitchFamily="18" charset="0"/>
              </a:rPr>
              <a:t>account</a:t>
            </a:r>
            <a:r>
              <a:rPr lang="en-US" dirty="0" smtClean="0">
                <a:latin typeface="Georgia" panose="02040502050405020303" pitchFamily="18" charset="0"/>
              </a:rPr>
              <a:t> for the intervention-dose relationship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32" name="Rectangle 331"/>
          <p:cNvSpPr/>
          <p:nvPr/>
        </p:nvSpPr>
        <p:spPr>
          <a:xfrm>
            <a:off x="76200" y="4495800"/>
            <a:ext cx="4572000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</a:t>
            </a:r>
            <a:r>
              <a:rPr lang="en-US" sz="2000" dirty="0" smtClean="0">
                <a:solidFill>
                  <a:schemeClr val="bg1"/>
                </a:solidFill>
              </a:rPr>
              <a:t>gnores the intervention-dose relationship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17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9" grpId="0"/>
      <p:bldP spid="330" grpId="0" animBg="1"/>
      <p:bldP spid="3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23"/>
          <p:cNvSpPr/>
          <p:nvPr/>
        </p:nvSpPr>
        <p:spPr>
          <a:xfrm>
            <a:off x="7162800" y="5105400"/>
            <a:ext cx="1973329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2" name="Title 1"/>
          <p:cNvSpPr>
            <a:spLocks noGrp="1"/>
          </p:cNvSpPr>
          <p:nvPr>
            <p:ph type="title"/>
          </p:nvPr>
        </p:nvSpPr>
        <p:spPr>
          <a:xfrm>
            <a:off x="685799" y="528637"/>
            <a:ext cx="8458201" cy="690563"/>
          </a:xfrm>
        </p:spPr>
        <p:txBody>
          <a:bodyPr>
            <a:normAutofit/>
          </a:bodyPr>
          <a:lstStyle/>
          <a:p>
            <a:r>
              <a:rPr lang="en-US" altLang="el-GR" sz="3200" dirty="0" smtClean="0"/>
              <a:t>Types of variance components in NMA</a:t>
            </a:r>
            <a:endParaRPr lang="en-US" altLang="el-GR" sz="3200" dirty="0"/>
          </a:p>
        </p:txBody>
      </p:sp>
      <p:sp>
        <p:nvSpPr>
          <p:cNvPr id="2" name="Right Arrow 1"/>
          <p:cNvSpPr/>
          <p:nvPr/>
        </p:nvSpPr>
        <p:spPr>
          <a:xfrm>
            <a:off x="2971800" y="2017498"/>
            <a:ext cx="374103" cy="35063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ight Arrow 125"/>
          <p:cNvSpPr/>
          <p:nvPr/>
        </p:nvSpPr>
        <p:spPr>
          <a:xfrm rot="16200000" flipH="1">
            <a:off x="7589918" y="4137378"/>
            <a:ext cx="351536" cy="35063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27" name="Group 9226"/>
          <p:cNvGrpSpPr/>
          <p:nvPr/>
        </p:nvGrpSpPr>
        <p:grpSpPr>
          <a:xfrm>
            <a:off x="76200" y="1268791"/>
            <a:ext cx="2838326" cy="2057400"/>
            <a:chOff x="159686" y="1219200"/>
            <a:chExt cx="2838326" cy="2057400"/>
          </a:xfrm>
        </p:grpSpPr>
        <p:sp>
          <p:nvSpPr>
            <p:cNvPr id="9224" name="Rectangle 9223"/>
            <p:cNvSpPr/>
            <p:nvPr/>
          </p:nvSpPr>
          <p:spPr>
            <a:xfrm>
              <a:off x="159686" y="1219201"/>
              <a:ext cx="2838326" cy="20573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225" name="Group 9224"/>
            <p:cNvGrpSpPr/>
            <p:nvPr/>
          </p:nvGrpSpPr>
          <p:grpSpPr>
            <a:xfrm>
              <a:off x="159686" y="1219200"/>
              <a:ext cx="2772168" cy="1938754"/>
              <a:chOff x="159686" y="1219200"/>
              <a:chExt cx="2772168" cy="1938754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381000" y="2127193"/>
                <a:ext cx="2514600" cy="652240"/>
                <a:chOff x="3657600" y="2043919"/>
                <a:chExt cx="2514600" cy="652240"/>
              </a:xfrm>
            </p:grpSpPr>
            <p:sp>
              <p:nvSpPr>
                <p:cNvPr id="4" name="Oval 40"/>
                <p:cNvSpPr>
                  <a:spLocks noChangeArrowheads="1"/>
                </p:cNvSpPr>
                <p:nvPr/>
              </p:nvSpPr>
              <p:spPr bwMode="auto">
                <a:xfrm>
                  <a:off x="3657600" y="2043919"/>
                  <a:ext cx="685800" cy="650727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2400" dirty="0" smtClean="0">
                      <a:solidFill>
                        <a:schemeClr val="bg1"/>
                      </a:solidFill>
                      <a:latin typeface="Georgia" panose="02040502050405020303" pitchFamily="18" charset="0"/>
                    </a:rPr>
                    <a:t>A</a:t>
                  </a:r>
                  <a:endParaRPr lang="en-US" sz="2400" dirty="0">
                    <a:solidFill>
                      <a:schemeClr val="bg1"/>
                    </a:solidFill>
                    <a:latin typeface="Georgia" panose="02040502050405020303" pitchFamily="18" charset="0"/>
                  </a:endParaRPr>
                </a:p>
              </p:txBody>
            </p:sp>
            <p:cxnSp>
              <p:nvCxnSpPr>
                <p:cNvPr id="5" name="Straight Connector 4"/>
                <p:cNvCxnSpPr/>
                <p:nvPr/>
              </p:nvCxnSpPr>
              <p:spPr>
                <a:xfrm>
                  <a:off x="4353085" y="2370796"/>
                  <a:ext cx="1133315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" name="Oval 40"/>
                <p:cNvSpPr>
                  <a:spLocks noChangeArrowheads="1"/>
                </p:cNvSpPr>
                <p:nvPr/>
              </p:nvSpPr>
              <p:spPr bwMode="auto">
                <a:xfrm>
                  <a:off x="5486400" y="2045432"/>
                  <a:ext cx="685800" cy="650727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2400" dirty="0" smtClean="0">
                      <a:solidFill>
                        <a:schemeClr val="bg1"/>
                      </a:solidFill>
                      <a:latin typeface="Georgia" panose="02040502050405020303" pitchFamily="18" charset="0"/>
                    </a:rPr>
                    <a:t>B</a:t>
                  </a:r>
                  <a:endParaRPr lang="en-US" sz="2400" dirty="0">
                    <a:solidFill>
                      <a:schemeClr val="bg1"/>
                    </a:solidFill>
                    <a:latin typeface="Georgia" panose="02040502050405020303" pitchFamily="18" charset="0"/>
                  </a:endParaRPr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159686" y="1219200"/>
                <a:ext cx="277216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Cambria" panose="02040503050406030204" pitchFamily="18" charset="0"/>
                  </a:rPr>
                  <a:t>RCTs </a:t>
                </a:r>
                <a:endParaRPr lang="en-US" sz="2000" dirty="0" smtClean="0">
                  <a:latin typeface="Cambria" panose="02040503050406030204" pitchFamily="18" charset="0"/>
                </a:endParaRPr>
              </a:p>
              <a:p>
                <a:pPr algn="ctr"/>
                <a:r>
                  <a:rPr lang="en-US" dirty="0" smtClean="0">
                    <a:latin typeface="Cambria" panose="02040503050406030204" pitchFamily="18" charset="0"/>
                  </a:rPr>
                  <a:t>comparing 2 </a:t>
                </a:r>
                <a:r>
                  <a:rPr lang="en-US" dirty="0">
                    <a:latin typeface="Cambria" panose="02040503050406030204" pitchFamily="18" charset="0"/>
                  </a:rPr>
                  <a:t>treatment </a:t>
                </a:r>
                <a:r>
                  <a:rPr lang="en-US" dirty="0" smtClean="0">
                    <a:latin typeface="Cambria" panose="02040503050406030204" pitchFamily="18" charset="0"/>
                  </a:rPr>
                  <a:t>dosages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9218" name="Rectangle 9217"/>
              <p:cNvSpPr/>
              <p:nvPr/>
            </p:nvSpPr>
            <p:spPr>
              <a:xfrm>
                <a:off x="483702" y="2819400"/>
                <a:ext cx="226678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b="1" dirty="0" smtClean="0">
                    <a:latin typeface="Cambria" panose="02040503050406030204" pitchFamily="18" charset="0"/>
                  </a:rPr>
                  <a:t>within-study variance</a:t>
                </a:r>
                <a:endParaRPr lang="en-US" sz="1600" dirty="0">
                  <a:latin typeface="Cambria" panose="02040503050406030204" pitchFamily="18" charset="0"/>
                </a:endParaRPr>
              </a:p>
            </p:txBody>
          </p:sp>
        </p:grpSp>
      </p:grpSp>
      <p:grpSp>
        <p:nvGrpSpPr>
          <p:cNvPr id="227" name="Group 226"/>
          <p:cNvGrpSpPr/>
          <p:nvPr/>
        </p:nvGrpSpPr>
        <p:grpSpPr>
          <a:xfrm>
            <a:off x="3440238" y="1276290"/>
            <a:ext cx="2579562" cy="2555951"/>
            <a:chOff x="3440238" y="1276290"/>
            <a:chExt cx="2579562" cy="2555951"/>
          </a:xfrm>
        </p:grpSpPr>
        <p:sp>
          <p:nvSpPr>
            <p:cNvPr id="279" name="Rectangle 278"/>
            <p:cNvSpPr/>
            <p:nvPr/>
          </p:nvSpPr>
          <p:spPr>
            <a:xfrm>
              <a:off x="3440238" y="1285449"/>
              <a:ext cx="2514600" cy="25467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68838" y="1276290"/>
              <a:ext cx="2060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mbria" panose="02040503050406030204" pitchFamily="18" charset="0"/>
                </a:rPr>
                <a:t>Meta-analysis</a:t>
              </a:r>
              <a:endParaRPr lang="en-US" sz="2000" dirty="0">
                <a:latin typeface="Cambria" panose="02040503050406030204" pitchFamily="18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877850" y="1760973"/>
              <a:ext cx="1759327" cy="1353143"/>
              <a:chOff x="3877850" y="1760973"/>
              <a:chExt cx="1759327" cy="1353143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3877850" y="1760973"/>
                <a:ext cx="1759327" cy="1353143"/>
              </a:xfrm>
              <a:prstGeom prst="rect">
                <a:avLst/>
              </a:prstGeom>
              <a:solidFill>
                <a:srgbClr val="E1EEFF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51"/>
              <p:cNvSpPr>
                <a:spLocks noChangeArrowheads="1"/>
              </p:cNvSpPr>
              <p:nvPr/>
            </p:nvSpPr>
            <p:spPr bwMode="auto">
              <a:xfrm>
                <a:off x="4784762" y="2124403"/>
                <a:ext cx="205333" cy="1730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Freeform 52"/>
              <p:cNvSpPr>
                <a:spLocks/>
              </p:cNvSpPr>
              <p:nvPr/>
            </p:nvSpPr>
            <p:spPr bwMode="auto">
              <a:xfrm>
                <a:off x="4694731" y="2210947"/>
                <a:ext cx="395621" cy="37187"/>
              </a:xfrm>
              <a:custGeom>
                <a:avLst/>
                <a:gdLst>
                  <a:gd name="T0" fmla="*/ 2147483647 w 483"/>
                  <a:gd name="T1" fmla="*/ 0 h 1587"/>
                  <a:gd name="T2" fmla="*/ 2147483647 w 483"/>
                  <a:gd name="T3" fmla="*/ 0 h 1587"/>
                  <a:gd name="T4" fmla="*/ 0 w 483"/>
                  <a:gd name="T5" fmla="*/ 0 h 1587"/>
                  <a:gd name="T6" fmla="*/ 0 60000 65536"/>
                  <a:gd name="T7" fmla="*/ 0 60000 65536"/>
                  <a:gd name="T8" fmla="*/ 0 60000 65536"/>
                  <a:gd name="T9" fmla="*/ 0 w 483"/>
                  <a:gd name="T10" fmla="*/ 0 h 1587"/>
                  <a:gd name="T11" fmla="*/ 483 w 483"/>
                  <a:gd name="T12" fmla="*/ 1587 h 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3" h="1587">
                    <a:moveTo>
                      <a:pt x="483" y="0"/>
                    </a:moveTo>
                    <a:lnTo>
                      <a:pt x="241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6"/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headEnd/>
                <a:tailEnd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Rectangle 53"/>
              <p:cNvSpPr>
                <a:spLocks noChangeArrowheads="1"/>
              </p:cNvSpPr>
              <p:nvPr/>
            </p:nvSpPr>
            <p:spPr bwMode="auto">
              <a:xfrm>
                <a:off x="4501267" y="2382180"/>
                <a:ext cx="154266" cy="10166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Freeform 54"/>
              <p:cNvSpPr>
                <a:spLocks/>
              </p:cNvSpPr>
              <p:nvPr/>
            </p:nvSpPr>
            <p:spPr bwMode="auto">
              <a:xfrm flipV="1">
                <a:off x="4306951" y="2342300"/>
                <a:ext cx="542897" cy="90710"/>
              </a:xfrm>
              <a:custGeom>
                <a:avLst/>
                <a:gdLst>
                  <a:gd name="T0" fmla="*/ 2147483647 w 568"/>
                  <a:gd name="T1" fmla="*/ 0 h 1588"/>
                  <a:gd name="T2" fmla="*/ 2147483647 w 568"/>
                  <a:gd name="T3" fmla="*/ 0 h 1588"/>
                  <a:gd name="T4" fmla="*/ 0 w 568"/>
                  <a:gd name="T5" fmla="*/ 0 h 1588"/>
                  <a:gd name="T6" fmla="*/ 0 60000 65536"/>
                  <a:gd name="T7" fmla="*/ 0 60000 65536"/>
                  <a:gd name="T8" fmla="*/ 0 60000 65536"/>
                  <a:gd name="T9" fmla="*/ 0 w 568"/>
                  <a:gd name="T10" fmla="*/ 0 h 1588"/>
                  <a:gd name="T11" fmla="*/ 568 w 568"/>
                  <a:gd name="T12" fmla="*/ 1588 h 15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8" h="1588">
                    <a:moveTo>
                      <a:pt x="568" y="0"/>
                    </a:moveTo>
                    <a:lnTo>
                      <a:pt x="284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6"/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headEnd/>
                <a:tailEnd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Rectangle 55"/>
              <p:cNvSpPr>
                <a:spLocks noChangeArrowheads="1"/>
              </p:cNvSpPr>
              <p:nvPr/>
            </p:nvSpPr>
            <p:spPr bwMode="auto">
              <a:xfrm>
                <a:off x="4658059" y="2498477"/>
                <a:ext cx="56189" cy="4140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Freeform 56"/>
              <p:cNvSpPr>
                <a:spLocks/>
              </p:cNvSpPr>
              <p:nvPr/>
            </p:nvSpPr>
            <p:spPr bwMode="auto">
              <a:xfrm flipV="1">
                <a:off x="4170622" y="2471576"/>
                <a:ext cx="979215" cy="47600"/>
              </a:xfrm>
              <a:custGeom>
                <a:avLst/>
                <a:gdLst>
                  <a:gd name="T0" fmla="*/ 2147483647 w 735"/>
                  <a:gd name="T1" fmla="*/ 0 h 1588"/>
                  <a:gd name="T2" fmla="*/ 2147483647 w 735"/>
                  <a:gd name="T3" fmla="*/ 0 h 1588"/>
                  <a:gd name="T4" fmla="*/ 0 w 735"/>
                  <a:gd name="T5" fmla="*/ 0 h 1588"/>
                  <a:gd name="T6" fmla="*/ 0 60000 65536"/>
                  <a:gd name="T7" fmla="*/ 0 60000 65536"/>
                  <a:gd name="T8" fmla="*/ 0 60000 65536"/>
                  <a:gd name="T9" fmla="*/ 0 w 735"/>
                  <a:gd name="T10" fmla="*/ 0 h 1588"/>
                  <a:gd name="T11" fmla="*/ 735 w 735"/>
                  <a:gd name="T12" fmla="*/ 1588 h 15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35" h="1588">
                    <a:moveTo>
                      <a:pt x="735" y="0"/>
                    </a:moveTo>
                    <a:lnTo>
                      <a:pt x="367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6"/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headEnd/>
                <a:tailEnd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Rectangle 57"/>
              <p:cNvSpPr>
                <a:spLocks noChangeArrowheads="1"/>
              </p:cNvSpPr>
              <p:nvPr/>
            </p:nvSpPr>
            <p:spPr bwMode="auto">
              <a:xfrm>
                <a:off x="4828361" y="2633172"/>
                <a:ext cx="138413" cy="6319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Freeform 58"/>
              <p:cNvSpPr>
                <a:spLocks/>
              </p:cNvSpPr>
              <p:nvPr/>
            </p:nvSpPr>
            <p:spPr bwMode="auto">
              <a:xfrm>
                <a:off x="4539025" y="2660067"/>
                <a:ext cx="668252" cy="72660"/>
              </a:xfrm>
              <a:custGeom>
                <a:avLst/>
                <a:gdLst>
                  <a:gd name="T0" fmla="*/ 2147483647 w 632"/>
                  <a:gd name="T1" fmla="*/ 0 h 1587"/>
                  <a:gd name="T2" fmla="*/ 2147483647 w 632"/>
                  <a:gd name="T3" fmla="*/ 0 h 1587"/>
                  <a:gd name="T4" fmla="*/ 0 w 632"/>
                  <a:gd name="T5" fmla="*/ 0 h 1587"/>
                  <a:gd name="T6" fmla="*/ 0 60000 65536"/>
                  <a:gd name="T7" fmla="*/ 0 60000 65536"/>
                  <a:gd name="T8" fmla="*/ 0 60000 65536"/>
                  <a:gd name="T9" fmla="*/ 0 w 632"/>
                  <a:gd name="T10" fmla="*/ 0 h 1587"/>
                  <a:gd name="T11" fmla="*/ 632 w 632"/>
                  <a:gd name="T12" fmla="*/ 1587 h 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32" h="1587">
                    <a:moveTo>
                      <a:pt x="632" y="0"/>
                    </a:moveTo>
                    <a:lnTo>
                      <a:pt x="315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6"/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headEnd/>
                <a:tailEnd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0" name="Group 66"/>
              <p:cNvGrpSpPr>
                <a:grpSpLocks/>
              </p:cNvGrpSpPr>
              <p:nvPr/>
            </p:nvGrpSpPr>
            <p:grpSpPr bwMode="auto">
              <a:xfrm>
                <a:off x="3928317" y="2982988"/>
                <a:ext cx="1647016" cy="31604"/>
                <a:chOff x="3271215" y="5473700"/>
                <a:chExt cx="1863500" cy="69830"/>
              </a:xfrm>
            </p:grpSpPr>
            <p:sp>
              <p:nvSpPr>
                <p:cNvPr id="24" name="Line 6"/>
                <p:cNvSpPr>
                  <a:spLocks noChangeShapeType="1"/>
                </p:cNvSpPr>
                <p:nvPr/>
              </p:nvSpPr>
              <p:spPr bwMode="auto">
                <a:xfrm>
                  <a:off x="3271215" y="5473700"/>
                  <a:ext cx="817" cy="6983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headEnd/>
                  <a:tailEnd/>
                </a:ln>
                <a:effectLst>
                  <a:outerShdw blurRad="51500" dist="25400" dir="54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Line 7"/>
                <p:cNvSpPr>
                  <a:spLocks noChangeShapeType="1"/>
                </p:cNvSpPr>
                <p:nvPr/>
              </p:nvSpPr>
              <p:spPr bwMode="auto">
                <a:xfrm>
                  <a:off x="3582207" y="5473700"/>
                  <a:ext cx="816" cy="6983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headEnd/>
                  <a:tailEnd/>
                </a:ln>
                <a:effectLst>
                  <a:outerShdw blurRad="51500" dist="25400" dir="54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6" name="Line 8"/>
                <p:cNvSpPr>
                  <a:spLocks noChangeShapeType="1"/>
                </p:cNvSpPr>
                <p:nvPr/>
              </p:nvSpPr>
              <p:spPr bwMode="auto">
                <a:xfrm>
                  <a:off x="3891565" y="5473700"/>
                  <a:ext cx="817" cy="6983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headEnd/>
                  <a:tailEnd/>
                </a:ln>
                <a:effectLst>
                  <a:outerShdw blurRad="51500" dist="25400" dir="54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7" name="Line 9"/>
                <p:cNvSpPr>
                  <a:spLocks noChangeShapeType="1"/>
                </p:cNvSpPr>
                <p:nvPr/>
              </p:nvSpPr>
              <p:spPr bwMode="auto">
                <a:xfrm>
                  <a:off x="4201740" y="5473700"/>
                  <a:ext cx="817" cy="6983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headEnd/>
                  <a:tailEnd/>
                </a:ln>
                <a:effectLst>
                  <a:outerShdw blurRad="51500" dist="25400" dir="54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8" name="Line 10"/>
                <p:cNvSpPr>
                  <a:spLocks noChangeShapeType="1"/>
                </p:cNvSpPr>
                <p:nvPr/>
              </p:nvSpPr>
              <p:spPr bwMode="auto">
                <a:xfrm>
                  <a:off x="4512732" y="5473700"/>
                  <a:ext cx="816" cy="6983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headEnd/>
                  <a:tailEnd/>
                </a:ln>
                <a:effectLst>
                  <a:outerShdw blurRad="51500" dist="25400" dir="54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Line 11"/>
                <p:cNvSpPr>
                  <a:spLocks noChangeShapeType="1"/>
                </p:cNvSpPr>
                <p:nvPr/>
              </p:nvSpPr>
              <p:spPr bwMode="auto">
                <a:xfrm>
                  <a:off x="4822907" y="5473700"/>
                  <a:ext cx="816" cy="6983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headEnd/>
                  <a:tailEnd/>
                </a:ln>
                <a:effectLst>
                  <a:outerShdw blurRad="51500" dist="25400" dir="54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Line 12"/>
                <p:cNvSpPr>
                  <a:spLocks noChangeShapeType="1"/>
                </p:cNvSpPr>
                <p:nvPr/>
              </p:nvSpPr>
              <p:spPr bwMode="auto">
                <a:xfrm>
                  <a:off x="5133898" y="5473700"/>
                  <a:ext cx="817" cy="6983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headEnd/>
                  <a:tailEnd/>
                </a:ln>
                <a:effectLst>
                  <a:outerShdw blurRad="51500" dist="25400" dir="54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" name="Line 13"/>
                <p:cNvSpPr>
                  <a:spLocks noChangeShapeType="1"/>
                </p:cNvSpPr>
                <p:nvPr/>
              </p:nvSpPr>
              <p:spPr bwMode="auto">
                <a:xfrm>
                  <a:off x="3271215" y="5473700"/>
                  <a:ext cx="1862683" cy="1454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headEnd/>
                  <a:tailEnd/>
                </a:ln>
                <a:effectLst>
                  <a:outerShdw blurRad="51500" dist="25400" dir="54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1" name="Line 61"/>
              <p:cNvSpPr>
                <a:spLocks noChangeShapeType="1"/>
              </p:cNvSpPr>
              <p:nvPr/>
            </p:nvSpPr>
            <p:spPr bwMode="auto">
              <a:xfrm flipV="1">
                <a:off x="5025213" y="1813648"/>
                <a:ext cx="10506" cy="1156338"/>
              </a:xfrm>
              <a:prstGeom prst="line">
                <a:avLst/>
              </a:prstGeom>
              <a:solidFill>
                <a:srgbClr val="438086"/>
              </a:solidFill>
              <a:ln w="22225">
                <a:solidFill>
                  <a:srgbClr val="DEDEDE">
                    <a:lumMod val="50000"/>
                  </a:srgbClr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3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Freeform 96"/>
              <p:cNvSpPr>
                <a:spLocks noChangeAspect="1"/>
              </p:cNvSpPr>
              <p:nvPr/>
            </p:nvSpPr>
            <p:spPr bwMode="auto">
              <a:xfrm>
                <a:off x="4561244" y="2813624"/>
                <a:ext cx="491822" cy="119669"/>
              </a:xfrm>
              <a:custGeom>
                <a:avLst/>
                <a:gdLst>
                  <a:gd name="T0" fmla="*/ 328 w 328"/>
                  <a:gd name="T1" fmla="*/ 125 h 250"/>
                  <a:gd name="T2" fmla="*/ 164 w 328"/>
                  <a:gd name="T3" fmla="*/ 250 h 250"/>
                  <a:gd name="T4" fmla="*/ 0 w 328"/>
                  <a:gd name="T5" fmla="*/ 125 h 250"/>
                  <a:gd name="T6" fmla="*/ 164 w 328"/>
                  <a:gd name="T7" fmla="*/ 0 h 250"/>
                  <a:gd name="T8" fmla="*/ 328 w 328"/>
                  <a:gd name="T9" fmla="*/ 125 h 2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50"/>
                  <a:gd name="T17" fmla="*/ 328 w 328"/>
                  <a:gd name="T18" fmla="*/ 250 h 2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50">
                    <a:moveTo>
                      <a:pt x="328" y="125"/>
                    </a:moveTo>
                    <a:lnTo>
                      <a:pt x="164" y="250"/>
                    </a:lnTo>
                    <a:lnTo>
                      <a:pt x="0" y="125"/>
                    </a:lnTo>
                    <a:lnTo>
                      <a:pt x="164" y="0"/>
                    </a:lnTo>
                    <a:lnTo>
                      <a:pt x="328" y="125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350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4808949" y="2001790"/>
                <a:ext cx="0" cy="829749"/>
              </a:xfrm>
              <a:prstGeom prst="lin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eorgia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19" name="Rectangle 9218"/>
                  <p:cNvSpPr/>
                  <p:nvPr/>
                </p:nvSpPr>
                <p:spPr>
                  <a:xfrm>
                    <a:off x="5030466" y="2590800"/>
                    <a:ext cx="60426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i="1" kern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 ker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i="1" ker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𝐴𝐵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219" name="Rectangle 92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30466" y="2590800"/>
                    <a:ext cx="604268" cy="3693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b="-327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31" name="Rectangle 230"/>
            <p:cNvSpPr/>
            <p:nvPr/>
          </p:nvSpPr>
          <p:spPr>
            <a:xfrm>
              <a:off x="3516438" y="3200400"/>
              <a:ext cx="250336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between-study variance</a:t>
              </a:r>
            </a:p>
            <a:p>
              <a:pPr algn="ctr"/>
              <a:r>
                <a:rPr lang="en-US" sz="1600" b="1" dirty="0" smtClean="0">
                  <a:latin typeface="Cambria" panose="02040503050406030204" pitchFamily="18" charset="0"/>
                </a:rPr>
                <a:t>within dose</a:t>
              </a:r>
              <a:endParaRPr lang="en-US" sz="1600" b="1" dirty="0">
                <a:latin typeface="Cambria" panose="02040503050406030204" pitchFamily="18" charset="0"/>
              </a:endParaRPr>
            </a:p>
          </p:txBody>
        </p:sp>
      </p:grpSp>
      <p:sp>
        <p:nvSpPr>
          <p:cNvPr id="233" name="Right Arrow 232"/>
          <p:cNvSpPr/>
          <p:nvPr/>
        </p:nvSpPr>
        <p:spPr>
          <a:xfrm rot="10800000">
            <a:off x="3429640" y="4964491"/>
            <a:ext cx="380360" cy="35063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ight Arrow 282"/>
          <p:cNvSpPr/>
          <p:nvPr/>
        </p:nvSpPr>
        <p:spPr>
          <a:xfrm>
            <a:off x="6026697" y="2041179"/>
            <a:ext cx="297903" cy="35063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31" name="Group 9230"/>
          <p:cNvGrpSpPr/>
          <p:nvPr/>
        </p:nvGrpSpPr>
        <p:grpSpPr>
          <a:xfrm>
            <a:off x="6324600" y="1219200"/>
            <a:ext cx="2875111" cy="2840918"/>
            <a:chOff x="6400800" y="1219200"/>
            <a:chExt cx="2875111" cy="2840918"/>
          </a:xfrm>
        </p:grpSpPr>
        <p:grpSp>
          <p:nvGrpSpPr>
            <p:cNvPr id="9228" name="Group 9227"/>
            <p:cNvGrpSpPr/>
            <p:nvPr/>
          </p:nvGrpSpPr>
          <p:grpSpPr>
            <a:xfrm>
              <a:off x="6464297" y="1219200"/>
              <a:ext cx="2811614" cy="2840918"/>
              <a:chOff x="6464297" y="1219200"/>
              <a:chExt cx="2811614" cy="2840918"/>
            </a:xfrm>
          </p:grpSpPr>
          <p:sp>
            <p:nvSpPr>
              <p:cNvPr id="281" name="Rectangle 280"/>
              <p:cNvSpPr/>
              <p:nvPr/>
            </p:nvSpPr>
            <p:spPr>
              <a:xfrm>
                <a:off x="6464297" y="1219200"/>
                <a:ext cx="2679703" cy="284091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216" name="Group 9215"/>
              <p:cNvGrpSpPr/>
              <p:nvPr/>
            </p:nvGrpSpPr>
            <p:grpSpPr>
              <a:xfrm>
                <a:off x="6825795" y="1706156"/>
                <a:ext cx="1779833" cy="1506932"/>
                <a:chOff x="2490400" y="1473200"/>
                <a:chExt cx="4611739" cy="4366651"/>
              </a:xfrm>
            </p:grpSpPr>
            <p:sp>
              <p:nvSpPr>
                <p:cNvPr id="175" name="Line 8"/>
                <p:cNvSpPr>
                  <a:spLocks noChangeShapeType="1"/>
                </p:cNvSpPr>
                <p:nvPr/>
              </p:nvSpPr>
              <p:spPr bwMode="auto">
                <a:xfrm flipH="1" flipV="1">
                  <a:off x="3138488" y="2216150"/>
                  <a:ext cx="3443288" cy="142240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76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5991225" y="3638550"/>
                  <a:ext cx="590550" cy="1428750"/>
                </a:xfrm>
                <a:prstGeom prst="line">
                  <a:avLst/>
                </a:prstGeom>
                <a:noFill/>
                <a:ln w="635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77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3138488" y="1625600"/>
                  <a:ext cx="1428750" cy="344170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78" name="Line 11"/>
                <p:cNvSpPr>
                  <a:spLocks noChangeShapeType="1"/>
                </p:cNvSpPr>
                <p:nvPr/>
              </p:nvSpPr>
              <p:spPr bwMode="auto">
                <a:xfrm>
                  <a:off x="3086894" y="2216150"/>
                  <a:ext cx="2852738" cy="285115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79" name="Line 12"/>
                <p:cNvSpPr>
                  <a:spLocks noChangeShapeType="1"/>
                </p:cNvSpPr>
                <p:nvPr/>
              </p:nvSpPr>
              <p:spPr bwMode="auto">
                <a:xfrm>
                  <a:off x="2549525" y="3638550"/>
                  <a:ext cx="3441700" cy="142875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80" name="Line 13"/>
                <p:cNvSpPr>
                  <a:spLocks noChangeShapeType="1"/>
                </p:cNvSpPr>
                <p:nvPr/>
              </p:nvSpPr>
              <p:spPr bwMode="auto">
                <a:xfrm>
                  <a:off x="3138488" y="5067300"/>
                  <a:ext cx="28527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81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4562475" y="5067300"/>
                  <a:ext cx="1428750" cy="5889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82" name="Oval 15"/>
                <p:cNvSpPr>
                  <a:spLocks noChangeArrowheads="1"/>
                </p:cNvSpPr>
                <p:nvPr/>
              </p:nvSpPr>
              <p:spPr bwMode="auto">
                <a:xfrm>
                  <a:off x="6167438" y="3224214"/>
                  <a:ext cx="934701" cy="1007523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solidFill>
                      <a:schemeClr val="bg1"/>
                    </a:solidFill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83" name="Oval 19"/>
                <p:cNvSpPr>
                  <a:spLocks noChangeArrowheads="1"/>
                </p:cNvSpPr>
                <p:nvPr/>
              </p:nvSpPr>
              <p:spPr bwMode="auto">
                <a:xfrm>
                  <a:off x="4416425" y="1473200"/>
                  <a:ext cx="303213" cy="304800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84" name="Oval 21"/>
                <p:cNvSpPr>
                  <a:spLocks noChangeArrowheads="1"/>
                </p:cNvSpPr>
                <p:nvPr/>
              </p:nvSpPr>
              <p:spPr bwMode="auto">
                <a:xfrm>
                  <a:off x="2862263" y="1939925"/>
                  <a:ext cx="554038" cy="552450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85" name="Oval 23"/>
                <p:cNvSpPr>
                  <a:spLocks noChangeArrowheads="1"/>
                </p:cNvSpPr>
                <p:nvPr/>
              </p:nvSpPr>
              <p:spPr bwMode="auto">
                <a:xfrm>
                  <a:off x="2490400" y="3442972"/>
                  <a:ext cx="354740" cy="443526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86" name="Oval 25"/>
                <p:cNvSpPr>
                  <a:spLocks noChangeArrowheads="1"/>
                </p:cNvSpPr>
                <p:nvPr/>
              </p:nvSpPr>
              <p:spPr bwMode="auto">
                <a:xfrm>
                  <a:off x="2978150" y="4905375"/>
                  <a:ext cx="322263" cy="322263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87" name="Oval 27"/>
                <p:cNvSpPr>
                  <a:spLocks noChangeArrowheads="1"/>
                </p:cNvSpPr>
                <p:nvPr/>
              </p:nvSpPr>
              <p:spPr bwMode="auto">
                <a:xfrm>
                  <a:off x="4438555" y="5472672"/>
                  <a:ext cx="331711" cy="367179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88" name="Oval 29"/>
                <p:cNvSpPr>
                  <a:spLocks noChangeArrowheads="1"/>
                </p:cNvSpPr>
                <p:nvPr/>
              </p:nvSpPr>
              <p:spPr bwMode="auto">
                <a:xfrm>
                  <a:off x="5654675" y="4730750"/>
                  <a:ext cx="859046" cy="874714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solidFill>
                      <a:schemeClr val="bg1"/>
                    </a:solidFill>
                    <a:latin typeface="Georgia" panose="02040502050405020303" pitchFamily="18" charset="0"/>
                  </a:endParaRPr>
                </a:p>
              </p:txBody>
            </p:sp>
            <p:cxnSp>
              <p:nvCxnSpPr>
                <p:cNvPr id="189" name="Straight Connector 188"/>
                <p:cNvCxnSpPr/>
                <p:nvPr/>
              </p:nvCxnSpPr>
              <p:spPr>
                <a:xfrm>
                  <a:off x="4593238" y="1751963"/>
                  <a:ext cx="1315993" cy="299738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2" name="Rectangle 231"/>
                  <p:cNvSpPr/>
                  <p:nvPr/>
                </p:nvSpPr>
                <p:spPr>
                  <a:xfrm>
                    <a:off x="6466073" y="3200400"/>
                    <a:ext cx="2809838" cy="83099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GB" sz="1600" kern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</a:rPr>
                      <a:t>Usually we assume</a:t>
                    </a:r>
                    <a:r>
                      <a:rPr lang="el-GR" sz="1600" kern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</a:rPr>
                      <a:t> </a:t>
                    </a:r>
                    <a:r>
                      <a:rPr lang="en-US" sz="1600" kern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</a:rPr>
                      <a:t>common </a:t>
                    </a:r>
                    <a:r>
                      <a:rPr lang="en-US" sz="1600" b="1" dirty="0">
                        <a:latin typeface="Cambria" panose="02040503050406030204" pitchFamily="18" charset="0"/>
                      </a:rPr>
                      <a:t>between-study variance </a:t>
                    </a:r>
                    <a:r>
                      <a:rPr lang="en-US" sz="1600" b="1" dirty="0" smtClean="0">
                        <a:latin typeface="Cambria" panose="02040503050406030204" pitchFamily="18" charset="0"/>
                      </a:rPr>
                      <a:t>(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l-GR" sz="1600" b="1" i="1" ker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sz="1600" b="1" i="1" ker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𝝉</m:t>
                            </m:r>
                          </m:e>
                          <m:sup>
                            <m:r>
                              <a:rPr lang="el-GR" sz="1600" b="1" i="1" ker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a14:m>
                    <a:r>
                      <a:rPr lang="en-US" sz="1600" b="1" dirty="0" smtClean="0">
                        <a:latin typeface="Cambria" panose="02040503050406030204" pitchFamily="18" charset="0"/>
                      </a:rPr>
                      <a:t>) </a:t>
                    </a:r>
                    <a:r>
                      <a:rPr lang="en-US" sz="1600" dirty="0" smtClean="0">
                        <a:latin typeface="Cambria" panose="02040503050406030204" pitchFamily="18" charset="0"/>
                      </a:rPr>
                      <a:t>across dose comparisons</a:t>
                    </a:r>
                    <a:endParaRPr lang="en-US" sz="1600" b="1" dirty="0">
                      <a:latin typeface="Cambria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32" name="Rectangle 2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66073" y="3200400"/>
                    <a:ext cx="2809838" cy="83099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1085" t="-2941" b="-882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5" name="TextBox 74"/>
            <p:cNvSpPr txBox="1"/>
            <p:nvPr/>
          </p:nvSpPr>
          <p:spPr>
            <a:xfrm>
              <a:off x="6400800" y="1230918"/>
              <a:ext cx="2819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mbria" panose="02040503050406030204" pitchFamily="18" charset="0"/>
                </a:rPr>
                <a:t>Network Meta-analysis</a:t>
              </a:r>
              <a:endParaRPr lang="en-US" sz="20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3886201" y="4504873"/>
            <a:ext cx="5188926" cy="2268887"/>
            <a:chOff x="3886201" y="4504873"/>
            <a:chExt cx="5188926" cy="2268887"/>
          </a:xfrm>
        </p:grpSpPr>
        <p:sp>
          <p:nvSpPr>
            <p:cNvPr id="168" name="Rectangle 167"/>
            <p:cNvSpPr/>
            <p:nvPr/>
          </p:nvSpPr>
          <p:spPr>
            <a:xfrm>
              <a:off x="3934525" y="4504873"/>
              <a:ext cx="5140602" cy="22688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5"/>
            <p:cNvSpPr>
              <a:spLocks noChangeArrowheads="1"/>
            </p:cNvSpPr>
            <p:nvPr/>
          </p:nvSpPr>
          <p:spPr bwMode="auto">
            <a:xfrm rot="18692284">
              <a:off x="6815426" y="5377358"/>
              <a:ext cx="793312" cy="1567040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Rectangle 169"/>
                <p:cNvSpPr/>
                <p:nvPr/>
              </p:nvSpPr>
              <p:spPr>
                <a:xfrm>
                  <a:off x="3886201" y="5001161"/>
                  <a:ext cx="2611298" cy="13234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solidFill>
                        <a:schemeClr val="tx1"/>
                      </a:solidFill>
                      <a:latin typeface="Cambria" panose="02040503050406030204" pitchFamily="18" charset="0"/>
                    </a:rPr>
                    <a:t>between-dose variance within treatment</a:t>
                  </a:r>
                  <a:r>
                    <a:rPr lang="en-US" sz="1600" dirty="0" smtClean="0">
                      <a:solidFill>
                        <a:schemeClr val="tx1"/>
                      </a:solidFill>
                      <a:latin typeface="Cambria" panose="02040503050406030204" pitchFamily="18" charset="0"/>
                    </a:rPr>
                    <a:t> 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l-GR" sz="1600" i="1" ker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1600" i="1" ker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p>
                          <m:r>
                            <a:rPr lang="el-GR" sz="1600" i="1" ker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1600" dirty="0" smtClean="0">
                      <a:solidFill>
                        <a:schemeClr val="tx1"/>
                      </a:solidFill>
                      <a:latin typeface="Cambria" panose="02040503050406030204" pitchFamily="18" charset="0"/>
                    </a:rPr>
                    <a:t>) (within dose category if doses are categorized into groups)</a:t>
                  </a:r>
                </a:p>
              </p:txBody>
            </p:sp>
          </mc:Choice>
          <mc:Fallback xmlns="">
            <p:sp>
              <p:nvSpPr>
                <p:cNvPr id="170" name="Rectangle 1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6201" y="5001161"/>
                  <a:ext cx="2611298" cy="132343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835" b="-41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1" name="Group 170"/>
            <p:cNvGrpSpPr/>
            <p:nvPr/>
          </p:nvGrpSpPr>
          <p:grpSpPr>
            <a:xfrm>
              <a:off x="6698647" y="4578829"/>
              <a:ext cx="2292953" cy="2092565"/>
              <a:chOff x="6698647" y="4578829"/>
              <a:chExt cx="2292953" cy="2092565"/>
            </a:xfrm>
          </p:grpSpPr>
          <p:sp>
            <p:nvSpPr>
              <p:cNvPr id="172" name="Oval 15"/>
              <p:cNvSpPr>
                <a:spLocks noChangeArrowheads="1"/>
              </p:cNvSpPr>
              <p:nvPr/>
            </p:nvSpPr>
            <p:spPr bwMode="auto">
              <a:xfrm>
                <a:off x="7991986" y="5358158"/>
                <a:ext cx="999614" cy="1313236"/>
              </a:xfrm>
              <a:prstGeom prst="ellipse">
                <a:avLst/>
              </a:prstGeom>
              <a:solidFill>
                <a:srgbClr val="0000FF"/>
              </a:solidFill>
              <a:ln w="1905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solidFill>
                    <a:schemeClr val="bg1"/>
                  </a:solidFill>
                  <a:latin typeface="Georgia" panose="02040502050405020303" pitchFamily="18" charset="0"/>
                </a:endParaRPr>
              </a:p>
            </p:txBody>
          </p:sp>
          <p:sp>
            <p:nvSpPr>
              <p:cNvPr id="173" name="Oval 15"/>
              <p:cNvSpPr>
                <a:spLocks noChangeArrowheads="1"/>
              </p:cNvSpPr>
              <p:nvPr/>
            </p:nvSpPr>
            <p:spPr bwMode="auto">
              <a:xfrm>
                <a:off x="6726090" y="4578829"/>
                <a:ext cx="1214916" cy="720964"/>
              </a:xfrm>
              <a:prstGeom prst="ellipse">
                <a:avLst/>
              </a:prstGeom>
              <a:solidFill>
                <a:srgbClr val="0000FF"/>
              </a:solidFill>
              <a:ln w="1905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solidFill>
                    <a:schemeClr val="bg1"/>
                  </a:solidFill>
                  <a:latin typeface="Georgia" panose="02040502050405020303" pitchFamily="18" charset="0"/>
                </a:endParaRPr>
              </a:p>
            </p:txBody>
          </p:sp>
          <p:grpSp>
            <p:nvGrpSpPr>
              <p:cNvPr id="174" name="Group 173"/>
              <p:cNvGrpSpPr/>
              <p:nvPr/>
            </p:nvGrpSpPr>
            <p:grpSpPr>
              <a:xfrm>
                <a:off x="6698647" y="4707261"/>
                <a:ext cx="2140553" cy="1954572"/>
                <a:chOff x="2490400" y="1473200"/>
                <a:chExt cx="4611739" cy="4366651"/>
              </a:xfrm>
            </p:grpSpPr>
            <p:sp>
              <p:nvSpPr>
                <p:cNvPr id="190" name="Line 8"/>
                <p:cNvSpPr>
                  <a:spLocks noChangeShapeType="1"/>
                </p:cNvSpPr>
                <p:nvPr/>
              </p:nvSpPr>
              <p:spPr bwMode="auto">
                <a:xfrm flipH="1" flipV="1">
                  <a:off x="3138488" y="2216150"/>
                  <a:ext cx="3443288" cy="142240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91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5991225" y="3638550"/>
                  <a:ext cx="590550" cy="1428750"/>
                </a:xfrm>
                <a:prstGeom prst="line">
                  <a:avLst/>
                </a:prstGeom>
                <a:noFill/>
                <a:ln w="635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92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3138488" y="1625600"/>
                  <a:ext cx="1428750" cy="344170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93" name="Line 11"/>
                <p:cNvSpPr>
                  <a:spLocks noChangeShapeType="1"/>
                </p:cNvSpPr>
                <p:nvPr/>
              </p:nvSpPr>
              <p:spPr bwMode="auto">
                <a:xfrm>
                  <a:off x="3086894" y="2216150"/>
                  <a:ext cx="2852738" cy="285115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94" name="Line 12"/>
                <p:cNvSpPr>
                  <a:spLocks noChangeShapeType="1"/>
                </p:cNvSpPr>
                <p:nvPr/>
              </p:nvSpPr>
              <p:spPr bwMode="auto">
                <a:xfrm>
                  <a:off x="2549525" y="3638550"/>
                  <a:ext cx="3441700" cy="142875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95" name="Line 13"/>
                <p:cNvSpPr>
                  <a:spLocks noChangeShapeType="1"/>
                </p:cNvSpPr>
                <p:nvPr/>
              </p:nvSpPr>
              <p:spPr bwMode="auto">
                <a:xfrm>
                  <a:off x="3138488" y="5067300"/>
                  <a:ext cx="28527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96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4562475" y="5067300"/>
                  <a:ext cx="1428750" cy="5889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97" name="Oval 15"/>
                <p:cNvSpPr>
                  <a:spLocks noChangeArrowheads="1"/>
                </p:cNvSpPr>
                <p:nvPr/>
              </p:nvSpPr>
              <p:spPr bwMode="auto">
                <a:xfrm>
                  <a:off x="6167438" y="3224214"/>
                  <a:ext cx="934701" cy="1007523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solidFill>
                      <a:schemeClr val="bg1"/>
                    </a:solidFill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14" name="Oval 19"/>
                <p:cNvSpPr>
                  <a:spLocks noChangeArrowheads="1"/>
                </p:cNvSpPr>
                <p:nvPr/>
              </p:nvSpPr>
              <p:spPr bwMode="auto">
                <a:xfrm>
                  <a:off x="4416425" y="1473200"/>
                  <a:ext cx="303213" cy="304800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28" name="Oval 21"/>
                <p:cNvSpPr>
                  <a:spLocks noChangeArrowheads="1"/>
                </p:cNvSpPr>
                <p:nvPr/>
              </p:nvSpPr>
              <p:spPr bwMode="auto">
                <a:xfrm>
                  <a:off x="2862263" y="1939925"/>
                  <a:ext cx="554038" cy="552450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29" name="Oval 23"/>
                <p:cNvSpPr>
                  <a:spLocks noChangeArrowheads="1"/>
                </p:cNvSpPr>
                <p:nvPr/>
              </p:nvSpPr>
              <p:spPr bwMode="auto">
                <a:xfrm>
                  <a:off x="2490400" y="3442972"/>
                  <a:ext cx="354740" cy="443526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30" name="Oval 25"/>
                <p:cNvSpPr>
                  <a:spLocks noChangeArrowheads="1"/>
                </p:cNvSpPr>
                <p:nvPr/>
              </p:nvSpPr>
              <p:spPr bwMode="auto">
                <a:xfrm>
                  <a:off x="2978150" y="4905375"/>
                  <a:ext cx="322263" cy="322263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34" name="Oval 27"/>
                <p:cNvSpPr>
                  <a:spLocks noChangeArrowheads="1"/>
                </p:cNvSpPr>
                <p:nvPr/>
              </p:nvSpPr>
              <p:spPr bwMode="auto">
                <a:xfrm>
                  <a:off x="4438555" y="5472672"/>
                  <a:ext cx="331711" cy="367179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77" name="Oval 29"/>
                <p:cNvSpPr>
                  <a:spLocks noChangeArrowheads="1"/>
                </p:cNvSpPr>
                <p:nvPr/>
              </p:nvSpPr>
              <p:spPr bwMode="auto">
                <a:xfrm>
                  <a:off x="5654675" y="4730750"/>
                  <a:ext cx="859046" cy="874714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solidFill>
                      <a:schemeClr val="bg1"/>
                    </a:solidFill>
                    <a:latin typeface="Georgia" panose="02040502050405020303" pitchFamily="18" charset="0"/>
                  </a:endParaRPr>
                </a:p>
              </p:txBody>
            </p:sp>
            <p:cxnSp>
              <p:nvCxnSpPr>
                <p:cNvPr id="278" name="Straight Connector 277"/>
                <p:cNvCxnSpPr/>
                <p:nvPr/>
              </p:nvCxnSpPr>
              <p:spPr>
                <a:xfrm>
                  <a:off x="4593238" y="1751963"/>
                  <a:ext cx="1315993" cy="299738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80" name="Group 279"/>
          <p:cNvGrpSpPr/>
          <p:nvPr/>
        </p:nvGrpSpPr>
        <p:grpSpPr>
          <a:xfrm>
            <a:off x="32946" y="3495160"/>
            <a:ext cx="3319854" cy="3286640"/>
            <a:chOff x="32946" y="3495160"/>
            <a:chExt cx="3319854" cy="3286640"/>
          </a:xfrm>
        </p:grpSpPr>
        <p:sp>
          <p:nvSpPr>
            <p:cNvPr id="282" name="Rectangle 281"/>
            <p:cNvSpPr/>
            <p:nvPr/>
          </p:nvSpPr>
          <p:spPr>
            <a:xfrm>
              <a:off x="100510" y="3495160"/>
              <a:ext cx="3185143" cy="3286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Text Box 8"/>
            <p:cNvSpPr txBox="1">
              <a:spLocks noChangeArrowheads="1"/>
            </p:cNvSpPr>
            <p:nvPr/>
          </p:nvSpPr>
          <p:spPr bwMode="auto">
            <a:xfrm>
              <a:off x="124572" y="3503197"/>
              <a:ext cx="3152028" cy="49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Georgia" pitchFamily="18" charset="0"/>
                </a:defRPr>
              </a:lvl1pPr>
              <a:lvl2pPr marL="457200" indent="-342900">
                <a:defRPr sz="2600">
                  <a:solidFill>
                    <a:schemeClr val="accent2"/>
                  </a:solidFill>
                  <a:latin typeface="Georgia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Georgia" pitchFamily="18" charset="0"/>
                </a:defRPr>
              </a:lvl3pPr>
              <a:lvl4pPr marL="1600200" indent="-228600">
                <a:defRPr sz="2200">
                  <a:solidFill>
                    <a:schemeClr val="accent1"/>
                  </a:solidFill>
                  <a:latin typeface="Georgia" pitchFamily="18" charset="0"/>
                </a:defRPr>
              </a:lvl4pPr>
              <a:lvl5pPr marL="2057400" indent="-228600">
                <a:defRPr sz="2000">
                  <a:solidFill>
                    <a:srgbClr val="A04DA3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defRPr sz="2000">
                  <a:solidFill>
                    <a:srgbClr val="A04DA3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defRPr sz="2000">
                  <a:solidFill>
                    <a:srgbClr val="A04DA3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9pPr>
            </a:lstStyle>
            <a:p>
              <a:pPr algn="ctr">
                <a:defRPr/>
              </a:pPr>
              <a:r>
                <a:rPr lang="en-GB" sz="1600" dirty="0" smtClean="0">
                  <a:latin typeface="Cambria" panose="02040503050406030204" pitchFamily="18" charset="0"/>
                </a:rPr>
                <a:t>Categorizing doses into </a:t>
              </a:r>
              <a:r>
                <a:rPr lang="en-GB" sz="1600" dirty="0" smtClean="0">
                  <a:solidFill>
                    <a:srgbClr val="0000FF"/>
                  </a:solidFill>
                  <a:latin typeface="Cambria" panose="02040503050406030204" pitchFamily="18" charset="0"/>
                </a:rPr>
                <a:t>groups</a:t>
              </a:r>
              <a:r>
                <a:rPr lang="en-GB" sz="1600" dirty="0" smtClean="0">
                  <a:latin typeface="Cambria" panose="02040503050406030204" pitchFamily="18" charset="0"/>
                </a:rPr>
                <a:t> </a:t>
              </a:r>
            </a:p>
            <a:p>
              <a:pPr algn="ctr">
                <a:defRPr/>
              </a:pPr>
              <a:r>
                <a:rPr lang="en-GB" sz="1600" dirty="0" smtClean="0">
                  <a:latin typeface="Cambria" panose="02040503050406030204" pitchFamily="18" charset="0"/>
                </a:rPr>
                <a:t>(e.g., Low, Medium, and High doses)</a:t>
              </a:r>
              <a:endParaRPr lang="en-GB" sz="1600" dirty="0">
                <a:latin typeface="Cambria" panose="02040503050406030204" pitchFamily="18" charset="0"/>
              </a:endParaRPr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32946" y="6187465"/>
              <a:ext cx="331985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between-dose-</a:t>
              </a:r>
              <a:r>
                <a:rPr lang="en-US" sz="1600" b="1" dirty="0" smtClean="0">
                  <a:latin typeface="Cambria" panose="02040503050406030204" pitchFamily="18" charset="0"/>
                </a:rPr>
                <a:t>category </a:t>
              </a:r>
              <a:r>
                <a:rPr lang="en-US" sz="1600" b="1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variance</a:t>
              </a:r>
            </a:p>
            <a:p>
              <a:pPr algn="ctr"/>
              <a:r>
                <a:rPr lang="en-US" sz="1600" b="1" dirty="0" smtClean="0">
                  <a:latin typeface="Cambria" panose="02040503050406030204" pitchFamily="18" charset="0"/>
                </a:rPr>
                <a:t>within treatment</a:t>
              </a:r>
              <a:endParaRPr lang="en-US" sz="1600" b="1" dirty="0" smtClean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grpSp>
          <p:nvGrpSpPr>
            <p:cNvPr id="289" name="Group 288"/>
            <p:cNvGrpSpPr/>
            <p:nvPr/>
          </p:nvGrpSpPr>
          <p:grpSpPr>
            <a:xfrm>
              <a:off x="375736" y="4125088"/>
              <a:ext cx="2538514" cy="2077332"/>
              <a:chOff x="375736" y="4125088"/>
              <a:chExt cx="2538514" cy="2077332"/>
            </a:xfrm>
          </p:grpSpPr>
          <p:grpSp>
            <p:nvGrpSpPr>
              <p:cNvPr id="290" name="Group 289"/>
              <p:cNvGrpSpPr/>
              <p:nvPr/>
            </p:nvGrpSpPr>
            <p:grpSpPr>
              <a:xfrm>
                <a:off x="375736" y="4125088"/>
                <a:ext cx="2538514" cy="2047112"/>
                <a:chOff x="6295855" y="4494217"/>
                <a:chExt cx="2695745" cy="2270089"/>
              </a:xfrm>
            </p:grpSpPr>
            <p:sp>
              <p:nvSpPr>
                <p:cNvPr id="296" name="Oval 15"/>
                <p:cNvSpPr>
                  <a:spLocks noChangeArrowheads="1"/>
                </p:cNvSpPr>
                <p:nvPr/>
              </p:nvSpPr>
              <p:spPr bwMode="auto">
                <a:xfrm rot="18692284">
                  <a:off x="6717222" y="5237664"/>
                  <a:ext cx="945382" cy="1788116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>
                    <a:solidFill>
                      <a:schemeClr val="bg1"/>
                    </a:solidFill>
                    <a:latin typeface="Georgia" panose="02040502050405020303" pitchFamily="18" charset="0"/>
                  </a:endParaRPr>
                </a:p>
              </p:txBody>
            </p:sp>
            <p:grpSp>
              <p:nvGrpSpPr>
                <p:cNvPr id="297" name="Group 296"/>
                <p:cNvGrpSpPr/>
                <p:nvPr/>
              </p:nvGrpSpPr>
              <p:grpSpPr>
                <a:xfrm>
                  <a:off x="6625127" y="4494217"/>
                  <a:ext cx="2366473" cy="2270089"/>
                  <a:chOff x="6625127" y="4494217"/>
                  <a:chExt cx="2366473" cy="2270089"/>
                </a:xfrm>
              </p:grpSpPr>
              <p:sp>
                <p:nvSpPr>
                  <p:cNvPr id="298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7991986" y="5358158"/>
                    <a:ext cx="999614" cy="140614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1905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400" dirty="0">
                      <a:solidFill>
                        <a:schemeClr val="bg1"/>
                      </a:solidFill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299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6625127" y="4494217"/>
                    <a:ext cx="1315880" cy="863941"/>
                  </a:xfrm>
                  <a:prstGeom prst="ellipse">
                    <a:avLst/>
                  </a:prstGeom>
                  <a:solidFill>
                    <a:srgbClr val="0000FF"/>
                  </a:solidFill>
                  <a:ln w="1905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400" dirty="0">
                      <a:solidFill>
                        <a:schemeClr val="bg1"/>
                      </a:solidFill>
                      <a:latin typeface="Georgia" panose="02040502050405020303" pitchFamily="18" charset="0"/>
                    </a:endParaRPr>
                  </a:p>
                </p:txBody>
              </p:sp>
              <p:grpSp>
                <p:nvGrpSpPr>
                  <p:cNvPr id="300" name="Group 299"/>
                  <p:cNvGrpSpPr/>
                  <p:nvPr/>
                </p:nvGrpSpPr>
                <p:grpSpPr>
                  <a:xfrm>
                    <a:off x="6698647" y="4707261"/>
                    <a:ext cx="2140553" cy="1954572"/>
                    <a:chOff x="2490400" y="1473200"/>
                    <a:chExt cx="4611739" cy="4366651"/>
                  </a:xfrm>
                </p:grpSpPr>
                <p:sp>
                  <p:nvSpPr>
                    <p:cNvPr id="301" name="Line 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138488" y="2216150"/>
                      <a:ext cx="3443288" cy="142240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400">
                        <a:latin typeface="Georgia" panose="02040502050405020303" pitchFamily="18" charset="0"/>
                      </a:endParaRPr>
                    </a:p>
                  </p:txBody>
                </p:sp>
                <p:sp>
                  <p:nvSpPr>
                    <p:cNvPr id="302" name="Line 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991225" y="3638550"/>
                      <a:ext cx="590550" cy="1428750"/>
                    </a:xfrm>
                    <a:prstGeom prst="line">
                      <a:avLst/>
                    </a:prstGeom>
                    <a:noFill/>
                    <a:ln w="635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400">
                        <a:latin typeface="Georgia" panose="02040502050405020303" pitchFamily="18" charset="0"/>
                      </a:endParaRPr>
                    </a:p>
                  </p:txBody>
                </p:sp>
                <p:sp>
                  <p:nvSpPr>
                    <p:cNvPr id="303" name="Line 1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138488" y="1625600"/>
                      <a:ext cx="1428750" cy="344170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400">
                        <a:latin typeface="Georgia" panose="02040502050405020303" pitchFamily="18" charset="0"/>
                      </a:endParaRPr>
                    </a:p>
                  </p:txBody>
                </p:sp>
                <p:sp>
                  <p:nvSpPr>
                    <p:cNvPr id="304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86894" y="2216150"/>
                      <a:ext cx="2852738" cy="285115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400">
                        <a:latin typeface="Georgia" panose="02040502050405020303" pitchFamily="18" charset="0"/>
                      </a:endParaRPr>
                    </a:p>
                  </p:txBody>
                </p:sp>
                <p:sp>
                  <p:nvSpPr>
                    <p:cNvPr id="305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49525" y="3638550"/>
                      <a:ext cx="3441700" cy="142875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400">
                        <a:latin typeface="Georgia" panose="02040502050405020303" pitchFamily="18" charset="0"/>
                      </a:endParaRPr>
                    </a:p>
                  </p:txBody>
                </p:sp>
                <p:sp>
                  <p:nvSpPr>
                    <p:cNvPr id="306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38488" y="5067300"/>
                      <a:ext cx="2852738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400">
                        <a:latin typeface="Georgia" panose="02040502050405020303" pitchFamily="18" charset="0"/>
                      </a:endParaRPr>
                    </a:p>
                  </p:txBody>
                </p:sp>
                <p:sp>
                  <p:nvSpPr>
                    <p:cNvPr id="307" name="Line 1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562475" y="5067300"/>
                      <a:ext cx="1428750" cy="58896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400">
                        <a:latin typeface="Georgia" panose="02040502050405020303" pitchFamily="18" charset="0"/>
                      </a:endParaRPr>
                    </a:p>
                  </p:txBody>
                </p:sp>
                <p:sp>
                  <p:nvSpPr>
                    <p:cNvPr id="308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7438" y="3224214"/>
                      <a:ext cx="934701" cy="1007523"/>
                    </a:xfrm>
                    <a:prstGeom prst="ellipse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p:txBody>
                </p:sp>
                <p:sp>
                  <p:nvSpPr>
                    <p:cNvPr id="309" name="Oval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6425" y="1473200"/>
                      <a:ext cx="303213" cy="304800"/>
                    </a:xfrm>
                    <a:prstGeom prst="ellipse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400">
                        <a:latin typeface="Georgia" panose="02040502050405020303" pitchFamily="18" charset="0"/>
                      </a:endParaRPr>
                    </a:p>
                  </p:txBody>
                </p:sp>
                <p:sp>
                  <p:nvSpPr>
                    <p:cNvPr id="310" name="Oval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62263" y="1939925"/>
                      <a:ext cx="554038" cy="552450"/>
                    </a:xfrm>
                    <a:prstGeom prst="ellipse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400">
                        <a:latin typeface="Georgia" panose="02040502050405020303" pitchFamily="18" charset="0"/>
                      </a:endParaRPr>
                    </a:p>
                  </p:txBody>
                </p:sp>
                <p:sp>
                  <p:nvSpPr>
                    <p:cNvPr id="311" name="Oval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90400" y="3442972"/>
                      <a:ext cx="354740" cy="443526"/>
                    </a:xfrm>
                    <a:prstGeom prst="ellipse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400">
                        <a:latin typeface="Georgia" panose="02040502050405020303" pitchFamily="18" charset="0"/>
                      </a:endParaRPr>
                    </a:p>
                  </p:txBody>
                </p:sp>
                <p:sp>
                  <p:nvSpPr>
                    <p:cNvPr id="312" name="Oval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78150" y="4905375"/>
                      <a:ext cx="322263" cy="322263"/>
                    </a:xfrm>
                    <a:prstGeom prst="ellipse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400">
                        <a:latin typeface="Georgia" panose="02040502050405020303" pitchFamily="18" charset="0"/>
                      </a:endParaRPr>
                    </a:p>
                  </p:txBody>
                </p:sp>
                <p:sp>
                  <p:nvSpPr>
                    <p:cNvPr id="313" name="Oval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555" y="5472672"/>
                      <a:ext cx="331711" cy="367179"/>
                    </a:xfrm>
                    <a:prstGeom prst="ellipse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400">
                        <a:latin typeface="Georgia" panose="02040502050405020303" pitchFamily="18" charset="0"/>
                      </a:endParaRPr>
                    </a:p>
                  </p:txBody>
                </p:sp>
                <p:sp>
                  <p:nvSpPr>
                    <p:cNvPr id="314" name="Oval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54675" y="4730750"/>
                      <a:ext cx="859046" cy="874714"/>
                    </a:xfrm>
                    <a:prstGeom prst="ellipse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p:txBody>
                </p:sp>
                <p:cxnSp>
                  <p:nvCxnSpPr>
                    <p:cNvPr id="315" name="Straight Connector 314"/>
                    <p:cNvCxnSpPr/>
                    <p:nvPr/>
                  </p:nvCxnSpPr>
                  <p:spPr>
                    <a:xfrm>
                      <a:off x="4593238" y="1751963"/>
                      <a:ext cx="1315993" cy="299738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291" name="Oval 290"/>
              <p:cNvSpPr/>
              <p:nvPr/>
            </p:nvSpPr>
            <p:spPr>
              <a:xfrm rot="9145500">
                <a:off x="2254650" y="4924744"/>
                <a:ext cx="577785" cy="660507"/>
              </a:xfrm>
              <a:prstGeom prst="ellipse">
                <a:avLst/>
              </a:prstGeom>
              <a:noFill/>
              <a:ln>
                <a:solidFill>
                  <a:srgbClr val="00F26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Cambria" panose="02040503050406030204" pitchFamily="18" charset="0"/>
                </a:endParaRPr>
              </a:p>
            </p:txBody>
          </p:sp>
          <p:sp>
            <p:nvSpPr>
              <p:cNvPr id="292" name="Oval 291"/>
              <p:cNvSpPr/>
              <p:nvPr/>
            </p:nvSpPr>
            <p:spPr>
              <a:xfrm rot="9145500">
                <a:off x="2113453" y="5515087"/>
                <a:ext cx="468318" cy="581761"/>
              </a:xfrm>
              <a:prstGeom prst="ellipse">
                <a:avLst/>
              </a:prstGeom>
              <a:noFill/>
              <a:ln>
                <a:solidFill>
                  <a:srgbClr val="FFFF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Cambria" panose="02040503050406030204" pitchFamily="18" charset="0"/>
                </a:endParaRPr>
              </a:p>
            </p:txBody>
          </p:sp>
          <p:sp>
            <p:nvSpPr>
              <p:cNvPr id="293" name="Oval 292"/>
              <p:cNvSpPr/>
              <p:nvPr/>
            </p:nvSpPr>
            <p:spPr>
              <a:xfrm rot="9941475">
                <a:off x="851942" y="4188552"/>
                <a:ext cx="997467" cy="601689"/>
              </a:xfrm>
              <a:prstGeom prst="ellipse">
                <a:avLst/>
              </a:prstGeom>
              <a:noFill/>
              <a:ln>
                <a:solidFill>
                  <a:srgbClr val="FFFF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Cambria" panose="02040503050406030204" pitchFamily="18" charset="0"/>
                </a:endParaRPr>
              </a:p>
            </p:txBody>
          </p:sp>
          <p:sp>
            <p:nvSpPr>
              <p:cNvPr id="294" name="Oval 293"/>
              <p:cNvSpPr/>
              <p:nvPr/>
            </p:nvSpPr>
            <p:spPr>
              <a:xfrm rot="9145500">
                <a:off x="768031" y="5037214"/>
                <a:ext cx="442913" cy="93923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Cambria" panose="02040503050406030204" pitchFamily="18" charset="0"/>
                </a:endParaRPr>
              </a:p>
            </p:txBody>
          </p:sp>
          <p:sp>
            <p:nvSpPr>
              <p:cNvPr id="295" name="Oval 294"/>
              <p:cNvSpPr/>
              <p:nvPr/>
            </p:nvSpPr>
            <p:spPr>
              <a:xfrm rot="9145500">
                <a:off x="1546561" y="5807768"/>
                <a:ext cx="295498" cy="394652"/>
              </a:xfrm>
              <a:prstGeom prst="ellipse">
                <a:avLst/>
              </a:prstGeom>
              <a:noFill/>
              <a:ln>
                <a:solidFill>
                  <a:srgbClr val="00F26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Cambria" panose="0204050305040603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421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6" grpId="0" animBg="1"/>
      <p:bldP spid="233" grpId="0" animBg="1"/>
      <p:bldP spid="28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itle 1"/>
          <p:cNvSpPr>
            <a:spLocks noGrp="1"/>
          </p:cNvSpPr>
          <p:nvPr>
            <p:ph type="title"/>
          </p:nvPr>
        </p:nvSpPr>
        <p:spPr>
          <a:xfrm>
            <a:off x="1066800" y="577850"/>
            <a:ext cx="8077200" cy="690563"/>
          </a:xfrm>
        </p:spPr>
        <p:txBody>
          <a:bodyPr>
            <a:normAutofit/>
          </a:bodyPr>
          <a:lstStyle/>
          <a:p>
            <a:r>
              <a:rPr lang="en-US" altLang="el-GR" sz="3200" dirty="0"/>
              <a:t>Modeling dose-effects in NMA</a:t>
            </a:r>
          </a:p>
        </p:txBody>
      </p:sp>
      <p:pic>
        <p:nvPicPr>
          <p:cNvPr id="4" name="Picture 9" descr="http://www.familiaysalud.es/sites/default/files/styles/article_image/public/vacunas_multiples.jpg?itok=0YZhT3iX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1"/>
          <a:stretch/>
        </p:blipFill>
        <p:spPr bwMode="auto">
          <a:xfrm>
            <a:off x="7560904" y="5486401"/>
            <a:ext cx="158309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164084"/>
              </p:ext>
            </p:extLst>
          </p:nvPr>
        </p:nvGraphicFramePr>
        <p:xfrm>
          <a:off x="152400" y="1524000"/>
          <a:ext cx="8686800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981200"/>
                <a:gridCol w="1828800"/>
                <a:gridCol w="3352800"/>
              </a:tblGrid>
              <a:tr h="11877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Model</a:t>
                      </a:r>
                      <a:endParaRPr lang="en-GB" sz="280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Variance Components</a:t>
                      </a:r>
                      <a:endParaRPr lang="en-GB" sz="280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i="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Consistency can be assumed</a:t>
                      </a:r>
                      <a:r>
                        <a:rPr lang="en-GB" sz="1800" b="1" i="0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b="1" i="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on…</a:t>
                      </a:r>
                      <a:endParaRPr lang="en-GB" sz="1800" b="1" i="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i="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Comments</a:t>
                      </a:r>
                      <a:endParaRPr lang="en-GB" sz="1800" b="1" i="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6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Independent dose-effects</a:t>
                      </a:r>
                      <a:endParaRPr lang="en-GB" sz="2800" b="1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a) </a:t>
                      </a:r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within-study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and b) </a:t>
                      </a:r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between-study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variance between doses</a:t>
                      </a:r>
                      <a:endParaRPr lang="el-GR" altLang="el-GR" sz="1800" kern="1200" dirty="0" smtClean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8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dose-level</a:t>
                      </a:r>
                      <a:endParaRPr lang="el-GR" altLang="el-GR" sz="1800" kern="1200" dirty="0" smtClean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8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Equivalent to the ‘splitting’ approach</a:t>
                      </a:r>
                      <a:r>
                        <a:rPr lang="en-US" altLang="el-GR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Dose-effects are </a:t>
                      </a: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unrelated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to each other and with the treatment they belong to</a:t>
                      </a:r>
                      <a:endParaRPr lang="el-GR" altLang="el-GR" sz="1800" kern="1200" dirty="0" smtClean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Fixed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dose-effects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a) </a:t>
                      </a:r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within-study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and b) </a:t>
                      </a:r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between-study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variance within dose</a:t>
                      </a:r>
                      <a:endParaRPr lang="el-GR" altLang="el-GR" sz="1800" kern="1200" dirty="0" smtClean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treatment-level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200" dirty="0" smtClean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Different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from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the ‘</a:t>
                      </a:r>
                      <a:r>
                        <a:rPr lang="en-GB" sz="1800" kern="1200" baseline="0" dirty="0" smtClean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lumping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’ approach, in which different dosage levels are </a:t>
                      </a:r>
                      <a:r>
                        <a:rPr lang="en-GB" sz="1800" kern="1200" baseline="0" dirty="0" smtClean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ignored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Dose-effects are </a:t>
                      </a:r>
                      <a:r>
                        <a:rPr lang="en-US" sz="1800" kern="1200" baseline="0" dirty="0" smtClean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identical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and equal to the treatment effect they belong to</a:t>
                      </a:r>
                      <a:endParaRPr lang="en-GB" sz="1800" kern="1200" baseline="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249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162800" y="5105400"/>
            <a:ext cx="1973329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2" name="Title 1"/>
          <p:cNvSpPr>
            <a:spLocks noGrp="1"/>
          </p:cNvSpPr>
          <p:nvPr>
            <p:ph type="title"/>
          </p:nvPr>
        </p:nvSpPr>
        <p:spPr>
          <a:xfrm>
            <a:off x="1066800" y="577850"/>
            <a:ext cx="8077200" cy="690563"/>
          </a:xfrm>
        </p:spPr>
        <p:txBody>
          <a:bodyPr>
            <a:normAutofit/>
          </a:bodyPr>
          <a:lstStyle/>
          <a:p>
            <a:r>
              <a:rPr lang="en-US" altLang="el-GR" sz="3200" dirty="0"/>
              <a:t>Modeling dose-effects in NMA</a:t>
            </a:r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7227483"/>
              </p:ext>
            </p:extLst>
          </p:nvPr>
        </p:nvGraphicFramePr>
        <p:xfrm>
          <a:off x="152400" y="1524000"/>
          <a:ext cx="5943600" cy="473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2362200"/>
                <a:gridCol w="1905000"/>
              </a:tblGrid>
              <a:tr h="11877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Model</a:t>
                      </a:r>
                      <a:endParaRPr lang="en-GB" sz="280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Variance Components</a:t>
                      </a:r>
                      <a:endParaRPr lang="en-GB" sz="280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i="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Consistency can be assumed</a:t>
                      </a:r>
                      <a:r>
                        <a:rPr lang="en-GB" sz="1800" b="1" i="0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b="1" i="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on…</a:t>
                      </a:r>
                      <a:endParaRPr lang="en-GB" sz="1800" b="1" i="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16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Random dose-effects</a:t>
                      </a:r>
                      <a:endParaRPr lang="en-GB" sz="2800" b="1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a) </a:t>
                      </a:r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within-study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, b) </a:t>
                      </a:r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between-study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within dose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, and c) </a:t>
                      </a:r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between-dose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within-treatment variance</a:t>
                      </a:r>
                      <a:endParaRPr lang="el-GR" altLang="el-GR" sz="1800" kern="1200" dirty="0" smtClean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treatment and dose levels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07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Random dose-effects within different dose-classes</a:t>
                      </a:r>
                      <a:endParaRPr lang="en-GB" sz="2800" b="1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a) </a:t>
                      </a:r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within-study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, b) </a:t>
                      </a:r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between-study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within dose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, c) </a:t>
                      </a:r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between-dose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within-dose-category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, and d) </a:t>
                      </a:r>
                      <a:r>
                        <a:rPr lang="en-US" sz="1800" kern="1200" baseline="0" dirty="0" smtClean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between-dose-category</a:t>
                      </a:r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within-treatment variance</a:t>
                      </a:r>
                      <a:endParaRPr lang="el-GR" altLang="el-GR" sz="1800" kern="1200" dirty="0" smtClean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treatment, dose-category,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and dose 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levels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" name="Picture 2" descr="http://sr.photos3.fotosearch.com/bthumb/CSP/CSP760/k76078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543" y="5562601"/>
            <a:ext cx="828297" cy="121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6130452" y="1295401"/>
            <a:ext cx="3040129" cy="4114799"/>
          </a:xfrm>
          <a:prstGeom prst="wedgeRoundRectCallout">
            <a:avLst>
              <a:gd name="adj1" fmla="val 26774"/>
              <a:gd name="adj2" fmla="val 56093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Cambria" panose="02040503050406030204" pitchFamily="18" charset="0"/>
              </a:rPr>
              <a:t>Note that NMA models require </a:t>
            </a:r>
            <a:r>
              <a:rPr lang="en-US" dirty="0" smtClean="0">
                <a:solidFill>
                  <a:srgbClr val="FFFF00"/>
                </a:solidFill>
                <a:latin typeface="Cambria" panose="02040503050406030204" pitchFamily="18" charset="0"/>
              </a:rPr>
              <a:t>consistency</a:t>
            </a:r>
            <a:r>
              <a:rPr lang="en-US" dirty="0" smtClean="0">
                <a:latin typeface="Cambria" panose="02040503050406030204" pitchFamily="18" charset="0"/>
              </a:rPr>
              <a:t> at least at one (e.g., treatment) level!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Cambria" panose="02040503050406030204" pitchFamily="18" charset="0"/>
              </a:rPr>
              <a:t>Consistency should be evaluated at </a:t>
            </a:r>
            <a:r>
              <a:rPr lang="en-US" dirty="0" smtClean="0">
                <a:solidFill>
                  <a:srgbClr val="FFFF00"/>
                </a:solidFill>
                <a:latin typeface="Cambria" panose="02040503050406030204" pitchFamily="18" charset="0"/>
              </a:rPr>
              <a:t>each</a:t>
            </a:r>
            <a:r>
              <a:rPr lang="en-US" dirty="0" smtClean="0">
                <a:latin typeface="Cambria" panose="02040503050406030204" pitchFamily="18" charset="0"/>
              </a:rPr>
              <a:t> level it is assumed!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Other assumptions can be </a:t>
            </a:r>
            <a:r>
              <a:rPr lang="en-US" dirty="0">
                <a:latin typeface="Cambria" panose="02040503050406030204" pitchFamily="18" charset="0"/>
              </a:rPr>
              <a:t>added </a:t>
            </a:r>
            <a:r>
              <a:rPr lang="en-US" dirty="0" smtClean="0">
                <a:latin typeface="Cambria" panose="02040503050406030204" pitchFamily="18" charset="0"/>
              </a:rPr>
              <a:t>to the </a:t>
            </a:r>
            <a:r>
              <a:rPr lang="en-US" dirty="0">
                <a:latin typeface="Cambria" panose="02040503050406030204" pitchFamily="18" charset="0"/>
              </a:rPr>
              <a:t>models depending on the clinical topic (e.g., </a:t>
            </a:r>
            <a:r>
              <a:rPr lang="en-US" dirty="0" smtClean="0">
                <a:latin typeface="Cambria" panose="02040503050406030204" pitchFamily="18" charset="0"/>
              </a:rPr>
              <a:t>larger </a:t>
            </a:r>
            <a:r>
              <a:rPr lang="en-US" dirty="0">
                <a:latin typeface="Cambria" panose="02040503050406030204" pitchFamily="18" charset="0"/>
              </a:rPr>
              <a:t>doses have greater </a:t>
            </a:r>
            <a:r>
              <a:rPr lang="en-US" dirty="0" smtClean="0">
                <a:latin typeface="Cambria" panose="02040503050406030204" pitchFamily="18" charset="0"/>
              </a:rPr>
              <a:t>or an equal </a:t>
            </a:r>
            <a:r>
              <a:rPr lang="en-US" dirty="0">
                <a:latin typeface="Cambria" panose="02040503050406030204" pitchFamily="18" charset="0"/>
              </a:rPr>
              <a:t>effect compared with </a:t>
            </a:r>
            <a:r>
              <a:rPr lang="en-US" dirty="0" smtClean="0">
                <a:latin typeface="Cambria" panose="02040503050406030204" pitchFamily="18" charset="0"/>
              </a:rPr>
              <a:t>lower ones)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24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7170671" y="5105400"/>
            <a:ext cx="1973329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2" name="Title 1"/>
          <p:cNvSpPr>
            <a:spLocks noGrp="1"/>
          </p:cNvSpPr>
          <p:nvPr>
            <p:ph type="title"/>
          </p:nvPr>
        </p:nvSpPr>
        <p:spPr>
          <a:xfrm>
            <a:off x="446088" y="577850"/>
            <a:ext cx="8229600" cy="690563"/>
          </a:xfrm>
        </p:spPr>
        <p:txBody>
          <a:bodyPr>
            <a:normAutofit/>
          </a:bodyPr>
          <a:lstStyle/>
          <a:p>
            <a:r>
              <a:rPr lang="en-US" altLang="el-GR" sz="3200" dirty="0" smtClean="0"/>
              <a:t>Illustrative example - Dataset</a:t>
            </a:r>
            <a:endParaRPr lang="en-US" altLang="el-GR" sz="3200" dirty="0"/>
          </a:p>
        </p:txBody>
      </p:sp>
      <p:pic>
        <p:nvPicPr>
          <p:cNvPr id="5" name="Picture 2" descr="http://www.michigan.gov/images/vaccination_76256_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104" y="457201"/>
            <a:ext cx="766379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66059" y="6446309"/>
            <a:ext cx="38434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latin typeface="Cambria" panose="02040503050406030204" pitchFamily="18" charset="0"/>
              </a:rPr>
              <a:t>Tricco et al BMC Medicine 2015 (under review) </a:t>
            </a:r>
            <a:endParaRPr lang="en-GB" sz="1400" dirty="0">
              <a:latin typeface="Cambria" panose="020405030504060302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3705" y="1859983"/>
            <a:ext cx="3736294" cy="2026216"/>
            <a:chOff x="-325154" y="1083999"/>
            <a:chExt cx="9011472" cy="4443835"/>
          </a:xfrm>
        </p:grpSpPr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H="1" flipV="1">
              <a:off x="5256213" y="1476375"/>
              <a:ext cx="1087437" cy="1874838"/>
            </a:xfrm>
            <a:prstGeom prst="line">
              <a:avLst/>
            </a:prstGeom>
            <a:noFill/>
            <a:ln w="1095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H="1" flipV="1">
              <a:off x="3089275" y="1476375"/>
              <a:ext cx="3254375" cy="1874838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H="1">
              <a:off x="2001838" y="3351213"/>
              <a:ext cx="4341812" cy="0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 flipH="1">
              <a:off x="3089275" y="3351213"/>
              <a:ext cx="3254375" cy="1881188"/>
            </a:xfrm>
            <a:prstGeom prst="line">
              <a:avLst/>
            </a:prstGeom>
            <a:noFill/>
            <a:ln w="2381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H="1">
              <a:off x="5256213" y="3351213"/>
              <a:ext cx="1087437" cy="1881188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H="1">
              <a:off x="2001838" y="1476375"/>
              <a:ext cx="3254375" cy="1874838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H="1">
              <a:off x="3089275" y="1476375"/>
              <a:ext cx="2166937" cy="3756025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5256213" y="1476375"/>
              <a:ext cx="0" cy="3756025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auto">
            <a:xfrm>
              <a:off x="6075363" y="3084513"/>
              <a:ext cx="530225" cy="534988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6654800" y="3262313"/>
              <a:ext cx="68448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Placebo</a:t>
              </a:r>
              <a:endPara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5113338" y="1331913"/>
              <a:ext cx="287337" cy="282575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5609150" y="1083999"/>
              <a:ext cx="3077168" cy="540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Ondansetron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20" name="Oval 21"/>
            <p:cNvSpPr>
              <a:spLocks noChangeArrowheads="1"/>
            </p:cNvSpPr>
            <p:nvPr/>
          </p:nvSpPr>
          <p:spPr bwMode="auto">
            <a:xfrm>
              <a:off x="3063875" y="1450975"/>
              <a:ext cx="49212" cy="49213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-135349" y="1126849"/>
              <a:ext cx="3321489" cy="540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Granisetron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22" name="Oval 23"/>
            <p:cNvSpPr>
              <a:spLocks noChangeArrowheads="1"/>
            </p:cNvSpPr>
            <p:nvPr/>
          </p:nvSpPr>
          <p:spPr bwMode="auto">
            <a:xfrm>
              <a:off x="1892300" y="3243263"/>
              <a:ext cx="219075" cy="212725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-325154" y="3316636"/>
              <a:ext cx="2579005" cy="540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Dolasetron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24" name="Oval 25"/>
            <p:cNvSpPr>
              <a:spLocks noChangeArrowheads="1"/>
            </p:cNvSpPr>
            <p:nvPr/>
          </p:nvSpPr>
          <p:spPr bwMode="auto">
            <a:xfrm>
              <a:off x="3038475" y="5183188"/>
              <a:ext cx="100012" cy="98425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2200275" y="5281613"/>
              <a:ext cx="102951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Tropisetron</a:t>
              </a:r>
              <a:endPara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26" name="Oval 27"/>
            <p:cNvSpPr>
              <a:spLocks noChangeArrowheads="1"/>
            </p:cNvSpPr>
            <p:nvPr/>
          </p:nvSpPr>
          <p:spPr bwMode="auto">
            <a:xfrm>
              <a:off x="5246688" y="5222875"/>
              <a:ext cx="19050" cy="19050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mbria" panose="02040503050406030204" pitchFamily="18" charset="0"/>
              </a:endParaRPr>
            </a:p>
          </p:txBody>
        </p: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5286375" y="5281613"/>
              <a:ext cx="106939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Ramosetron</a:t>
              </a:r>
              <a:endPara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983072"/>
              </p:ext>
            </p:extLst>
          </p:nvPr>
        </p:nvGraphicFramePr>
        <p:xfrm>
          <a:off x="152399" y="4267200"/>
          <a:ext cx="3810001" cy="243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0200"/>
                <a:gridCol w="2209801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Treatment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Dose (mg)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mbria" panose="02040503050406030204" pitchFamily="18" charset="0"/>
                        </a:rPr>
                        <a:t>Placebo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Cambria" panose="02040503050406030204" pitchFamily="18" charset="0"/>
                        </a:rPr>
                        <a:t>Ondansetron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1mg, 2mg, 3mg, 4mg, 8mg, 16mg, 24mg</a:t>
                      </a:r>
                    </a:p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r>
                        <a:rPr lang="en-US" sz="1600" u="none" strike="noStrike" dirty="0" err="1" smtClean="0">
                          <a:effectLst/>
                          <a:latin typeface="Cambria" panose="02040503050406030204" pitchFamily="18" charset="0"/>
                        </a:rPr>
                        <a:t>Granisetron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Cambria" panose="02040503050406030204" pitchFamily="18" charset="0"/>
                        </a:rPr>
                        <a:t>0.1mg, 1mg, 3mg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r>
                        <a:rPr lang="en-US" sz="1600" u="none" strike="noStrike" dirty="0" err="1" smtClean="0">
                          <a:effectLst/>
                          <a:latin typeface="Cambria" panose="02040503050406030204" pitchFamily="18" charset="0"/>
                        </a:rPr>
                        <a:t>Dolasetron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Cambria" panose="02040503050406030204" pitchFamily="18" charset="0"/>
                        </a:rPr>
                        <a:t>12.5mg, 25mg,</a:t>
                      </a:r>
                      <a:r>
                        <a:rPr lang="en-US" sz="1600" u="none" strike="noStrike" baseline="0" dirty="0" smtClean="0">
                          <a:effectLst/>
                          <a:latin typeface="Cambria" panose="02040503050406030204" pitchFamily="18" charset="0"/>
                        </a:rPr>
                        <a:t> 50mg, 100mg, </a:t>
                      </a:r>
                      <a:r>
                        <a:rPr lang="en-US" sz="1600" u="none" strike="noStrike" dirty="0" smtClean="0">
                          <a:effectLst/>
                          <a:latin typeface="Cambria" panose="02040503050406030204" pitchFamily="18" charset="0"/>
                        </a:rPr>
                        <a:t>200mg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r>
                        <a:rPr lang="en-US" sz="1600" u="none" strike="noStrike" dirty="0" err="1" smtClean="0">
                          <a:effectLst/>
                          <a:latin typeface="Cambria" panose="02040503050406030204" pitchFamily="18" charset="0"/>
                        </a:rPr>
                        <a:t>Tropisetron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Cambria" panose="02040503050406030204" pitchFamily="18" charset="0"/>
                        </a:rPr>
                        <a:t>0.5mg, 2mg, 5mg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r>
                        <a:rPr lang="en-US" sz="1600" u="none" strike="noStrike" dirty="0" err="1" smtClean="0">
                          <a:effectLst/>
                          <a:latin typeface="Cambria" panose="02040503050406030204" pitchFamily="18" charset="0"/>
                        </a:rPr>
                        <a:t>Ramosetron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  <a:latin typeface="Cambria" panose="02040503050406030204" pitchFamily="18" charset="0"/>
                        </a:rPr>
                        <a:t>0.3mg, 0.9mg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2" name="Rectangle 737"/>
          <p:cNvSpPr>
            <a:spLocks noChangeArrowheads="1"/>
          </p:cNvSpPr>
          <p:nvPr/>
        </p:nvSpPr>
        <p:spPr bwMode="auto">
          <a:xfrm>
            <a:off x="73704" y="1360400"/>
            <a:ext cx="90702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Arrhythmia – </a:t>
            </a:r>
            <a:r>
              <a:rPr lang="en-US" altLang="en-US" sz="20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5HT3 </a:t>
            </a:r>
            <a:r>
              <a:rPr lang="en-US" altLang="en-US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surgery: </a:t>
            </a:r>
            <a:r>
              <a:rPr lang="en-US" altLang="en-US" sz="20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27 </a:t>
            </a:r>
            <a:r>
              <a:rPr lang="en-US" altLang="en-US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studies, 8871 patients, 6 treatments, 21 doses</a:t>
            </a:r>
          </a:p>
        </p:txBody>
      </p:sp>
      <p:grpSp>
        <p:nvGrpSpPr>
          <p:cNvPr id="222" name="Group 221"/>
          <p:cNvGrpSpPr/>
          <p:nvPr/>
        </p:nvGrpSpPr>
        <p:grpSpPr>
          <a:xfrm>
            <a:off x="4003797" y="2286000"/>
            <a:ext cx="4915260" cy="3889841"/>
            <a:chOff x="3882902" y="2743200"/>
            <a:chExt cx="5036155" cy="3612958"/>
          </a:xfrm>
        </p:grpSpPr>
        <p:sp>
          <p:nvSpPr>
            <p:cNvPr id="223" name="Oval 222"/>
            <p:cNvSpPr/>
            <p:nvPr/>
          </p:nvSpPr>
          <p:spPr>
            <a:xfrm rot="9204309">
              <a:off x="6351680" y="5581383"/>
              <a:ext cx="1882904" cy="774775"/>
            </a:xfrm>
            <a:prstGeom prst="ellipse">
              <a:avLst/>
            </a:prstGeom>
            <a:noFill/>
            <a:ln>
              <a:solidFill>
                <a:schemeClr val="accent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4" name="Group 223"/>
            <p:cNvGrpSpPr/>
            <p:nvPr/>
          </p:nvGrpSpPr>
          <p:grpSpPr>
            <a:xfrm>
              <a:off x="3882902" y="2743200"/>
              <a:ext cx="5036155" cy="3505199"/>
              <a:chOff x="3882902" y="2743200"/>
              <a:chExt cx="5036155" cy="3505199"/>
            </a:xfrm>
          </p:grpSpPr>
          <p:sp>
            <p:nvSpPr>
              <p:cNvPr id="225" name="Oval 224"/>
              <p:cNvSpPr/>
              <p:nvPr/>
            </p:nvSpPr>
            <p:spPr>
              <a:xfrm rot="7016059">
                <a:off x="4107216" y="3227721"/>
                <a:ext cx="1630760" cy="123262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Oval 225"/>
              <p:cNvSpPr/>
              <p:nvPr/>
            </p:nvSpPr>
            <p:spPr>
              <a:xfrm rot="7016059">
                <a:off x="4628262" y="4114817"/>
                <a:ext cx="1168573" cy="2659293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 rot="1133747">
                <a:off x="5308842" y="2757740"/>
                <a:ext cx="3511422" cy="1233962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8" name="Group 227"/>
              <p:cNvGrpSpPr/>
              <p:nvPr/>
            </p:nvGrpSpPr>
            <p:grpSpPr>
              <a:xfrm>
                <a:off x="4191000" y="2743200"/>
                <a:ext cx="4728057" cy="3505199"/>
                <a:chOff x="4191000" y="2743200"/>
                <a:chExt cx="4728057" cy="3505199"/>
              </a:xfrm>
            </p:grpSpPr>
            <p:sp>
              <p:nvSpPr>
                <p:cNvPr id="230" name="Line 9"/>
                <p:cNvSpPr>
                  <a:spLocks noChangeShapeType="1"/>
                </p:cNvSpPr>
                <p:nvPr/>
              </p:nvSpPr>
              <p:spPr bwMode="auto">
                <a:xfrm flipH="1" flipV="1">
                  <a:off x="7970835" y="4045250"/>
                  <a:ext cx="61225" cy="416328"/>
                </a:xfrm>
                <a:prstGeom prst="line">
                  <a:avLst/>
                </a:prstGeom>
                <a:noFill/>
                <a:ln w="1492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31" name="Line 10"/>
                <p:cNvSpPr>
                  <a:spLocks noChangeShapeType="1"/>
                </p:cNvSpPr>
                <p:nvPr/>
              </p:nvSpPr>
              <p:spPr bwMode="auto">
                <a:xfrm flipH="1" flipV="1">
                  <a:off x="7787160" y="3667698"/>
                  <a:ext cx="244899" cy="793881"/>
                </a:xfrm>
                <a:prstGeom prst="line">
                  <a:avLst/>
                </a:prstGeom>
                <a:noFill/>
                <a:ln w="8890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32" name="Line 11"/>
                <p:cNvSpPr>
                  <a:spLocks noChangeShapeType="1"/>
                </p:cNvSpPr>
                <p:nvPr/>
              </p:nvSpPr>
              <p:spPr bwMode="auto">
                <a:xfrm flipH="1" flipV="1">
                  <a:off x="7499404" y="3357492"/>
                  <a:ext cx="532656" cy="1104087"/>
                </a:xfrm>
                <a:prstGeom prst="line">
                  <a:avLst/>
                </a:prstGeom>
                <a:noFill/>
                <a:ln w="587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33" name="Line 12"/>
                <p:cNvSpPr>
                  <a:spLocks noChangeShapeType="1"/>
                </p:cNvSpPr>
                <p:nvPr/>
              </p:nvSpPr>
              <p:spPr bwMode="auto">
                <a:xfrm flipH="1" flipV="1">
                  <a:off x="7134096" y="3147287"/>
                  <a:ext cx="897964" cy="1314292"/>
                </a:xfrm>
                <a:prstGeom prst="line">
                  <a:avLst/>
                </a:prstGeom>
                <a:noFill/>
                <a:ln w="8890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34" name="Line 13"/>
                <p:cNvSpPr>
                  <a:spLocks noChangeShapeType="1"/>
                </p:cNvSpPr>
                <p:nvPr/>
              </p:nvSpPr>
              <p:spPr bwMode="auto">
                <a:xfrm flipH="1" flipV="1">
                  <a:off x="6723889" y="3054429"/>
                  <a:ext cx="1308171" cy="1407149"/>
                </a:xfrm>
                <a:prstGeom prst="line">
                  <a:avLst/>
                </a:prstGeom>
                <a:noFill/>
                <a:ln w="587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35" name="Line 14"/>
                <p:cNvSpPr>
                  <a:spLocks noChangeShapeType="1"/>
                </p:cNvSpPr>
                <p:nvPr/>
              </p:nvSpPr>
              <p:spPr bwMode="auto">
                <a:xfrm flipH="1" flipV="1">
                  <a:off x="6523889" y="3103409"/>
                  <a:ext cx="1727561" cy="1375516"/>
                </a:xfrm>
                <a:prstGeom prst="line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36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6133070" y="3258512"/>
                  <a:ext cx="2118379" cy="1220414"/>
                </a:xfrm>
                <a:prstGeom prst="line">
                  <a:avLst/>
                </a:prstGeom>
                <a:noFill/>
                <a:ln w="8890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37" name="Line 16"/>
                <p:cNvSpPr>
                  <a:spLocks noChangeShapeType="1"/>
                </p:cNvSpPr>
                <p:nvPr/>
              </p:nvSpPr>
              <p:spPr bwMode="auto">
                <a:xfrm flipH="1" flipV="1">
                  <a:off x="5584087" y="3502391"/>
                  <a:ext cx="2447973" cy="959188"/>
                </a:xfrm>
                <a:prstGeom prst="line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38" name="Line 17"/>
                <p:cNvSpPr>
                  <a:spLocks noChangeShapeType="1"/>
                </p:cNvSpPr>
                <p:nvPr/>
              </p:nvSpPr>
              <p:spPr bwMode="auto">
                <a:xfrm flipH="1" flipV="1">
                  <a:off x="5345310" y="3851372"/>
                  <a:ext cx="2686750" cy="610207"/>
                </a:xfrm>
                <a:prstGeom prst="line">
                  <a:avLst/>
                </a:prstGeom>
                <a:noFill/>
                <a:ln w="587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39" name="Line 18"/>
                <p:cNvSpPr>
                  <a:spLocks noChangeShapeType="1"/>
                </p:cNvSpPr>
                <p:nvPr/>
              </p:nvSpPr>
              <p:spPr bwMode="auto">
                <a:xfrm flipH="1" flipV="1">
                  <a:off x="5221840" y="4252394"/>
                  <a:ext cx="2810220" cy="209185"/>
                </a:xfrm>
                <a:prstGeom prst="line">
                  <a:avLst/>
                </a:prstGeom>
                <a:noFill/>
                <a:ln w="587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40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5221840" y="4461579"/>
                  <a:ext cx="2810220" cy="213267"/>
                </a:xfrm>
                <a:prstGeom prst="line">
                  <a:avLst/>
                </a:prstGeom>
                <a:noFill/>
                <a:ln w="119063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41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5345310" y="4461579"/>
                  <a:ext cx="2686750" cy="614288"/>
                </a:xfrm>
                <a:prstGeom prst="line">
                  <a:avLst/>
                </a:prstGeom>
                <a:noFill/>
                <a:ln w="1793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42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5584087" y="4461579"/>
                  <a:ext cx="2447973" cy="962250"/>
                </a:xfrm>
                <a:prstGeom prst="line">
                  <a:avLst/>
                </a:prstGeom>
                <a:noFill/>
                <a:ln w="1793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43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5913681" y="4461579"/>
                  <a:ext cx="2118379" cy="1224495"/>
                </a:xfrm>
                <a:prstGeom prst="line">
                  <a:avLst/>
                </a:prstGeom>
                <a:noFill/>
                <a:ln w="1492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44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6304499" y="4461579"/>
                  <a:ext cx="1727561" cy="1379598"/>
                </a:xfrm>
                <a:prstGeom prst="line">
                  <a:avLst/>
                </a:prstGeom>
                <a:noFill/>
                <a:ln w="587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45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6723889" y="4461579"/>
                  <a:ext cx="1308171" cy="1411231"/>
                </a:xfrm>
                <a:prstGeom prst="line">
                  <a:avLst/>
                </a:prstGeom>
                <a:noFill/>
                <a:ln w="587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46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7134096" y="4461579"/>
                  <a:ext cx="897964" cy="1318373"/>
                </a:xfrm>
                <a:prstGeom prst="line">
                  <a:avLst/>
                </a:prstGeom>
                <a:noFill/>
                <a:ln w="8890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47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7499404" y="4461579"/>
                  <a:ext cx="532656" cy="1108168"/>
                </a:xfrm>
                <a:prstGeom prst="line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48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7787160" y="4461579"/>
                  <a:ext cx="244899" cy="797963"/>
                </a:xfrm>
                <a:prstGeom prst="line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49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7970835" y="4461579"/>
                  <a:ext cx="61225" cy="420410"/>
                </a:xfrm>
                <a:prstGeom prst="line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50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5221840" y="4045250"/>
                  <a:ext cx="2748995" cy="207144"/>
                </a:xfrm>
                <a:prstGeom prst="line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51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5345310" y="4045250"/>
                  <a:ext cx="2625525" cy="1030617"/>
                </a:xfrm>
                <a:prstGeom prst="line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52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5584087" y="4045250"/>
                  <a:ext cx="2386748" cy="1378578"/>
                </a:xfrm>
                <a:prstGeom prst="line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53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6723889" y="4045250"/>
                  <a:ext cx="1246946" cy="1827560"/>
                </a:xfrm>
                <a:prstGeom prst="line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54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7134096" y="4045250"/>
                  <a:ext cx="836739" cy="1734702"/>
                </a:xfrm>
                <a:prstGeom prst="line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55" name="Line 34"/>
                <p:cNvSpPr>
                  <a:spLocks noChangeShapeType="1"/>
                </p:cNvSpPr>
                <p:nvPr/>
              </p:nvSpPr>
              <p:spPr bwMode="auto">
                <a:xfrm flipH="1" flipV="1">
                  <a:off x="7499404" y="3357492"/>
                  <a:ext cx="287757" cy="310205"/>
                </a:xfrm>
                <a:prstGeom prst="line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56" name="Line 35"/>
                <p:cNvSpPr>
                  <a:spLocks noChangeShapeType="1"/>
                </p:cNvSpPr>
                <p:nvPr/>
              </p:nvSpPr>
              <p:spPr bwMode="auto">
                <a:xfrm flipH="1" flipV="1">
                  <a:off x="7134096" y="3147287"/>
                  <a:ext cx="653065" cy="520410"/>
                </a:xfrm>
                <a:prstGeom prst="line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57" name="Line 36"/>
                <p:cNvSpPr>
                  <a:spLocks noChangeShapeType="1"/>
                </p:cNvSpPr>
                <p:nvPr/>
              </p:nvSpPr>
              <p:spPr bwMode="auto">
                <a:xfrm flipH="1" flipV="1">
                  <a:off x="7134096" y="3147287"/>
                  <a:ext cx="365308" cy="210205"/>
                </a:xfrm>
                <a:prstGeom prst="line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58" name="Line 37"/>
                <p:cNvSpPr>
                  <a:spLocks noChangeShapeType="1"/>
                </p:cNvSpPr>
                <p:nvPr/>
              </p:nvSpPr>
              <p:spPr bwMode="auto">
                <a:xfrm>
                  <a:off x="7499404" y="3357492"/>
                  <a:ext cx="287757" cy="1902049"/>
                </a:xfrm>
                <a:prstGeom prst="line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59" name="Line 38"/>
                <p:cNvSpPr>
                  <a:spLocks noChangeShapeType="1"/>
                </p:cNvSpPr>
                <p:nvPr/>
              </p:nvSpPr>
              <p:spPr bwMode="auto">
                <a:xfrm>
                  <a:off x="7499404" y="3357492"/>
                  <a:ext cx="471431" cy="1524497"/>
                </a:xfrm>
                <a:prstGeom prst="line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60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5345310" y="3502391"/>
                  <a:ext cx="238777" cy="348981"/>
                </a:xfrm>
                <a:prstGeom prst="line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61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5221840" y="3502391"/>
                  <a:ext cx="362247" cy="750004"/>
                </a:xfrm>
                <a:prstGeom prst="line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62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5221840" y="3851372"/>
                  <a:ext cx="123470" cy="401023"/>
                </a:xfrm>
                <a:prstGeom prst="line">
                  <a:avLst/>
                </a:prstGeom>
                <a:noFill/>
                <a:ln w="587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63" name="Line 42"/>
                <p:cNvSpPr>
                  <a:spLocks noChangeShapeType="1"/>
                </p:cNvSpPr>
                <p:nvPr/>
              </p:nvSpPr>
              <p:spPr bwMode="auto">
                <a:xfrm>
                  <a:off x="5221840" y="4674845"/>
                  <a:ext cx="123470" cy="401023"/>
                </a:xfrm>
                <a:prstGeom prst="line">
                  <a:avLst/>
                </a:prstGeom>
                <a:noFill/>
                <a:ln w="8890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64" name="Line 43"/>
                <p:cNvSpPr>
                  <a:spLocks noChangeShapeType="1"/>
                </p:cNvSpPr>
                <p:nvPr/>
              </p:nvSpPr>
              <p:spPr bwMode="auto">
                <a:xfrm>
                  <a:off x="5221840" y="4674845"/>
                  <a:ext cx="362247" cy="748983"/>
                </a:xfrm>
                <a:prstGeom prst="line">
                  <a:avLst/>
                </a:prstGeom>
                <a:noFill/>
                <a:ln w="8890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65" name="Line 44"/>
                <p:cNvSpPr>
                  <a:spLocks noChangeShapeType="1"/>
                </p:cNvSpPr>
                <p:nvPr/>
              </p:nvSpPr>
              <p:spPr bwMode="auto">
                <a:xfrm>
                  <a:off x="5221840" y="4674845"/>
                  <a:ext cx="691841" cy="1011229"/>
                </a:xfrm>
                <a:prstGeom prst="line">
                  <a:avLst/>
                </a:prstGeom>
                <a:noFill/>
                <a:ln w="8890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66" name="Line 45"/>
                <p:cNvSpPr>
                  <a:spLocks noChangeShapeType="1"/>
                </p:cNvSpPr>
                <p:nvPr/>
              </p:nvSpPr>
              <p:spPr bwMode="auto">
                <a:xfrm>
                  <a:off x="5345310" y="5075867"/>
                  <a:ext cx="238777" cy="347961"/>
                </a:xfrm>
                <a:prstGeom prst="line">
                  <a:avLst/>
                </a:prstGeom>
                <a:noFill/>
                <a:ln w="1793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67" name="Line 46"/>
                <p:cNvSpPr>
                  <a:spLocks noChangeShapeType="1"/>
                </p:cNvSpPr>
                <p:nvPr/>
              </p:nvSpPr>
              <p:spPr bwMode="auto">
                <a:xfrm>
                  <a:off x="5345310" y="5075867"/>
                  <a:ext cx="568371" cy="610207"/>
                </a:xfrm>
                <a:prstGeom prst="line">
                  <a:avLst/>
                </a:prstGeom>
                <a:noFill/>
                <a:ln w="1492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68" name="Line 47"/>
                <p:cNvSpPr>
                  <a:spLocks noChangeShapeType="1"/>
                </p:cNvSpPr>
                <p:nvPr/>
              </p:nvSpPr>
              <p:spPr bwMode="auto">
                <a:xfrm>
                  <a:off x="5345310" y="5075867"/>
                  <a:ext cx="959189" cy="765310"/>
                </a:xfrm>
                <a:prstGeom prst="line">
                  <a:avLst/>
                </a:prstGeom>
                <a:noFill/>
                <a:ln w="587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69" name="Line 48"/>
                <p:cNvSpPr>
                  <a:spLocks noChangeShapeType="1"/>
                </p:cNvSpPr>
                <p:nvPr/>
              </p:nvSpPr>
              <p:spPr bwMode="auto">
                <a:xfrm>
                  <a:off x="5584087" y="5423828"/>
                  <a:ext cx="329594" cy="262246"/>
                </a:xfrm>
                <a:prstGeom prst="line">
                  <a:avLst/>
                </a:prstGeom>
                <a:noFill/>
                <a:ln w="1492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70" name="Line 49"/>
                <p:cNvSpPr>
                  <a:spLocks noChangeShapeType="1"/>
                </p:cNvSpPr>
                <p:nvPr/>
              </p:nvSpPr>
              <p:spPr bwMode="auto">
                <a:xfrm>
                  <a:off x="5584087" y="5423828"/>
                  <a:ext cx="720412" cy="417349"/>
                </a:xfrm>
                <a:prstGeom prst="line">
                  <a:avLst/>
                </a:prstGeom>
                <a:noFill/>
                <a:ln w="587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71" name="Line 50"/>
                <p:cNvSpPr>
                  <a:spLocks noChangeShapeType="1"/>
                </p:cNvSpPr>
                <p:nvPr/>
              </p:nvSpPr>
              <p:spPr bwMode="auto">
                <a:xfrm>
                  <a:off x="5913681" y="5686074"/>
                  <a:ext cx="390819" cy="155103"/>
                </a:xfrm>
                <a:prstGeom prst="line">
                  <a:avLst/>
                </a:prstGeom>
                <a:noFill/>
                <a:ln w="587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72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6723889" y="5779952"/>
                  <a:ext cx="410206" cy="92858"/>
                </a:xfrm>
                <a:prstGeom prst="line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73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6723889" y="5569747"/>
                  <a:ext cx="775515" cy="303063"/>
                </a:xfrm>
                <a:prstGeom prst="line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74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7134096" y="5569747"/>
                  <a:ext cx="365308" cy="210205"/>
                </a:xfrm>
                <a:prstGeom prst="line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75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7787160" y="4881989"/>
                  <a:ext cx="183674" cy="377553"/>
                </a:xfrm>
                <a:prstGeom prst="line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76" name="Oval 55"/>
                <p:cNvSpPr>
                  <a:spLocks noChangeArrowheads="1"/>
                </p:cNvSpPr>
                <p:nvPr/>
              </p:nvSpPr>
              <p:spPr bwMode="auto">
                <a:xfrm>
                  <a:off x="7741242" y="4170761"/>
                  <a:ext cx="581636" cy="581635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77" name="Rectangle 56"/>
                <p:cNvSpPr>
                  <a:spLocks noChangeArrowheads="1"/>
                </p:cNvSpPr>
                <p:nvPr/>
              </p:nvSpPr>
              <p:spPr bwMode="auto">
                <a:xfrm>
                  <a:off x="8348388" y="4403415"/>
                  <a:ext cx="570669" cy="200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n-US" altLang="en-US" sz="1300">
                      <a:solidFill>
                        <a:srgbClr val="000000"/>
                      </a:solidFill>
                      <a:latin typeface="Georgia" panose="02040502050405020303" pitchFamily="18" charset="0"/>
                    </a:rPr>
                    <a:t>Placebo</a:t>
                  </a:r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78" name="Oval 57"/>
                <p:cNvSpPr>
                  <a:spLocks noChangeArrowheads="1"/>
                </p:cNvSpPr>
                <p:nvPr/>
              </p:nvSpPr>
              <p:spPr bwMode="auto">
                <a:xfrm>
                  <a:off x="7915733" y="3990148"/>
                  <a:ext cx="107144" cy="107144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79" name="Rectangle 58"/>
                <p:cNvSpPr>
                  <a:spLocks noChangeArrowheads="1"/>
                </p:cNvSpPr>
                <p:nvPr/>
              </p:nvSpPr>
              <p:spPr bwMode="auto">
                <a:xfrm>
                  <a:off x="8042264" y="3913617"/>
                  <a:ext cx="512961" cy="200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n-US" altLang="en-US" sz="1300" dirty="0" smtClean="0">
                      <a:solidFill>
                        <a:srgbClr val="000000"/>
                      </a:solidFill>
                      <a:latin typeface="Georgia" panose="02040502050405020303" pitchFamily="18" charset="0"/>
                    </a:rPr>
                    <a:t>O-4mg</a:t>
                  </a:r>
                  <a:endParaRPr lang="en-US" altLang="en-US" dirty="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80" name="Oval 59"/>
                <p:cNvSpPr>
                  <a:spLocks noChangeArrowheads="1"/>
                </p:cNvSpPr>
                <p:nvPr/>
              </p:nvSpPr>
              <p:spPr bwMode="auto">
                <a:xfrm>
                  <a:off x="7751446" y="3631983"/>
                  <a:ext cx="71429" cy="67347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81" name="Rectangle 60"/>
                <p:cNvSpPr>
                  <a:spLocks noChangeArrowheads="1"/>
                </p:cNvSpPr>
                <p:nvPr/>
              </p:nvSpPr>
              <p:spPr bwMode="auto">
                <a:xfrm>
                  <a:off x="7841243" y="3542187"/>
                  <a:ext cx="517770" cy="200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n-US" altLang="en-US" sz="1300" dirty="0" smtClean="0">
                      <a:solidFill>
                        <a:srgbClr val="000000"/>
                      </a:solidFill>
                      <a:latin typeface="Georgia" panose="02040502050405020303" pitchFamily="18" charset="0"/>
                    </a:rPr>
                    <a:t>O-8mg</a:t>
                  </a:r>
                  <a:endParaRPr lang="en-US" altLang="en-US" dirty="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82" name="Oval 61"/>
                <p:cNvSpPr>
                  <a:spLocks noChangeArrowheads="1"/>
                </p:cNvSpPr>
                <p:nvPr/>
              </p:nvSpPr>
              <p:spPr bwMode="auto">
                <a:xfrm>
                  <a:off x="7457567" y="3315655"/>
                  <a:ext cx="83674" cy="80613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83" name="Rectangle 62"/>
                <p:cNvSpPr>
                  <a:spLocks noChangeArrowheads="1"/>
                </p:cNvSpPr>
                <p:nvPr/>
              </p:nvSpPr>
              <p:spPr bwMode="auto">
                <a:xfrm>
                  <a:off x="7560629" y="3231981"/>
                  <a:ext cx="585097" cy="200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n-US" altLang="en-US" sz="1300" dirty="0" smtClean="0">
                      <a:solidFill>
                        <a:srgbClr val="000000"/>
                      </a:solidFill>
                      <a:latin typeface="Georgia" panose="02040502050405020303" pitchFamily="18" charset="0"/>
                    </a:rPr>
                    <a:t>O-16mg</a:t>
                  </a:r>
                  <a:endParaRPr lang="en-US" altLang="en-US" dirty="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84" name="Oval 63"/>
                <p:cNvSpPr>
                  <a:spLocks noChangeArrowheads="1"/>
                </p:cNvSpPr>
                <p:nvPr/>
              </p:nvSpPr>
              <p:spPr bwMode="auto">
                <a:xfrm>
                  <a:off x="7086136" y="3099328"/>
                  <a:ext cx="93878" cy="93878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85" name="Rectangle 64"/>
                <p:cNvSpPr>
                  <a:spLocks noChangeArrowheads="1"/>
                </p:cNvSpPr>
                <p:nvPr/>
              </p:nvSpPr>
              <p:spPr bwMode="auto">
                <a:xfrm>
                  <a:off x="7202464" y="3015654"/>
                  <a:ext cx="490519" cy="200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n-US" altLang="en-US" sz="1300" dirty="0" smtClean="0">
                      <a:solidFill>
                        <a:srgbClr val="000000"/>
                      </a:solidFill>
                      <a:latin typeface="Georgia" panose="02040502050405020303" pitchFamily="18" charset="0"/>
                    </a:rPr>
                    <a:t>O-1mg</a:t>
                  </a:r>
                  <a:endParaRPr lang="en-US" altLang="en-US" dirty="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86" name="Oval 65"/>
                <p:cNvSpPr>
                  <a:spLocks noChangeArrowheads="1"/>
                </p:cNvSpPr>
                <p:nvPr/>
              </p:nvSpPr>
              <p:spPr bwMode="auto">
                <a:xfrm>
                  <a:off x="6720828" y="3050348"/>
                  <a:ext cx="6122" cy="7143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87" name="Rectangle 66"/>
                <p:cNvSpPr>
                  <a:spLocks noChangeArrowheads="1"/>
                </p:cNvSpPr>
                <p:nvPr/>
              </p:nvSpPr>
              <p:spPr bwMode="auto">
                <a:xfrm>
                  <a:off x="6682053" y="2819400"/>
                  <a:ext cx="1003934" cy="200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n-US" altLang="en-US" sz="1300" dirty="0" smtClean="0">
                      <a:solidFill>
                        <a:srgbClr val="000000"/>
                      </a:solidFill>
                      <a:latin typeface="Georgia" panose="02040502050405020303" pitchFamily="18" charset="0"/>
                    </a:rPr>
                    <a:t>O-3mg</a:t>
                  </a:r>
                  <a:endParaRPr lang="en-US" altLang="en-US" dirty="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88" name="Oval 67"/>
                <p:cNvSpPr>
                  <a:spLocks noChangeArrowheads="1"/>
                </p:cNvSpPr>
                <p:nvPr/>
              </p:nvSpPr>
              <p:spPr bwMode="auto">
                <a:xfrm>
                  <a:off x="6516746" y="3097287"/>
                  <a:ext cx="10204" cy="12245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89" name="Rectangle 68"/>
                <p:cNvSpPr>
                  <a:spLocks noChangeArrowheads="1"/>
                </p:cNvSpPr>
                <p:nvPr/>
              </p:nvSpPr>
              <p:spPr bwMode="auto">
                <a:xfrm>
                  <a:off x="5638800" y="2743200"/>
                  <a:ext cx="1180108" cy="200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n-US" altLang="en-US" sz="1300" dirty="0" smtClean="0">
                      <a:solidFill>
                        <a:srgbClr val="000000"/>
                      </a:solidFill>
                      <a:latin typeface="Georgia" panose="02040502050405020303" pitchFamily="18" charset="0"/>
                    </a:rPr>
                    <a:t>O-24mg</a:t>
                  </a:r>
                  <a:endParaRPr lang="en-US" altLang="en-US" dirty="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90" name="Oval 69"/>
                <p:cNvSpPr>
                  <a:spLocks noChangeArrowheads="1"/>
                </p:cNvSpPr>
                <p:nvPr/>
              </p:nvSpPr>
              <p:spPr bwMode="auto">
                <a:xfrm>
                  <a:off x="6119805" y="3245246"/>
                  <a:ext cx="22449" cy="26531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91" name="Rectangle 70"/>
                <p:cNvSpPr>
                  <a:spLocks noChangeArrowheads="1"/>
                </p:cNvSpPr>
                <p:nvPr/>
              </p:nvSpPr>
              <p:spPr bwMode="auto">
                <a:xfrm>
                  <a:off x="5560618" y="3024215"/>
                  <a:ext cx="511358" cy="200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n-US" altLang="en-US" sz="1300" dirty="0" smtClean="0">
                      <a:solidFill>
                        <a:srgbClr val="000000"/>
                      </a:solidFill>
                      <a:latin typeface="Georgia" panose="02040502050405020303" pitchFamily="18" charset="0"/>
                    </a:rPr>
                    <a:t>O-2mg</a:t>
                  </a:r>
                  <a:endParaRPr lang="en-US" altLang="en-US" dirty="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92" name="Oval 71"/>
                <p:cNvSpPr>
                  <a:spLocks noChangeArrowheads="1"/>
                </p:cNvSpPr>
                <p:nvPr/>
              </p:nvSpPr>
              <p:spPr bwMode="auto">
                <a:xfrm>
                  <a:off x="5564699" y="3483003"/>
                  <a:ext cx="38776" cy="38776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93" name="Rectangle 72"/>
                <p:cNvSpPr>
                  <a:spLocks noChangeArrowheads="1"/>
                </p:cNvSpPr>
                <p:nvPr/>
              </p:nvSpPr>
              <p:spPr bwMode="auto">
                <a:xfrm>
                  <a:off x="4691569" y="3375674"/>
                  <a:ext cx="1099786" cy="200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n-US" altLang="en-US" sz="1300" dirty="0" smtClean="0">
                      <a:solidFill>
                        <a:srgbClr val="000000"/>
                      </a:solidFill>
                      <a:latin typeface="Georgia" panose="02040502050405020303" pitchFamily="18" charset="0"/>
                    </a:rPr>
                    <a:t>G-0.1mg</a:t>
                  </a:r>
                  <a:endParaRPr lang="en-US" altLang="en-US" dirty="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94" name="Oval 73"/>
                <p:cNvSpPr>
                  <a:spLocks noChangeArrowheads="1"/>
                </p:cNvSpPr>
                <p:nvPr/>
              </p:nvSpPr>
              <p:spPr bwMode="auto">
                <a:xfrm>
                  <a:off x="5315718" y="3822801"/>
                  <a:ext cx="58164" cy="55102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95" name="Rectangle 74"/>
                <p:cNvSpPr>
                  <a:spLocks noChangeArrowheads="1"/>
                </p:cNvSpPr>
                <p:nvPr/>
              </p:nvSpPr>
              <p:spPr bwMode="auto">
                <a:xfrm>
                  <a:off x="4547430" y="3710554"/>
                  <a:ext cx="921367" cy="2030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n-US" altLang="en-US" sz="1300" dirty="0" smtClean="0">
                      <a:solidFill>
                        <a:srgbClr val="000000"/>
                      </a:solidFill>
                      <a:latin typeface="Georgia" panose="02040502050405020303" pitchFamily="18" charset="0"/>
                    </a:rPr>
                    <a:t>G-1mg</a:t>
                  </a:r>
                  <a:endParaRPr lang="en-US" altLang="en-US" dirty="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96" name="Oval 75"/>
                <p:cNvSpPr>
                  <a:spLocks noChangeArrowheads="1"/>
                </p:cNvSpPr>
                <p:nvPr/>
              </p:nvSpPr>
              <p:spPr bwMode="auto">
                <a:xfrm>
                  <a:off x="5190208" y="4219741"/>
                  <a:ext cx="61225" cy="64286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97" name="Rectangle 76"/>
                <p:cNvSpPr>
                  <a:spLocks noChangeArrowheads="1"/>
                </p:cNvSpPr>
                <p:nvPr/>
              </p:nvSpPr>
              <p:spPr bwMode="auto">
                <a:xfrm>
                  <a:off x="4395030" y="4107495"/>
                  <a:ext cx="1089333" cy="200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n-US" altLang="en-US" sz="1300" dirty="0" smtClean="0">
                      <a:solidFill>
                        <a:srgbClr val="000000"/>
                      </a:solidFill>
                      <a:latin typeface="Georgia" panose="02040502050405020303" pitchFamily="18" charset="0"/>
                    </a:rPr>
                    <a:t>G-3mg</a:t>
                  </a:r>
                  <a:endParaRPr lang="en-US" altLang="en-US" dirty="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98" name="Oval 77"/>
                <p:cNvSpPr>
                  <a:spLocks noChangeArrowheads="1"/>
                </p:cNvSpPr>
                <p:nvPr/>
              </p:nvSpPr>
              <p:spPr bwMode="auto">
                <a:xfrm>
                  <a:off x="5157554" y="4610559"/>
                  <a:ext cx="129593" cy="128572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99" name="Rectangle 78"/>
                <p:cNvSpPr>
                  <a:spLocks noChangeArrowheads="1"/>
                </p:cNvSpPr>
                <p:nvPr/>
              </p:nvSpPr>
              <p:spPr bwMode="auto">
                <a:xfrm>
                  <a:off x="4191000" y="4681935"/>
                  <a:ext cx="1211963" cy="200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n-US" altLang="en-US" sz="1300" dirty="0" smtClean="0">
                      <a:solidFill>
                        <a:srgbClr val="000000"/>
                      </a:solidFill>
                      <a:latin typeface="Georgia" panose="02040502050405020303" pitchFamily="18" charset="0"/>
                    </a:rPr>
                    <a:t>D-12.5mg</a:t>
                  </a:r>
                  <a:endParaRPr lang="en-US" altLang="en-US" dirty="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00" name="Oval 79"/>
                <p:cNvSpPr>
                  <a:spLocks noChangeArrowheads="1"/>
                </p:cNvSpPr>
                <p:nvPr/>
              </p:nvSpPr>
              <p:spPr bwMode="auto">
                <a:xfrm>
                  <a:off x="5218779" y="4949336"/>
                  <a:ext cx="248981" cy="252042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01" name="Rectangle 80"/>
                <p:cNvSpPr>
                  <a:spLocks noChangeArrowheads="1"/>
                </p:cNvSpPr>
                <p:nvPr/>
              </p:nvSpPr>
              <p:spPr bwMode="auto">
                <a:xfrm>
                  <a:off x="4395030" y="4952999"/>
                  <a:ext cx="1369618" cy="200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n-US" altLang="en-US" sz="1300" dirty="0" smtClean="0">
                      <a:solidFill>
                        <a:srgbClr val="000000"/>
                      </a:solidFill>
                      <a:latin typeface="Georgia" panose="02040502050405020303" pitchFamily="18" charset="0"/>
                    </a:rPr>
                    <a:t>D-25mg</a:t>
                  </a:r>
                  <a:endParaRPr lang="en-US" altLang="en-US" dirty="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02" name="Oval 81"/>
                <p:cNvSpPr>
                  <a:spLocks noChangeArrowheads="1"/>
                </p:cNvSpPr>
                <p:nvPr/>
              </p:nvSpPr>
              <p:spPr bwMode="auto">
                <a:xfrm>
                  <a:off x="5457556" y="5298317"/>
                  <a:ext cx="252043" cy="252042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03" name="Rectangle 82"/>
                <p:cNvSpPr>
                  <a:spLocks noChangeArrowheads="1"/>
                </p:cNvSpPr>
                <p:nvPr/>
              </p:nvSpPr>
              <p:spPr bwMode="auto">
                <a:xfrm>
                  <a:off x="4691569" y="5333999"/>
                  <a:ext cx="980720" cy="200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n-US" altLang="en-US" sz="1300" dirty="0" smtClean="0">
                      <a:solidFill>
                        <a:srgbClr val="000000"/>
                      </a:solidFill>
                      <a:latin typeface="Georgia" panose="02040502050405020303" pitchFamily="18" charset="0"/>
                    </a:rPr>
                    <a:t>D-50mg</a:t>
                  </a:r>
                  <a:endParaRPr lang="en-US" altLang="en-US" dirty="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04" name="Oval 83"/>
                <p:cNvSpPr>
                  <a:spLocks noChangeArrowheads="1"/>
                </p:cNvSpPr>
                <p:nvPr/>
              </p:nvSpPr>
              <p:spPr bwMode="auto">
                <a:xfrm>
                  <a:off x="5806538" y="5578930"/>
                  <a:ext cx="210205" cy="213267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05" name="Rectangle 84"/>
                <p:cNvSpPr>
                  <a:spLocks noChangeArrowheads="1"/>
                </p:cNvSpPr>
                <p:nvPr/>
              </p:nvSpPr>
              <p:spPr bwMode="auto">
                <a:xfrm>
                  <a:off x="4852230" y="5667344"/>
                  <a:ext cx="1081639" cy="200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n-US" altLang="en-US" sz="1300" dirty="0" smtClean="0">
                      <a:solidFill>
                        <a:srgbClr val="000000"/>
                      </a:solidFill>
                      <a:latin typeface="Georgia" panose="02040502050405020303" pitchFamily="18" charset="0"/>
                    </a:rPr>
                    <a:t>D-100mg</a:t>
                  </a:r>
                  <a:endParaRPr lang="en-US" altLang="en-US" dirty="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06" name="Oval 85"/>
                <p:cNvSpPr>
                  <a:spLocks noChangeArrowheads="1"/>
                </p:cNvSpPr>
                <p:nvPr/>
              </p:nvSpPr>
              <p:spPr bwMode="auto">
                <a:xfrm>
                  <a:off x="6258581" y="5795258"/>
                  <a:ext cx="87756" cy="87755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07" name="Rectangle 86"/>
                <p:cNvSpPr>
                  <a:spLocks noChangeArrowheads="1"/>
                </p:cNvSpPr>
                <p:nvPr/>
              </p:nvSpPr>
              <p:spPr bwMode="auto">
                <a:xfrm>
                  <a:off x="5385631" y="5895944"/>
                  <a:ext cx="1059190" cy="200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n-US" altLang="en-US" sz="1300" dirty="0" smtClean="0">
                      <a:solidFill>
                        <a:srgbClr val="000000"/>
                      </a:solidFill>
                      <a:latin typeface="Georgia" panose="02040502050405020303" pitchFamily="18" charset="0"/>
                    </a:rPr>
                    <a:t>D-200mg</a:t>
                  </a:r>
                  <a:endParaRPr lang="en-US" altLang="en-US" dirty="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08" name="Oval 87"/>
                <p:cNvSpPr>
                  <a:spLocks noChangeArrowheads="1"/>
                </p:cNvSpPr>
                <p:nvPr/>
              </p:nvSpPr>
              <p:spPr bwMode="auto">
                <a:xfrm>
                  <a:off x="6682053" y="5830973"/>
                  <a:ext cx="83674" cy="80613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09" name="Rectangle 88"/>
                <p:cNvSpPr>
                  <a:spLocks noChangeArrowheads="1"/>
                </p:cNvSpPr>
                <p:nvPr/>
              </p:nvSpPr>
              <p:spPr bwMode="auto">
                <a:xfrm>
                  <a:off x="6687675" y="6048344"/>
                  <a:ext cx="1055982" cy="200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n-US" altLang="en-US" sz="1300" dirty="0" smtClean="0">
                      <a:solidFill>
                        <a:srgbClr val="000000"/>
                      </a:solidFill>
                      <a:latin typeface="Georgia" panose="02040502050405020303" pitchFamily="18" charset="0"/>
                    </a:rPr>
                    <a:t>T-2mg</a:t>
                  </a:r>
                  <a:endParaRPr lang="en-US" altLang="en-US" dirty="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10" name="Oval 89"/>
                <p:cNvSpPr>
                  <a:spLocks noChangeArrowheads="1"/>
                </p:cNvSpPr>
                <p:nvPr/>
              </p:nvSpPr>
              <p:spPr bwMode="auto">
                <a:xfrm>
                  <a:off x="7114708" y="5760564"/>
                  <a:ext cx="38776" cy="34694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11" name="Rectangle 90"/>
                <p:cNvSpPr>
                  <a:spLocks noChangeArrowheads="1"/>
                </p:cNvSpPr>
                <p:nvPr/>
              </p:nvSpPr>
              <p:spPr bwMode="auto">
                <a:xfrm>
                  <a:off x="6986281" y="5817707"/>
                  <a:ext cx="485710" cy="200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n-US" altLang="en-US" sz="1300" dirty="0" smtClean="0">
                      <a:solidFill>
                        <a:srgbClr val="000000"/>
                      </a:solidFill>
                      <a:latin typeface="Georgia" panose="02040502050405020303" pitchFamily="18" charset="0"/>
                    </a:rPr>
                    <a:t>T-5mg</a:t>
                  </a:r>
                  <a:endParaRPr lang="en-US" altLang="en-US" dirty="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12" name="Oval 91"/>
                <p:cNvSpPr>
                  <a:spLocks noChangeArrowheads="1"/>
                </p:cNvSpPr>
                <p:nvPr/>
              </p:nvSpPr>
              <p:spPr bwMode="auto">
                <a:xfrm>
                  <a:off x="7486139" y="5556481"/>
                  <a:ext cx="22449" cy="22449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13" name="Rectangle 92"/>
                <p:cNvSpPr>
                  <a:spLocks noChangeArrowheads="1"/>
                </p:cNvSpPr>
                <p:nvPr/>
              </p:nvSpPr>
              <p:spPr bwMode="auto">
                <a:xfrm>
                  <a:off x="7371123" y="5605461"/>
                  <a:ext cx="633187" cy="200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n-US" altLang="en-US" sz="1300" dirty="0" smtClean="0">
                      <a:solidFill>
                        <a:srgbClr val="000000"/>
                      </a:solidFill>
                      <a:latin typeface="Georgia" panose="02040502050405020303" pitchFamily="18" charset="0"/>
                    </a:rPr>
                    <a:t>T-0.5mg</a:t>
                  </a:r>
                  <a:endParaRPr lang="en-US" altLang="en-US" dirty="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14" name="Oval 93"/>
                <p:cNvSpPr>
                  <a:spLocks noChangeArrowheads="1"/>
                </p:cNvSpPr>
                <p:nvPr/>
              </p:nvSpPr>
              <p:spPr bwMode="auto">
                <a:xfrm>
                  <a:off x="7776956" y="5249337"/>
                  <a:ext cx="16327" cy="19388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15" name="Rectangle 94"/>
                <p:cNvSpPr>
                  <a:spLocks noChangeArrowheads="1"/>
                </p:cNvSpPr>
                <p:nvPr/>
              </p:nvSpPr>
              <p:spPr bwMode="auto">
                <a:xfrm>
                  <a:off x="7806549" y="5292195"/>
                  <a:ext cx="650819" cy="200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n-US" altLang="en-US" sz="1300" dirty="0" smtClean="0">
                      <a:solidFill>
                        <a:srgbClr val="000000"/>
                      </a:solidFill>
                      <a:latin typeface="Georgia" panose="02040502050405020303" pitchFamily="18" charset="0"/>
                    </a:rPr>
                    <a:t>R-0.3mg</a:t>
                  </a:r>
                  <a:endParaRPr lang="en-US" altLang="en-US" dirty="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16" name="Oval 95"/>
                <p:cNvSpPr>
                  <a:spLocks noChangeArrowheads="1"/>
                </p:cNvSpPr>
                <p:nvPr/>
              </p:nvSpPr>
              <p:spPr bwMode="auto">
                <a:xfrm>
                  <a:off x="7961652" y="4871785"/>
                  <a:ext cx="15307" cy="16327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17" name="Rectangle 96"/>
                <p:cNvSpPr>
                  <a:spLocks noChangeArrowheads="1"/>
                </p:cNvSpPr>
                <p:nvPr/>
              </p:nvSpPr>
              <p:spPr bwMode="auto">
                <a:xfrm>
                  <a:off x="7987162" y="4910560"/>
                  <a:ext cx="654025" cy="200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n-US" altLang="en-US" sz="1300" dirty="0" smtClean="0">
                      <a:solidFill>
                        <a:srgbClr val="000000"/>
                      </a:solidFill>
                      <a:latin typeface="Georgia" panose="02040502050405020303" pitchFamily="18" charset="0"/>
                    </a:rPr>
                    <a:t>R-0.9mg</a:t>
                  </a:r>
                  <a:endParaRPr lang="en-US" altLang="en-US" dirty="0">
                    <a:latin typeface="Georgia" panose="02040502050405020303" pitchFamily="18" charset="0"/>
                  </a:endParaRPr>
                </a:p>
              </p:txBody>
            </p:sp>
          </p:grpSp>
          <p:sp>
            <p:nvSpPr>
              <p:cNvPr id="229" name="Oval 228"/>
              <p:cNvSpPr/>
              <p:nvPr/>
            </p:nvSpPr>
            <p:spPr>
              <a:xfrm rot="7016059">
                <a:off x="7631965" y="4657573"/>
                <a:ext cx="1179359" cy="1014251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578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127"/>
          <p:cNvSpPr/>
          <p:nvPr/>
        </p:nvSpPr>
        <p:spPr>
          <a:xfrm>
            <a:off x="7162800" y="5105400"/>
            <a:ext cx="1973329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2" name="Title 1"/>
          <p:cNvSpPr>
            <a:spLocks noGrp="1"/>
          </p:cNvSpPr>
          <p:nvPr>
            <p:ph type="title"/>
          </p:nvPr>
        </p:nvSpPr>
        <p:spPr>
          <a:xfrm>
            <a:off x="1058286" y="577850"/>
            <a:ext cx="7617401" cy="690563"/>
          </a:xfrm>
        </p:spPr>
        <p:txBody>
          <a:bodyPr>
            <a:normAutofit/>
          </a:bodyPr>
          <a:lstStyle/>
          <a:p>
            <a:r>
              <a:rPr lang="en-US" altLang="el-GR" sz="3200" dirty="0" smtClean="0"/>
              <a:t>Modeling dose-effects in NMA</a:t>
            </a:r>
            <a:endParaRPr lang="en-US" altLang="el-GR" sz="3200" dirty="0"/>
          </a:p>
        </p:txBody>
      </p:sp>
      <p:graphicFrame>
        <p:nvGraphicFramePr>
          <p:cNvPr id="12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3595813"/>
              </p:ext>
            </p:extLst>
          </p:nvPr>
        </p:nvGraphicFramePr>
        <p:xfrm>
          <a:off x="152399" y="1828800"/>
          <a:ext cx="8934545" cy="4824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1"/>
                <a:gridCol w="3276600"/>
                <a:gridCol w="3905344"/>
              </a:tblGrid>
              <a:tr h="4339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i="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Model</a:t>
                      </a:r>
                      <a:endParaRPr lang="en-GB" sz="3200" i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i="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Description</a:t>
                      </a:r>
                      <a:endParaRPr lang="en-GB" sz="3200" i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0" kern="12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Network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43674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i="0" dirty="0" smtClean="0">
                          <a:solidFill>
                            <a:srgbClr val="0000FF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Independent dose-effects</a:t>
                      </a:r>
                      <a:endParaRPr lang="en-GB" sz="2800" b="1" i="0" dirty="0">
                        <a:solidFill>
                          <a:srgbClr val="0000FF"/>
                        </a:solidFill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Doses are considered to be </a:t>
                      </a:r>
                      <a:r>
                        <a:rPr lang="en-GB" sz="1800" i="0" kern="1200" dirty="0" smtClean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unrelated</a:t>
                      </a:r>
                      <a:r>
                        <a:rPr lang="en-GB" sz="1800" i="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both with respect 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to their </a:t>
                      </a:r>
                      <a:r>
                        <a:rPr lang="en-US" sz="1800" i="0" kern="1200" dirty="0" smtClean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'parent node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' (the treatment) and with respect to their </a:t>
                      </a:r>
                      <a:r>
                        <a:rPr lang="en-US" sz="1800" i="0" kern="1200" dirty="0" smtClean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interrelation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0" kern="1200" dirty="0" smtClean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en-US" altLang="el-GR" sz="1800" b="1" i="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Consistency</a:t>
                      </a:r>
                      <a:r>
                        <a:rPr lang="en-US" altLang="el-GR" sz="1800" b="0" i="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altLang="el-GR" sz="1800" i="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at the </a:t>
                      </a:r>
                      <a:r>
                        <a:rPr lang="en-US" altLang="el-GR" sz="1800" b="0" i="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dose</a:t>
                      </a:r>
                      <a:r>
                        <a:rPr lang="en-US" altLang="el-GR" sz="1800" i="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level (</a:t>
                      </a:r>
                      <a:r>
                        <a:rPr lang="en-US" altLang="el-GR" sz="1800" i="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NMA model</a:t>
                      </a:r>
                      <a:r>
                        <a:rPr lang="en-US" altLang="el-GR" sz="1800" i="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en-CA" sz="1800" b="1" i="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No consistency </a:t>
                      </a:r>
                      <a:r>
                        <a:rPr lang="en-CA" sz="1800" i="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: the model represents a </a:t>
                      </a:r>
                      <a:r>
                        <a:rPr lang="en-CA" sz="1800" i="0" u="sng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collection of meta-analyses</a:t>
                      </a:r>
                      <a:r>
                        <a:rPr lang="en-CA" sz="1800" i="0" u="sng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CA" sz="1800" i="0" kern="1200" baseline="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for different groups of comparisons</a:t>
                      </a:r>
                      <a:r>
                        <a:rPr lang="en-CA" sz="1800" i="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, with common between-study variance</a:t>
                      </a:r>
                      <a:r>
                        <a:rPr lang="en-CA" sz="1800" i="0" kern="1200" baseline="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[</a:t>
                      </a:r>
                      <a:r>
                        <a:rPr lang="en-CA" sz="1800" i="1" kern="1200" baseline="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we did not apply this in the example</a:t>
                      </a:r>
                      <a:r>
                        <a:rPr lang="en-CA" sz="1800" i="0" kern="1200" baseline="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]</a:t>
                      </a:r>
                      <a:endParaRPr lang="el-GR" altLang="el-GR" sz="1800" i="0" kern="1200" dirty="0" smtClean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All dose effects are unrelated</a:t>
                      </a:r>
                      <a:endParaRPr lang="el-GR" altLang="el-GR" sz="1800" i="1" kern="1200" dirty="0" smtClean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altLang="el-GR" sz="1800" i="0" kern="1200" dirty="0" smtClean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FF"/>
                    </a:solidFill>
                  </a:tcPr>
                </a:tc>
              </a:tr>
            </a:tbl>
          </a:graphicData>
        </a:graphic>
      </p:graphicFrame>
      <p:sp>
        <p:nvSpPr>
          <p:cNvPr id="133" name="Rectangle 132"/>
          <p:cNvSpPr/>
          <p:nvPr/>
        </p:nvSpPr>
        <p:spPr>
          <a:xfrm>
            <a:off x="6477000" y="1368623"/>
            <a:ext cx="26099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latin typeface="Cambria" panose="02040503050406030204" pitchFamily="18" charset="0"/>
              </a:rPr>
              <a:t>Del </a:t>
            </a:r>
            <a:r>
              <a:rPr lang="en-GB" sz="1400" dirty="0" err="1" smtClean="0">
                <a:latin typeface="Cambria" panose="02040503050406030204" pitchFamily="18" charset="0"/>
              </a:rPr>
              <a:t>Giovane</a:t>
            </a:r>
            <a:r>
              <a:rPr lang="en-GB" sz="1400" dirty="0" smtClean="0">
                <a:latin typeface="Cambria" panose="02040503050406030204" pitchFamily="18" charset="0"/>
              </a:rPr>
              <a:t> et al Stat Med 2013</a:t>
            </a:r>
            <a:endParaRPr lang="en-GB" sz="1400" dirty="0">
              <a:latin typeface="Cambria" panose="020405030504060302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410200" y="2899820"/>
            <a:ext cx="3362832" cy="2815180"/>
            <a:chOff x="4015198" y="2674578"/>
            <a:chExt cx="4625989" cy="3573821"/>
          </a:xfrm>
        </p:grpSpPr>
        <p:sp>
          <p:nvSpPr>
            <p:cNvPr id="14" name="Line 9"/>
            <p:cNvSpPr>
              <a:spLocks noChangeShapeType="1"/>
            </p:cNvSpPr>
            <p:nvPr/>
          </p:nvSpPr>
          <p:spPr bwMode="auto">
            <a:xfrm flipH="1" flipV="1">
              <a:off x="7970835" y="4045250"/>
              <a:ext cx="61225" cy="416328"/>
            </a:xfrm>
            <a:prstGeom prst="line">
              <a:avLst/>
            </a:prstGeom>
            <a:noFill/>
            <a:ln w="149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 flipH="1" flipV="1">
              <a:off x="7787160" y="3667698"/>
              <a:ext cx="244899" cy="793881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 flipH="1" flipV="1">
              <a:off x="7499404" y="3357492"/>
              <a:ext cx="532656" cy="1104087"/>
            </a:xfrm>
            <a:prstGeom prst="line">
              <a:avLst/>
            </a:prstGeom>
            <a:noFill/>
            <a:ln w="587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 flipH="1" flipV="1">
              <a:off x="7134096" y="3147287"/>
              <a:ext cx="897964" cy="1314292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 flipH="1" flipV="1">
              <a:off x="6723889" y="3054429"/>
              <a:ext cx="1308171" cy="1407149"/>
            </a:xfrm>
            <a:prstGeom prst="line">
              <a:avLst/>
            </a:prstGeom>
            <a:noFill/>
            <a:ln w="587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 flipH="1" flipV="1">
              <a:off x="6523889" y="3103409"/>
              <a:ext cx="1727561" cy="1375516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 flipH="1" flipV="1">
              <a:off x="6133070" y="3258512"/>
              <a:ext cx="2118379" cy="1220414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 flipH="1" flipV="1">
              <a:off x="5584087" y="3502391"/>
              <a:ext cx="2447973" cy="959188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 flipH="1" flipV="1">
              <a:off x="5345310" y="3851372"/>
              <a:ext cx="2686750" cy="610207"/>
            </a:xfrm>
            <a:prstGeom prst="line">
              <a:avLst/>
            </a:prstGeom>
            <a:noFill/>
            <a:ln w="587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 flipH="1" flipV="1">
              <a:off x="5221840" y="4252394"/>
              <a:ext cx="2810220" cy="209185"/>
            </a:xfrm>
            <a:prstGeom prst="line">
              <a:avLst/>
            </a:prstGeom>
            <a:noFill/>
            <a:ln w="587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 flipH="1">
              <a:off x="5221840" y="4461579"/>
              <a:ext cx="2810220" cy="213267"/>
            </a:xfrm>
            <a:prstGeom prst="line">
              <a:avLst/>
            </a:prstGeom>
            <a:noFill/>
            <a:ln w="1190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 flipH="1">
              <a:off x="5345310" y="4461579"/>
              <a:ext cx="2686750" cy="614288"/>
            </a:xfrm>
            <a:prstGeom prst="line">
              <a:avLst/>
            </a:prstGeom>
            <a:noFill/>
            <a:ln w="1793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26" name="Line 21"/>
            <p:cNvSpPr>
              <a:spLocks noChangeShapeType="1"/>
            </p:cNvSpPr>
            <p:nvPr/>
          </p:nvSpPr>
          <p:spPr bwMode="auto">
            <a:xfrm flipH="1">
              <a:off x="5584087" y="4461579"/>
              <a:ext cx="2447973" cy="962250"/>
            </a:xfrm>
            <a:prstGeom prst="line">
              <a:avLst/>
            </a:prstGeom>
            <a:noFill/>
            <a:ln w="1793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 flipH="1">
              <a:off x="5913681" y="4461579"/>
              <a:ext cx="2118379" cy="1224495"/>
            </a:xfrm>
            <a:prstGeom prst="line">
              <a:avLst/>
            </a:prstGeom>
            <a:noFill/>
            <a:ln w="149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28" name="Line 23"/>
            <p:cNvSpPr>
              <a:spLocks noChangeShapeType="1"/>
            </p:cNvSpPr>
            <p:nvPr/>
          </p:nvSpPr>
          <p:spPr bwMode="auto">
            <a:xfrm flipH="1">
              <a:off x="6304499" y="4461579"/>
              <a:ext cx="1727561" cy="1379598"/>
            </a:xfrm>
            <a:prstGeom prst="line">
              <a:avLst/>
            </a:prstGeom>
            <a:noFill/>
            <a:ln w="587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 flipH="1">
              <a:off x="6723889" y="4461579"/>
              <a:ext cx="1308171" cy="1411231"/>
            </a:xfrm>
            <a:prstGeom prst="line">
              <a:avLst/>
            </a:prstGeom>
            <a:noFill/>
            <a:ln w="587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 flipH="1">
              <a:off x="7134096" y="4461579"/>
              <a:ext cx="897964" cy="1318373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 flipH="1">
              <a:off x="7499404" y="4461579"/>
              <a:ext cx="532656" cy="1108168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" name="Line 27"/>
            <p:cNvSpPr>
              <a:spLocks noChangeShapeType="1"/>
            </p:cNvSpPr>
            <p:nvPr/>
          </p:nvSpPr>
          <p:spPr bwMode="auto">
            <a:xfrm flipH="1">
              <a:off x="7787160" y="4461579"/>
              <a:ext cx="244899" cy="797963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 flipH="1">
              <a:off x="7970835" y="4461579"/>
              <a:ext cx="61225" cy="42041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4" name="Line 29"/>
            <p:cNvSpPr>
              <a:spLocks noChangeShapeType="1"/>
            </p:cNvSpPr>
            <p:nvPr/>
          </p:nvSpPr>
          <p:spPr bwMode="auto">
            <a:xfrm flipH="1">
              <a:off x="5221840" y="4045250"/>
              <a:ext cx="2748995" cy="207144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5" name="Line 30"/>
            <p:cNvSpPr>
              <a:spLocks noChangeShapeType="1"/>
            </p:cNvSpPr>
            <p:nvPr/>
          </p:nvSpPr>
          <p:spPr bwMode="auto">
            <a:xfrm flipH="1">
              <a:off x="5345310" y="4045250"/>
              <a:ext cx="2625525" cy="1030617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6" name="Line 31"/>
            <p:cNvSpPr>
              <a:spLocks noChangeShapeType="1"/>
            </p:cNvSpPr>
            <p:nvPr/>
          </p:nvSpPr>
          <p:spPr bwMode="auto">
            <a:xfrm flipH="1">
              <a:off x="5584087" y="4045250"/>
              <a:ext cx="2386748" cy="1378578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7" name="Line 32"/>
            <p:cNvSpPr>
              <a:spLocks noChangeShapeType="1"/>
            </p:cNvSpPr>
            <p:nvPr/>
          </p:nvSpPr>
          <p:spPr bwMode="auto">
            <a:xfrm flipH="1">
              <a:off x="6723889" y="4045250"/>
              <a:ext cx="1246946" cy="182756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8" name="Line 33"/>
            <p:cNvSpPr>
              <a:spLocks noChangeShapeType="1"/>
            </p:cNvSpPr>
            <p:nvPr/>
          </p:nvSpPr>
          <p:spPr bwMode="auto">
            <a:xfrm flipH="1">
              <a:off x="7134096" y="4045250"/>
              <a:ext cx="836739" cy="1734702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9" name="Line 34"/>
            <p:cNvSpPr>
              <a:spLocks noChangeShapeType="1"/>
            </p:cNvSpPr>
            <p:nvPr/>
          </p:nvSpPr>
          <p:spPr bwMode="auto">
            <a:xfrm flipH="1" flipV="1">
              <a:off x="7499404" y="3357492"/>
              <a:ext cx="287757" cy="310205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40" name="Line 35"/>
            <p:cNvSpPr>
              <a:spLocks noChangeShapeType="1"/>
            </p:cNvSpPr>
            <p:nvPr/>
          </p:nvSpPr>
          <p:spPr bwMode="auto">
            <a:xfrm flipH="1" flipV="1">
              <a:off x="7134096" y="3147287"/>
              <a:ext cx="653065" cy="52041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41" name="Line 36"/>
            <p:cNvSpPr>
              <a:spLocks noChangeShapeType="1"/>
            </p:cNvSpPr>
            <p:nvPr/>
          </p:nvSpPr>
          <p:spPr bwMode="auto">
            <a:xfrm flipH="1" flipV="1">
              <a:off x="7134096" y="3147287"/>
              <a:ext cx="365308" cy="210205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42" name="Line 37"/>
            <p:cNvSpPr>
              <a:spLocks noChangeShapeType="1"/>
            </p:cNvSpPr>
            <p:nvPr/>
          </p:nvSpPr>
          <p:spPr bwMode="auto">
            <a:xfrm>
              <a:off x="7499404" y="3357492"/>
              <a:ext cx="287757" cy="1902049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43" name="Line 38"/>
            <p:cNvSpPr>
              <a:spLocks noChangeShapeType="1"/>
            </p:cNvSpPr>
            <p:nvPr/>
          </p:nvSpPr>
          <p:spPr bwMode="auto">
            <a:xfrm>
              <a:off x="7499404" y="3357492"/>
              <a:ext cx="471431" cy="1524497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44" name="Line 39"/>
            <p:cNvSpPr>
              <a:spLocks noChangeShapeType="1"/>
            </p:cNvSpPr>
            <p:nvPr/>
          </p:nvSpPr>
          <p:spPr bwMode="auto">
            <a:xfrm flipH="1">
              <a:off x="5345310" y="3502391"/>
              <a:ext cx="238777" cy="348981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45" name="Line 40"/>
            <p:cNvSpPr>
              <a:spLocks noChangeShapeType="1"/>
            </p:cNvSpPr>
            <p:nvPr/>
          </p:nvSpPr>
          <p:spPr bwMode="auto">
            <a:xfrm flipH="1">
              <a:off x="5221840" y="3502391"/>
              <a:ext cx="362247" cy="750004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46" name="Line 41"/>
            <p:cNvSpPr>
              <a:spLocks noChangeShapeType="1"/>
            </p:cNvSpPr>
            <p:nvPr/>
          </p:nvSpPr>
          <p:spPr bwMode="auto">
            <a:xfrm flipH="1">
              <a:off x="5221840" y="3851372"/>
              <a:ext cx="123470" cy="401023"/>
            </a:xfrm>
            <a:prstGeom prst="line">
              <a:avLst/>
            </a:prstGeom>
            <a:noFill/>
            <a:ln w="587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47" name="Line 42"/>
            <p:cNvSpPr>
              <a:spLocks noChangeShapeType="1"/>
            </p:cNvSpPr>
            <p:nvPr/>
          </p:nvSpPr>
          <p:spPr bwMode="auto">
            <a:xfrm>
              <a:off x="5221840" y="4674845"/>
              <a:ext cx="123470" cy="401023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48" name="Line 43"/>
            <p:cNvSpPr>
              <a:spLocks noChangeShapeType="1"/>
            </p:cNvSpPr>
            <p:nvPr/>
          </p:nvSpPr>
          <p:spPr bwMode="auto">
            <a:xfrm>
              <a:off x="5221840" y="4674845"/>
              <a:ext cx="362247" cy="748983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49" name="Line 44"/>
            <p:cNvSpPr>
              <a:spLocks noChangeShapeType="1"/>
            </p:cNvSpPr>
            <p:nvPr/>
          </p:nvSpPr>
          <p:spPr bwMode="auto">
            <a:xfrm>
              <a:off x="5221840" y="4674845"/>
              <a:ext cx="691841" cy="1011229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50" name="Line 45"/>
            <p:cNvSpPr>
              <a:spLocks noChangeShapeType="1"/>
            </p:cNvSpPr>
            <p:nvPr/>
          </p:nvSpPr>
          <p:spPr bwMode="auto">
            <a:xfrm>
              <a:off x="5345310" y="5075867"/>
              <a:ext cx="238777" cy="347961"/>
            </a:xfrm>
            <a:prstGeom prst="line">
              <a:avLst/>
            </a:prstGeom>
            <a:noFill/>
            <a:ln w="1793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51" name="Line 46"/>
            <p:cNvSpPr>
              <a:spLocks noChangeShapeType="1"/>
            </p:cNvSpPr>
            <p:nvPr/>
          </p:nvSpPr>
          <p:spPr bwMode="auto">
            <a:xfrm>
              <a:off x="5345310" y="5075867"/>
              <a:ext cx="568371" cy="610207"/>
            </a:xfrm>
            <a:prstGeom prst="line">
              <a:avLst/>
            </a:prstGeom>
            <a:noFill/>
            <a:ln w="149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52" name="Line 47"/>
            <p:cNvSpPr>
              <a:spLocks noChangeShapeType="1"/>
            </p:cNvSpPr>
            <p:nvPr/>
          </p:nvSpPr>
          <p:spPr bwMode="auto">
            <a:xfrm>
              <a:off x="5345310" y="5075867"/>
              <a:ext cx="959189" cy="765310"/>
            </a:xfrm>
            <a:prstGeom prst="line">
              <a:avLst/>
            </a:prstGeom>
            <a:noFill/>
            <a:ln w="587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53" name="Line 48"/>
            <p:cNvSpPr>
              <a:spLocks noChangeShapeType="1"/>
            </p:cNvSpPr>
            <p:nvPr/>
          </p:nvSpPr>
          <p:spPr bwMode="auto">
            <a:xfrm>
              <a:off x="5584087" y="5423828"/>
              <a:ext cx="329594" cy="262246"/>
            </a:xfrm>
            <a:prstGeom prst="line">
              <a:avLst/>
            </a:prstGeom>
            <a:noFill/>
            <a:ln w="149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54" name="Line 49"/>
            <p:cNvSpPr>
              <a:spLocks noChangeShapeType="1"/>
            </p:cNvSpPr>
            <p:nvPr/>
          </p:nvSpPr>
          <p:spPr bwMode="auto">
            <a:xfrm>
              <a:off x="5584087" y="5423828"/>
              <a:ext cx="720412" cy="417349"/>
            </a:xfrm>
            <a:prstGeom prst="line">
              <a:avLst/>
            </a:prstGeom>
            <a:noFill/>
            <a:ln w="587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55" name="Line 50"/>
            <p:cNvSpPr>
              <a:spLocks noChangeShapeType="1"/>
            </p:cNvSpPr>
            <p:nvPr/>
          </p:nvSpPr>
          <p:spPr bwMode="auto">
            <a:xfrm>
              <a:off x="5913681" y="5686074"/>
              <a:ext cx="390819" cy="155103"/>
            </a:xfrm>
            <a:prstGeom prst="line">
              <a:avLst/>
            </a:prstGeom>
            <a:noFill/>
            <a:ln w="587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56" name="Line 51"/>
            <p:cNvSpPr>
              <a:spLocks noChangeShapeType="1"/>
            </p:cNvSpPr>
            <p:nvPr/>
          </p:nvSpPr>
          <p:spPr bwMode="auto">
            <a:xfrm flipV="1">
              <a:off x="6723889" y="5779952"/>
              <a:ext cx="410206" cy="92858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57" name="Line 52"/>
            <p:cNvSpPr>
              <a:spLocks noChangeShapeType="1"/>
            </p:cNvSpPr>
            <p:nvPr/>
          </p:nvSpPr>
          <p:spPr bwMode="auto">
            <a:xfrm flipV="1">
              <a:off x="6723889" y="5569747"/>
              <a:ext cx="775515" cy="303063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58" name="Line 53"/>
            <p:cNvSpPr>
              <a:spLocks noChangeShapeType="1"/>
            </p:cNvSpPr>
            <p:nvPr/>
          </p:nvSpPr>
          <p:spPr bwMode="auto">
            <a:xfrm flipV="1">
              <a:off x="7134096" y="5569747"/>
              <a:ext cx="365308" cy="210205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59" name="Line 54"/>
            <p:cNvSpPr>
              <a:spLocks noChangeShapeType="1"/>
            </p:cNvSpPr>
            <p:nvPr/>
          </p:nvSpPr>
          <p:spPr bwMode="auto">
            <a:xfrm flipV="1">
              <a:off x="7787160" y="4881989"/>
              <a:ext cx="183674" cy="377553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60" name="Oval 55"/>
            <p:cNvSpPr>
              <a:spLocks noChangeArrowheads="1"/>
            </p:cNvSpPr>
            <p:nvPr/>
          </p:nvSpPr>
          <p:spPr bwMode="auto">
            <a:xfrm>
              <a:off x="7741242" y="4170761"/>
              <a:ext cx="581636" cy="581635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61" name="Rectangle 56"/>
            <p:cNvSpPr>
              <a:spLocks noChangeArrowheads="1"/>
            </p:cNvSpPr>
            <p:nvPr/>
          </p:nvSpPr>
          <p:spPr bwMode="auto">
            <a:xfrm>
              <a:off x="8476078" y="4403415"/>
              <a:ext cx="135734" cy="239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P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62" name="Oval 57"/>
            <p:cNvSpPr>
              <a:spLocks noChangeArrowheads="1"/>
            </p:cNvSpPr>
            <p:nvPr/>
          </p:nvSpPr>
          <p:spPr bwMode="auto">
            <a:xfrm>
              <a:off x="7915733" y="3990148"/>
              <a:ext cx="107144" cy="107144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63" name="Rectangle 58"/>
            <p:cNvSpPr>
              <a:spLocks noChangeArrowheads="1"/>
            </p:cNvSpPr>
            <p:nvPr/>
          </p:nvSpPr>
          <p:spPr bwMode="auto">
            <a:xfrm>
              <a:off x="8042264" y="3913617"/>
              <a:ext cx="512961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O-4mg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64" name="Oval 59"/>
            <p:cNvSpPr>
              <a:spLocks noChangeArrowheads="1"/>
            </p:cNvSpPr>
            <p:nvPr/>
          </p:nvSpPr>
          <p:spPr bwMode="auto">
            <a:xfrm>
              <a:off x="7751446" y="3631983"/>
              <a:ext cx="71429" cy="67347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65" name="Rectangle 60"/>
            <p:cNvSpPr>
              <a:spLocks noChangeArrowheads="1"/>
            </p:cNvSpPr>
            <p:nvPr/>
          </p:nvSpPr>
          <p:spPr bwMode="auto">
            <a:xfrm>
              <a:off x="7883707" y="3473565"/>
              <a:ext cx="517769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O-8mg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66" name="Oval 61"/>
            <p:cNvSpPr>
              <a:spLocks noChangeArrowheads="1"/>
            </p:cNvSpPr>
            <p:nvPr/>
          </p:nvSpPr>
          <p:spPr bwMode="auto">
            <a:xfrm>
              <a:off x="7457567" y="3315655"/>
              <a:ext cx="83674" cy="80613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67" name="Rectangle 62"/>
            <p:cNvSpPr>
              <a:spLocks noChangeArrowheads="1"/>
            </p:cNvSpPr>
            <p:nvPr/>
          </p:nvSpPr>
          <p:spPr bwMode="auto">
            <a:xfrm>
              <a:off x="7603094" y="3163359"/>
              <a:ext cx="585096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O-16mg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68" name="Oval 63"/>
            <p:cNvSpPr>
              <a:spLocks noChangeArrowheads="1"/>
            </p:cNvSpPr>
            <p:nvPr/>
          </p:nvSpPr>
          <p:spPr bwMode="auto">
            <a:xfrm>
              <a:off x="7086136" y="3099328"/>
              <a:ext cx="93878" cy="93878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69" name="Rectangle 64"/>
            <p:cNvSpPr>
              <a:spLocks noChangeArrowheads="1"/>
            </p:cNvSpPr>
            <p:nvPr/>
          </p:nvSpPr>
          <p:spPr bwMode="auto">
            <a:xfrm>
              <a:off x="7244928" y="2947032"/>
              <a:ext cx="49052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O-1mg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70" name="Oval 65"/>
            <p:cNvSpPr>
              <a:spLocks noChangeArrowheads="1"/>
            </p:cNvSpPr>
            <p:nvPr/>
          </p:nvSpPr>
          <p:spPr bwMode="auto">
            <a:xfrm>
              <a:off x="6720828" y="3050348"/>
              <a:ext cx="6122" cy="7143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71" name="Rectangle 66"/>
            <p:cNvSpPr>
              <a:spLocks noChangeArrowheads="1"/>
            </p:cNvSpPr>
            <p:nvPr/>
          </p:nvSpPr>
          <p:spPr bwMode="auto">
            <a:xfrm>
              <a:off x="6724518" y="2750777"/>
              <a:ext cx="100393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O-3mg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72" name="Oval 67"/>
            <p:cNvSpPr>
              <a:spLocks noChangeArrowheads="1"/>
            </p:cNvSpPr>
            <p:nvPr/>
          </p:nvSpPr>
          <p:spPr bwMode="auto">
            <a:xfrm>
              <a:off x="6516746" y="3097287"/>
              <a:ext cx="10204" cy="12245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73" name="Rectangle 68"/>
            <p:cNvSpPr>
              <a:spLocks noChangeArrowheads="1"/>
            </p:cNvSpPr>
            <p:nvPr/>
          </p:nvSpPr>
          <p:spPr bwMode="auto">
            <a:xfrm>
              <a:off x="5681264" y="2674578"/>
              <a:ext cx="1180108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O-24mg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74" name="Oval 69"/>
            <p:cNvSpPr>
              <a:spLocks noChangeArrowheads="1"/>
            </p:cNvSpPr>
            <p:nvPr/>
          </p:nvSpPr>
          <p:spPr bwMode="auto">
            <a:xfrm>
              <a:off x="6119805" y="3245246"/>
              <a:ext cx="22449" cy="26531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75" name="Rectangle 70"/>
            <p:cNvSpPr>
              <a:spLocks noChangeArrowheads="1"/>
            </p:cNvSpPr>
            <p:nvPr/>
          </p:nvSpPr>
          <p:spPr bwMode="auto">
            <a:xfrm>
              <a:off x="5256802" y="3024215"/>
              <a:ext cx="511358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O-2mg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76" name="Oval 71"/>
            <p:cNvSpPr>
              <a:spLocks noChangeArrowheads="1"/>
            </p:cNvSpPr>
            <p:nvPr/>
          </p:nvSpPr>
          <p:spPr bwMode="auto">
            <a:xfrm>
              <a:off x="5564699" y="3483003"/>
              <a:ext cx="38776" cy="38776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77" name="Rectangle 72"/>
            <p:cNvSpPr>
              <a:spLocks noChangeArrowheads="1"/>
            </p:cNvSpPr>
            <p:nvPr/>
          </p:nvSpPr>
          <p:spPr bwMode="auto">
            <a:xfrm>
              <a:off x="4691569" y="3375674"/>
              <a:ext cx="1099786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G-0.1mg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78" name="Oval 73"/>
            <p:cNvSpPr>
              <a:spLocks noChangeArrowheads="1"/>
            </p:cNvSpPr>
            <p:nvPr/>
          </p:nvSpPr>
          <p:spPr bwMode="auto">
            <a:xfrm>
              <a:off x="5315718" y="3822801"/>
              <a:ext cx="58164" cy="55102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79" name="Rectangle 74"/>
            <p:cNvSpPr>
              <a:spLocks noChangeArrowheads="1"/>
            </p:cNvSpPr>
            <p:nvPr/>
          </p:nvSpPr>
          <p:spPr bwMode="auto">
            <a:xfrm>
              <a:off x="4547430" y="3710554"/>
              <a:ext cx="921367" cy="203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G-1mg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80" name="Oval 75"/>
            <p:cNvSpPr>
              <a:spLocks noChangeArrowheads="1"/>
            </p:cNvSpPr>
            <p:nvPr/>
          </p:nvSpPr>
          <p:spPr bwMode="auto">
            <a:xfrm>
              <a:off x="5190208" y="4219741"/>
              <a:ext cx="61225" cy="64286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81" name="Rectangle 76"/>
            <p:cNvSpPr>
              <a:spLocks noChangeArrowheads="1"/>
            </p:cNvSpPr>
            <p:nvPr/>
          </p:nvSpPr>
          <p:spPr bwMode="auto">
            <a:xfrm>
              <a:off x="4395030" y="4107495"/>
              <a:ext cx="1089333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G-3mg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82" name="Oval 77"/>
            <p:cNvSpPr>
              <a:spLocks noChangeArrowheads="1"/>
            </p:cNvSpPr>
            <p:nvPr/>
          </p:nvSpPr>
          <p:spPr bwMode="auto">
            <a:xfrm>
              <a:off x="5157554" y="4610559"/>
              <a:ext cx="129593" cy="128572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83" name="Rectangle 78"/>
            <p:cNvSpPr>
              <a:spLocks noChangeArrowheads="1"/>
            </p:cNvSpPr>
            <p:nvPr/>
          </p:nvSpPr>
          <p:spPr bwMode="auto">
            <a:xfrm>
              <a:off x="4015198" y="4561855"/>
              <a:ext cx="1211962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D-12.5mg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84" name="Oval 79"/>
            <p:cNvSpPr>
              <a:spLocks noChangeArrowheads="1"/>
            </p:cNvSpPr>
            <p:nvPr/>
          </p:nvSpPr>
          <p:spPr bwMode="auto">
            <a:xfrm>
              <a:off x="5218779" y="4949336"/>
              <a:ext cx="248981" cy="252042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85" name="Rectangle 80"/>
            <p:cNvSpPr>
              <a:spLocks noChangeArrowheads="1"/>
            </p:cNvSpPr>
            <p:nvPr/>
          </p:nvSpPr>
          <p:spPr bwMode="auto">
            <a:xfrm>
              <a:off x="4306473" y="4952999"/>
              <a:ext cx="1369618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D-25mg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86" name="Oval 81"/>
            <p:cNvSpPr>
              <a:spLocks noChangeArrowheads="1"/>
            </p:cNvSpPr>
            <p:nvPr/>
          </p:nvSpPr>
          <p:spPr bwMode="auto">
            <a:xfrm>
              <a:off x="5457556" y="5298317"/>
              <a:ext cx="252043" cy="252042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87" name="Rectangle 82"/>
            <p:cNvSpPr>
              <a:spLocks noChangeArrowheads="1"/>
            </p:cNvSpPr>
            <p:nvPr/>
          </p:nvSpPr>
          <p:spPr bwMode="auto">
            <a:xfrm>
              <a:off x="4603012" y="5333999"/>
              <a:ext cx="98072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D-50mg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88" name="Oval 83"/>
            <p:cNvSpPr>
              <a:spLocks noChangeArrowheads="1"/>
            </p:cNvSpPr>
            <p:nvPr/>
          </p:nvSpPr>
          <p:spPr bwMode="auto">
            <a:xfrm>
              <a:off x="5806538" y="5578930"/>
              <a:ext cx="210205" cy="213267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89" name="Rectangle 84"/>
            <p:cNvSpPr>
              <a:spLocks noChangeArrowheads="1"/>
            </p:cNvSpPr>
            <p:nvPr/>
          </p:nvSpPr>
          <p:spPr bwMode="auto">
            <a:xfrm>
              <a:off x="4852230" y="5667344"/>
              <a:ext cx="1081639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D-100mg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90" name="Oval 85"/>
            <p:cNvSpPr>
              <a:spLocks noChangeArrowheads="1"/>
            </p:cNvSpPr>
            <p:nvPr/>
          </p:nvSpPr>
          <p:spPr bwMode="auto">
            <a:xfrm>
              <a:off x="6258581" y="5795258"/>
              <a:ext cx="87756" cy="87755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91" name="Rectangle 86"/>
            <p:cNvSpPr>
              <a:spLocks noChangeArrowheads="1"/>
            </p:cNvSpPr>
            <p:nvPr/>
          </p:nvSpPr>
          <p:spPr bwMode="auto">
            <a:xfrm>
              <a:off x="5450269" y="6048344"/>
              <a:ext cx="105919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D-200mg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92" name="Oval 87"/>
            <p:cNvSpPr>
              <a:spLocks noChangeArrowheads="1"/>
            </p:cNvSpPr>
            <p:nvPr/>
          </p:nvSpPr>
          <p:spPr bwMode="auto">
            <a:xfrm>
              <a:off x="6682053" y="5830973"/>
              <a:ext cx="83674" cy="80613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93" name="Rectangle 88"/>
            <p:cNvSpPr>
              <a:spLocks noChangeArrowheads="1"/>
            </p:cNvSpPr>
            <p:nvPr/>
          </p:nvSpPr>
          <p:spPr bwMode="auto">
            <a:xfrm>
              <a:off x="6687675" y="6048344"/>
              <a:ext cx="1055982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T-2mg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94" name="Oval 89"/>
            <p:cNvSpPr>
              <a:spLocks noChangeArrowheads="1"/>
            </p:cNvSpPr>
            <p:nvPr/>
          </p:nvSpPr>
          <p:spPr bwMode="auto">
            <a:xfrm>
              <a:off x="7114708" y="5760564"/>
              <a:ext cx="38776" cy="34694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95" name="Rectangle 90"/>
            <p:cNvSpPr>
              <a:spLocks noChangeArrowheads="1"/>
            </p:cNvSpPr>
            <p:nvPr/>
          </p:nvSpPr>
          <p:spPr bwMode="auto">
            <a:xfrm>
              <a:off x="6986281" y="5817707"/>
              <a:ext cx="48571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T-5mg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96" name="Oval 91"/>
            <p:cNvSpPr>
              <a:spLocks noChangeArrowheads="1"/>
            </p:cNvSpPr>
            <p:nvPr/>
          </p:nvSpPr>
          <p:spPr bwMode="auto">
            <a:xfrm>
              <a:off x="7486139" y="5556481"/>
              <a:ext cx="22449" cy="22449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97" name="Rectangle 92"/>
            <p:cNvSpPr>
              <a:spLocks noChangeArrowheads="1"/>
            </p:cNvSpPr>
            <p:nvPr/>
          </p:nvSpPr>
          <p:spPr bwMode="auto">
            <a:xfrm>
              <a:off x="7371123" y="5605461"/>
              <a:ext cx="633187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T-0.5mg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98" name="Oval 93"/>
            <p:cNvSpPr>
              <a:spLocks noChangeArrowheads="1"/>
            </p:cNvSpPr>
            <p:nvPr/>
          </p:nvSpPr>
          <p:spPr bwMode="auto">
            <a:xfrm>
              <a:off x="7776956" y="5249337"/>
              <a:ext cx="16327" cy="19388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99" name="Rectangle 94"/>
            <p:cNvSpPr>
              <a:spLocks noChangeArrowheads="1"/>
            </p:cNvSpPr>
            <p:nvPr/>
          </p:nvSpPr>
          <p:spPr bwMode="auto">
            <a:xfrm>
              <a:off x="7806549" y="5292195"/>
              <a:ext cx="650819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R-0.3mg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100" name="Oval 95"/>
            <p:cNvSpPr>
              <a:spLocks noChangeArrowheads="1"/>
            </p:cNvSpPr>
            <p:nvPr/>
          </p:nvSpPr>
          <p:spPr bwMode="auto">
            <a:xfrm>
              <a:off x="7961652" y="4871785"/>
              <a:ext cx="15307" cy="16327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101" name="Rectangle 96"/>
            <p:cNvSpPr>
              <a:spLocks noChangeArrowheads="1"/>
            </p:cNvSpPr>
            <p:nvPr/>
          </p:nvSpPr>
          <p:spPr bwMode="auto">
            <a:xfrm>
              <a:off x="7987162" y="4910560"/>
              <a:ext cx="654025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R-0.9mg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27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127"/>
          <p:cNvSpPr/>
          <p:nvPr/>
        </p:nvSpPr>
        <p:spPr>
          <a:xfrm>
            <a:off x="7162800" y="5105400"/>
            <a:ext cx="1973329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2" name="Title 1"/>
          <p:cNvSpPr>
            <a:spLocks noGrp="1"/>
          </p:cNvSpPr>
          <p:nvPr>
            <p:ph type="title"/>
          </p:nvPr>
        </p:nvSpPr>
        <p:spPr>
          <a:xfrm>
            <a:off x="1058286" y="577850"/>
            <a:ext cx="7617401" cy="690563"/>
          </a:xfrm>
        </p:spPr>
        <p:txBody>
          <a:bodyPr>
            <a:normAutofit/>
          </a:bodyPr>
          <a:lstStyle/>
          <a:p>
            <a:r>
              <a:rPr lang="en-US" altLang="el-GR" sz="3200" dirty="0" smtClean="0"/>
              <a:t>Modeling dose-effects in NMA</a:t>
            </a:r>
            <a:endParaRPr lang="en-US" altLang="el-G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7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04436168"/>
                  </p:ext>
                </p:extLst>
              </p:nvPr>
            </p:nvGraphicFramePr>
            <p:xfrm>
              <a:off x="152399" y="1699615"/>
              <a:ext cx="8934545" cy="48246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52601"/>
                    <a:gridCol w="3276600"/>
                    <a:gridCol w="3905344"/>
                  </a:tblGrid>
                  <a:tr h="4339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b="1" i="0" dirty="0" smtClean="0">
                              <a:solidFill>
                                <a:schemeClr val="bg1"/>
                              </a:solidFill>
                              <a:latin typeface="Cambria" panose="02040503050406030204" pitchFamily="18" charset="0"/>
                              <a:ea typeface="Calibri"/>
                              <a:cs typeface="Times New Roman"/>
                            </a:rPr>
                            <a:t>Model</a:t>
                          </a:r>
                          <a:endParaRPr lang="en-GB" sz="3200" i="0" dirty="0">
                            <a:solidFill>
                              <a:schemeClr val="bg1"/>
                            </a:solidFill>
                            <a:latin typeface="Cambria" panose="020405030504060302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74" marR="68574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b="1" i="0" dirty="0" smtClean="0">
                              <a:solidFill>
                                <a:schemeClr val="bg1"/>
                              </a:solidFill>
                              <a:latin typeface="Cambria" panose="02040503050406030204" pitchFamily="18" charset="0"/>
                              <a:ea typeface="Calibri"/>
                              <a:cs typeface="Times New Roman"/>
                            </a:rPr>
                            <a:t>Description</a:t>
                          </a:r>
                          <a:endParaRPr lang="en-GB" sz="3200" i="0" dirty="0">
                            <a:solidFill>
                              <a:schemeClr val="bg1"/>
                            </a:solidFill>
                            <a:latin typeface="Cambria" panose="020405030504060302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74" marR="68574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1" i="0" kern="1200" dirty="0" smtClean="0">
                              <a:solidFill>
                                <a:schemeClr val="bg1"/>
                              </a:solidFill>
                              <a:latin typeface="Cambria" panose="02040503050406030204" pitchFamily="18" charset="0"/>
                              <a:ea typeface="Calibri"/>
                              <a:cs typeface="Times New Roman"/>
                            </a:rPr>
                            <a:t>Network</a:t>
                          </a:r>
                        </a:p>
                      </a:txBody>
                      <a:tcPr marL="68574" marR="68574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2060"/>
                        </a:solidFill>
                      </a:tcPr>
                    </a:tc>
                  </a:tr>
                  <a:tr h="43674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solidFill>
                                <a:srgbClr val="0000FF"/>
                              </a:solidFill>
                              <a:latin typeface="Cambria" panose="02040503050406030204" pitchFamily="18" charset="0"/>
                              <a:ea typeface="Calibri"/>
                              <a:cs typeface="Times New Roman"/>
                            </a:rPr>
                            <a:t>Fixed</a:t>
                          </a:r>
                          <a:r>
                            <a:rPr lang="en-US" sz="1800" b="1" baseline="0" dirty="0" smtClean="0">
                              <a:solidFill>
                                <a:srgbClr val="0000FF"/>
                              </a:solidFill>
                              <a:latin typeface="Cambria" panose="02040503050406030204" pitchFamily="18" charset="0"/>
                              <a:ea typeface="Calibri"/>
                              <a:cs typeface="Times New Roman"/>
                            </a:rPr>
                            <a:t> dose-effects</a:t>
                          </a:r>
                        </a:p>
                      </a:txBody>
                      <a:tcPr marL="68584" marR="68584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ambria" panose="02040503050406030204" pitchFamily="18" charset="0"/>
                              <a:ea typeface="+mn-ea"/>
                              <a:cs typeface="+mn-cs"/>
                            </a:rPr>
                            <a:t>The mean dose-effects are fixed and doses are equally effective</a:t>
                          </a:r>
                          <a:r>
                            <a:rPr lang="en-US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ambria" panose="02040503050406030204" pitchFamily="18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ambria" panose="02040503050406030204" pitchFamily="18" charset="0"/>
                              <a:ea typeface="+mn-ea"/>
                              <a:cs typeface="+mn-cs"/>
                            </a:rPr>
                            <a:t>within </a:t>
                          </a: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Cambria" panose="02040503050406030204" pitchFamily="18" charset="0"/>
                              <a:ea typeface="+mn-ea"/>
                              <a:cs typeface="+mn-cs"/>
                            </a:rPr>
                            <a:t>the same treatment 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ambria" panose="02040503050406030204" pitchFamily="18" charset="0"/>
                              <a:ea typeface="+mn-ea"/>
                              <a:cs typeface="+mn-cs"/>
                            </a:rPr>
                            <a:t>group. 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1200"/>
                            </a:spcAft>
                          </a:pPr>
                          <a:endParaRPr lang="en-US" sz="1800" kern="1200" dirty="0" smtClean="0">
                            <a:solidFill>
                              <a:schemeClr val="dk1"/>
                            </a:solidFill>
                            <a:effectLst/>
                            <a:latin typeface="Cambria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𝑏𝑘</m:t>
                                    </m:r>
                                  </m:sub>
                                </m:sSub>
                                <m:r>
                                  <a:rPr lang="en-US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eqArr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𝜆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1800" i="1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i="1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i="1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  <m:t>𝑏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sz="1800" i="1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i="1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i="1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  <m:t>𝑘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  <m:r>
                                          <a:rPr lang="en-US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,         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800" i="0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t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800" i="0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b</m:t>
                                            </m:r>
                                          </m:sub>
                                        </m:sSub>
                                        <m:r>
                                          <a:rPr lang="en-US" sz="1800" i="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≠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800" i="0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t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800" i="0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k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0,       </m:t>
                                        </m:r>
                                        <m:r>
                                          <a:rPr lang="en-US" sz="1800" i="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 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i="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t</m:t>
                                        </m:r>
                                        <m:r>
                                          <a:rPr lang="en-US" sz="1800" i="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=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800" i="0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t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800" i="0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b</m:t>
                                            </m:r>
                                          </m:sub>
                                        </m:sSub>
                                        <m:r>
                                          <a:rPr lang="en-US" sz="1800" i="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=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800" i="0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t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800" i="0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k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en-GB" sz="1800" dirty="0" smtClean="0">
                            <a:latin typeface="Cambria" panose="02040503050406030204" pitchFamily="18" charset="0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endParaRPr lang="en-GB" sz="1800" b="1" kern="1200" dirty="0" smtClean="0">
                            <a:solidFill>
                              <a:schemeClr val="dk1"/>
                            </a:solidFill>
                            <a:latin typeface="Cambria" panose="02040503050406030204" pitchFamily="18" charset="0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 b="1" kern="1200" dirty="0" smtClean="0">
                              <a:solidFill>
                                <a:schemeClr val="dk1"/>
                              </a:solidFill>
                              <a:latin typeface="Cambria" panose="02040503050406030204" pitchFamily="18" charset="0"/>
                              <a:ea typeface="Calibri"/>
                              <a:cs typeface="Times New Roman"/>
                            </a:rPr>
                            <a:t>Consistency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latin typeface="Cambria" panose="02040503050406030204" pitchFamily="18" charset="0"/>
                              <a:ea typeface="Calibri"/>
                              <a:cs typeface="Times New Roman"/>
                            </a:rPr>
                            <a:t> 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latin typeface="Cambria" panose="02040503050406030204" pitchFamily="18" charset="0"/>
                              <a:ea typeface="Calibri"/>
                              <a:cs typeface="Times New Roman"/>
                            </a:rPr>
                            <a:t>at the </a:t>
                          </a:r>
                          <a:r>
                            <a:rPr lang="en-US" sz="1800" b="0" kern="1200" dirty="0" smtClean="0">
                              <a:solidFill>
                                <a:schemeClr val="dk1"/>
                              </a:solidFill>
                              <a:latin typeface="Cambria" panose="02040503050406030204" pitchFamily="18" charset="0"/>
                              <a:ea typeface="Calibri"/>
                              <a:cs typeface="Times New Roman"/>
                            </a:rPr>
                            <a:t>treatment-level</a:t>
                          </a:r>
                          <a:endParaRPr lang="en-GB" sz="1800" b="0" kern="1200" dirty="0">
                            <a:solidFill>
                              <a:schemeClr val="dk1"/>
                            </a:solidFill>
                            <a:latin typeface="Cambria" panose="020405030504060302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4" marR="68584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ambria" panose="02040503050406030204" pitchFamily="18" charset="0"/>
                              <a:ea typeface="+mn-ea"/>
                              <a:cs typeface="+mn-cs"/>
                            </a:rPr>
                            <a:t>All dose effects are assumed</a:t>
                          </a:r>
                          <a:r>
                            <a:rPr lang="en-US" sz="1800" i="1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ambria" panose="02040503050406030204" pitchFamily="18" charset="0"/>
                              <a:ea typeface="+mn-ea"/>
                              <a:cs typeface="+mn-cs"/>
                            </a:rPr>
                            <a:t> equal within the same treatment</a:t>
                          </a:r>
                          <a:endParaRPr lang="el-GR" altLang="el-GR" sz="1800" i="1" kern="1200" dirty="0" smtClean="0">
                            <a:solidFill>
                              <a:schemeClr val="dk1"/>
                            </a:solidFill>
                            <a:latin typeface="Cambria" panose="020405030504060302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74" marR="68574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7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04436168"/>
                  </p:ext>
                </p:extLst>
              </p:nvPr>
            </p:nvGraphicFramePr>
            <p:xfrm>
              <a:off x="152399" y="1699615"/>
              <a:ext cx="8934545" cy="48246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52601"/>
                    <a:gridCol w="3276600"/>
                    <a:gridCol w="3905344"/>
                  </a:tblGrid>
                  <a:tr h="4572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b="1" i="0" dirty="0" smtClean="0">
                              <a:solidFill>
                                <a:schemeClr val="bg1"/>
                              </a:solidFill>
                              <a:latin typeface="Cambria" panose="02040503050406030204" pitchFamily="18" charset="0"/>
                              <a:ea typeface="Calibri"/>
                              <a:cs typeface="Times New Roman"/>
                            </a:rPr>
                            <a:t>Model</a:t>
                          </a:r>
                          <a:endParaRPr lang="en-GB" sz="3200" i="0" dirty="0">
                            <a:solidFill>
                              <a:schemeClr val="bg1"/>
                            </a:solidFill>
                            <a:latin typeface="Cambria" panose="020405030504060302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74" marR="68574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b="1" i="0" dirty="0" smtClean="0">
                              <a:solidFill>
                                <a:schemeClr val="bg1"/>
                              </a:solidFill>
                              <a:latin typeface="Cambria" panose="02040503050406030204" pitchFamily="18" charset="0"/>
                              <a:ea typeface="Calibri"/>
                              <a:cs typeface="Times New Roman"/>
                            </a:rPr>
                            <a:t>Description</a:t>
                          </a:r>
                          <a:endParaRPr lang="en-GB" sz="3200" i="0" dirty="0">
                            <a:solidFill>
                              <a:schemeClr val="bg1"/>
                            </a:solidFill>
                            <a:latin typeface="Cambria" panose="020405030504060302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74" marR="68574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1" i="0" kern="1200" dirty="0" smtClean="0">
                              <a:solidFill>
                                <a:schemeClr val="bg1"/>
                              </a:solidFill>
                              <a:latin typeface="Cambria" panose="02040503050406030204" pitchFamily="18" charset="0"/>
                              <a:ea typeface="Calibri"/>
                              <a:cs typeface="Times New Roman"/>
                            </a:rPr>
                            <a:t>Network</a:t>
                          </a:r>
                        </a:p>
                      </a:txBody>
                      <a:tcPr marL="68574" marR="68574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2060"/>
                        </a:solidFill>
                      </a:tcPr>
                    </a:tc>
                  </a:tr>
                  <a:tr h="43674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solidFill>
                                <a:srgbClr val="0000FF"/>
                              </a:solidFill>
                              <a:latin typeface="Cambria" panose="02040503050406030204" pitchFamily="18" charset="0"/>
                              <a:ea typeface="Calibri"/>
                              <a:cs typeface="Times New Roman"/>
                            </a:rPr>
                            <a:t>Fixed</a:t>
                          </a:r>
                          <a:r>
                            <a:rPr lang="en-US" sz="1800" b="1" baseline="0" dirty="0" smtClean="0">
                              <a:solidFill>
                                <a:srgbClr val="0000FF"/>
                              </a:solidFill>
                              <a:latin typeface="Cambria" panose="02040503050406030204" pitchFamily="18" charset="0"/>
                              <a:ea typeface="Calibri"/>
                              <a:cs typeface="Times New Roman"/>
                            </a:rPr>
                            <a:t> dose-effects</a:t>
                          </a:r>
                        </a:p>
                      </a:txBody>
                      <a:tcPr marL="68584" marR="68584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4" marR="68584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53631" t="-10615" r="-119367" b="-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ambria" panose="02040503050406030204" pitchFamily="18" charset="0"/>
                              <a:ea typeface="+mn-ea"/>
                              <a:cs typeface="+mn-cs"/>
                            </a:rPr>
                            <a:t>All dose effects are assumed</a:t>
                          </a:r>
                          <a:r>
                            <a:rPr lang="en-US" sz="1800" i="1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ambria" panose="02040503050406030204" pitchFamily="18" charset="0"/>
                              <a:ea typeface="+mn-ea"/>
                              <a:cs typeface="+mn-cs"/>
                            </a:rPr>
                            <a:t> equal within the same treatment</a:t>
                          </a:r>
                          <a:endParaRPr lang="el-GR" altLang="el-GR" sz="1800" i="1" kern="1200" dirty="0" smtClean="0">
                            <a:solidFill>
                              <a:schemeClr val="dk1"/>
                            </a:solidFill>
                            <a:latin typeface="Cambria" panose="020405030504060302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74" marR="68574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33" name="Rectangle 132"/>
          <p:cNvSpPr/>
          <p:nvPr/>
        </p:nvSpPr>
        <p:spPr>
          <a:xfrm>
            <a:off x="6477000" y="1368623"/>
            <a:ext cx="26099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latin typeface="Cambria" panose="02040503050406030204" pitchFamily="18" charset="0"/>
              </a:rPr>
              <a:t>Del </a:t>
            </a:r>
            <a:r>
              <a:rPr lang="en-GB" sz="1400" dirty="0" err="1" smtClean="0">
                <a:latin typeface="Cambria" panose="02040503050406030204" pitchFamily="18" charset="0"/>
              </a:rPr>
              <a:t>Giovane</a:t>
            </a:r>
            <a:r>
              <a:rPr lang="en-GB" sz="1400" dirty="0" smtClean="0">
                <a:latin typeface="Cambria" panose="02040503050406030204" pitchFamily="18" charset="0"/>
              </a:rPr>
              <a:t> et al Stat Med 2013</a:t>
            </a:r>
            <a:endParaRPr lang="en-GB" sz="1400" dirty="0">
              <a:latin typeface="Cambria" panose="0204050305040603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105400" y="3128022"/>
            <a:ext cx="3933387" cy="2967978"/>
            <a:chOff x="5169412" y="2899820"/>
            <a:chExt cx="3933387" cy="2967978"/>
          </a:xfrm>
        </p:grpSpPr>
        <p:grpSp>
          <p:nvGrpSpPr>
            <p:cNvPr id="12" name="Group 11"/>
            <p:cNvGrpSpPr/>
            <p:nvPr/>
          </p:nvGrpSpPr>
          <p:grpSpPr>
            <a:xfrm>
              <a:off x="5410200" y="2899820"/>
              <a:ext cx="3362832" cy="2815180"/>
              <a:chOff x="4015198" y="2674578"/>
              <a:chExt cx="4625989" cy="3573821"/>
            </a:xfrm>
          </p:grpSpPr>
          <p:sp>
            <p:nvSpPr>
              <p:cNvPr id="14" name="Line 9"/>
              <p:cNvSpPr>
                <a:spLocks noChangeShapeType="1"/>
              </p:cNvSpPr>
              <p:nvPr/>
            </p:nvSpPr>
            <p:spPr bwMode="auto">
              <a:xfrm flipH="1" flipV="1">
                <a:off x="7970835" y="4045250"/>
                <a:ext cx="61225" cy="416328"/>
              </a:xfrm>
              <a:prstGeom prst="line">
                <a:avLst/>
              </a:prstGeom>
              <a:noFill/>
              <a:ln w="1492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15" name="Line 10"/>
              <p:cNvSpPr>
                <a:spLocks noChangeShapeType="1"/>
              </p:cNvSpPr>
              <p:nvPr/>
            </p:nvSpPr>
            <p:spPr bwMode="auto">
              <a:xfrm flipH="1" flipV="1">
                <a:off x="7787160" y="3667698"/>
                <a:ext cx="244899" cy="793881"/>
              </a:xfrm>
              <a:prstGeom prst="line">
                <a:avLst/>
              </a:prstGeom>
              <a:noFill/>
              <a:ln w="8890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16" name="Line 11"/>
              <p:cNvSpPr>
                <a:spLocks noChangeShapeType="1"/>
              </p:cNvSpPr>
              <p:nvPr/>
            </p:nvSpPr>
            <p:spPr bwMode="auto">
              <a:xfrm flipH="1" flipV="1">
                <a:off x="7499404" y="3357492"/>
                <a:ext cx="532656" cy="1104087"/>
              </a:xfrm>
              <a:prstGeom prst="line">
                <a:avLst/>
              </a:prstGeom>
              <a:noFill/>
              <a:ln w="587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17" name="Line 12"/>
              <p:cNvSpPr>
                <a:spLocks noChangeShapeType="1"/>
              </p:cNvSpPr>
              <p:nvPr/>
            </p:nvSpPr>
            <p:spPr bwMode="auto">
              <a:xfrm flipH="1" flipV="1">
                <a:off x="7134096" y="3147287"/>
                <a:ext cx="897964" cy="1314292"/>
              </a:xfrm>
              <a:prstGeom prst="line">
                <a:avLst/>
              </a:prstGeom>
              <a:noFill/>
              <a:ln w="8890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18" name="Line 13"/>
              <p:cNvSpPr>
                <a:spLocks noChangeShapeType="1"/>
              </p:cNvSpPr>
              <p:nvPr/>
            </p:nvSpPr>
            <p:spPr bwMode="auto">
              <a:xfrm flipH="1" flipV="1">
                <a:off x="6723889" y="3054429"/>
                <a:ext cx="1308171" cy="1407149"/>
              </a:xfrm>
              <a:prstGeom prst="line">
                <a:avLst/>
              </a:prstGeom>
              <a:noFill/>
              <a:ln w="587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19" name="Line 14"/>
              <p:cNvSpPr>
                <a:spLocks noChangeShapeType="1"/>
              </p:cNvSpPr>
              <p:nvPr/>
            </p:nvSpPr>
            <p:spPr bwMode="auto">
              <a:xfrm flipH="1" flipV="1">
                <a:off x="6523889" y="3103409"/>
                <a:ext cx="1727561" cy="1375516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 flipH="1" flipV="1">
                <a:off x="6133070" y="3258512"/>
                <a:ext cx="2118379" cy="1220414"/>
              </a:xfrm>
              <a:prstGeom prst="line">
                <a:avLst/>
              </a:prstGeom>
              <a:noFill/>
              <a:ln w="8890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21" name="Line 16"/>
              <p:cNvSpPr>
                <a:spLocks noChangeShapeType="1"/>
              </p:cNvSpPr>
              <p:nvPr/>
            </p:nvSpPr>
            <p:spPr bwMode="auto">
              <a:xfrm flipH="1" flipV="1">
                <a:off x="5584087" y="3502391"/>
                <a:ext cx="2447973" cy="959188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22" name="Line 17"/>
              <p:cNvSpPr>
                <a:spLocks noChangeShapeType="1"/>
              </p:cNvSpPr>
              <p:nvPr/>
            </p:nvSpPr>
            <p:spPr bwMode="auto">
              <a:xfrm flipH="1" flipV="1">
                <a:off x="5345310" y="3851372"/>
                <a:ext cx="2686750" cy="610207"/>
              </a:xfrm>
              <a:prstGeom prst="line">
                <a:avLst/>
              </a:prstGeom>
              <a:noFill/>
              <a:ln w="587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 flipH="1" flipV="1">
                <a:off x="5221840" y="4252394"/>
                <a:ext cx="2810220" cy="209185"/>
              </a:xfrm>
              <a:prstGeom prst="line">
                <a:avLst/>
              </a:prstGeom>
              <a:noFill/>
              <a:ln w="587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24" name="Line 19"/>
              <p:cNvSpPr>
                <a:spLocks noChangeShapeType="1"/>
              </p:cNvSpPr>
              <p:nvPr/>
            </p:nvSpPr>
            <p:spPr bwMode="auto">
              <a:xfrm flipH="1">
                <a:off x="5221840" y="4461579"/>
                <a:ext cx="2810220" cy="213267"/>
              </a:xfrm>
              <a:prstGeom prst="line">
                <a:avLst/>
              </a:prstGeom>
              <a:noFill/>
              <a:ln w="1190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25" name="Line 20"/>
              <p:cNvSpPr>
                <a:spLocks noChangeShapeType="1"/>
              </p:cNvSpPr>
              <p:nvPr/>
            </p:nvSpPr>
            <p:spPr bwMode="auto">
              <a:xfrm flipH="1">
                <a:off x="5345310" y="4461579"/>
                <a:ext cx="2686750" cy="614288"/>
              </a:xfrm>
              <a:prstGeom prst="line">
                <a:avLst/>
              </a:prstGeom>
              <a:noFill/>
              <a:ln w="1793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26" name="Line 21"/>
              <p:cNvSpPr>
                <a:spLocks noChangeShapeType="1"/>
              </p:cNvSpPr>
              <p:nvPr/>
            </p:nvSpPr>
            <p:spPr bwMode="auto">
              <a:xfrm flipH="1">
                <a:off x="5584087" y="4461579"/>
                <a:ext cx="2447973" cy="962250"/>
              </a:xfrm>
              <a:prstGeom prst="line">
                <a:avLst/>
              </a:prstGeom>
              <a:noFill/>
              <a:ln w="1793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27" name="Line 22"/>
              <p:cNvSpPr>
                <a:spLocks noChangeShapeType="1"/>
              </p:cNvSpPr>
              <p:nvPr/>
            </p:nvSpPr>
            <p:spPr bwMode="auto">
              <a:xfrm flipH="1">
                <a:off x="5913681" y="4461579"/>
                <a:ext cx="2118379" cy="1224495"/>
              </a:xfrm>
              <a:prstGeom prst="line">
                <a:avLst/>
              </a:prstGeom>
              <a:noFill/>
              <a:ln w="1492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28" name="Line 23"/>
              <p:cNvSpPr>
                <a:spLocks noChangeShapeType="1"/>
              </p:cNvSpPr>
              <p:nvPr/>
            </p:nvSpPr>
            <p:spPr bwMode="auto">
              <a:xfrm flipH="1">
                <a:off x="6304499" y="4461579"/>
                <a:ext cx="1727561" cy="1379598"/>
              </a:xfrm>
              <a:prstGeom prst="line">
                <a:avLst/>
              </a:prstGeom>
              <a:noFill/>
              <a:ln w="587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29" name="Line 24"/>
              <p:cNvSpPr>
                <a:spLocks noChangeShapeType="1"/>
              </p:cNvSpPr>
              <p:nvPr/>
            </p:nvSpPr>
            <p:spPr bwMode="auto">
              <a:xfrm flipH="1">
                <a:off x="6723889" y="4461579"/>
                <a:ext cx="1308171" cy="1411231"/>
              </a:xfrm>
              <a:prstGeom prst="line">
                <a:avLst/>
              </a:prstGeom>
              <a:noFill/>
              <a:ln w="587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30" name="Line 25"/>
              <p:cNvSpPr>
                <a:spLocks noChangeShapeType="1"/>
              </p:cNvSpPr>
              <p:nvPr/>
            </p:nvSpPr>
            <p:spPr bwMode="auto">
              <a:xfrm flipH="1">
                <a:off x="7134096" y="4461579"/>
                <a:ext cx="897964" cy="1318373"/>
              </a:xfrm>
              <a:prstGeom prst="line">
                <a:avLst/>
              </a:prstGeom>
              <a:noFill/>
              <a:ln w="8890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31" name="Line 26"/>
              <p:cNvSpPr>
                <a:spLocks noChangeShapeType="1"/>
              </p:cNvSpPr>
              <p:nvPr/>
            </p:nvSpPr>
            <p:spPr bwMode="auto">
              <a:xfrm flipH="1">
                <a:off x="7499404" y="4461579"/>
                <a:ext cx="532656" cy="1108168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32" name="Line 27"/>
              <p:cNvSpPr>
                <a:spLocks noChangeShapeType="1"/>
              </p:cNvSpPr>
              <p:nvPr/>
            </p:nvSpPr>
            <p:spPr bwMode="auto">
              <a:xfrm flipH="1">
                <a:off x="7787160" y="4461579"/>
                <a:ext cx="244899" cy="797963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33" name="Line 28"/>
              <p:cNvSpPr>
                <a:spLocks noChangeShapeType="1"/>
              </p:cNvSpPr>
              <p:nvPr/>
            </p:nvSpPr>
            <p:spPr bwMode="auto">
              <a:xfrm flipH="1">
                <a:off x="7970835" y="4461579"/>
                <a:ext cx="61225" cy="420410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34" name="Line 29"/>
              <p:cNvSpPr>
                <a:spLocks noChangeShapeType="1"/>
              </p:cNvSpPr>
              <p:nvPr/>
            </p:nvSpPr>
            <p:spPr bwMode="auto">
              <a:xfrm flipH="1">
                <a:off x="5221840" y="4045250"/>
                <a:ext cx="2748995" cy="207144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35" name="Line 30"/>
              <p:cNvSpPr>
                <a:spLocks noChangeShapeType="1"/>
              </p:cNvSpPr>
              <p:nvPr/>
            </p:nvSpPr>
            <p:spPr bwMode="auto">
              <a:xfrm flipH="1">
                <a:off x="5345310" y="4045250"/>
                <a:ext cx="2625525" cy="1030617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36" name="Line 31"/>
              <p:cNvSpPr>
                <a:spLocks noChangeShapeType="1"/>
              </p:cNvSpPr>
              <p:nvPr/>
            </p:nvSpPr>
            <p:spPr bwMode="auto">
              <a:xfrm flipH="1">
                <a:off x="5584087" y="4045250"/>
                <a:ext cx="2386748" cy="1378578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37" name="Line 32"/>
              <p:cNvSpPr>
                <a:spLocks noChangeShapeType="1"/>
              </p:cNvSpPr>
              <p:nvPr/>
            </p:nvSpPr>
            <p:spPr bwMode="auto">
              <a:xfrm flipH="1">
                <a:off x="6723889" y="4045250"/>
                <a:ext cx="1246946" cy="1827560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38" name="Line 33"/>
              <p:cNvSpPr>
                <a:spLocks noChangeShapeType="1"/>
              </p:cNvSpPr>
              <p:nvPr/>
            </p:nvSpPr>
            <p:spPr bwMode="auto">
              <a:xfrm flipH="1">
                <a:off x="7134096" y="4045250"/>
                <a:ext cx="836739" cy="1734702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39" name="Line 34"/>
              <p:cNvSpPr>
                <a:spLocks noChangeShapeType="1"/>
              </p:cNvSpPr>
              <p:nvPr/>
            </p:nvSpPr>
            <p:spPr bwMode="auto">
              <a:xfrm flipH="1" flipV="1">
                <a:off x="7499404" y="3357492"/>
                <a:ext cx="287757" cy="310205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40" name="Line 35"/>
              <p:cNvSpPr>
                <a:spLocks noChangeShapeType="1"/>
              </p:cNvSpPr>
              <p:nvPr/>
            </p:nvSpPr>
            <p:spPr bwMode="auto">
              <a:xfrm flipH="1" flipV="1">
                <a:off x="7134096" y="3147287"/>
                <a:ext cx="653065" cy="520410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41" name="Line 36"/>
              <p:cNvSpPr>
                <a:spLocks noChangeShapeType="1"/>
              </p:cNvSpPr>
              <p:nvPr/>
            </p:nvSpPr>
            <p:spPr bwMode="auto">
              <a:xfrm flipH="1" flipV="1">
                <a:off x="7134096" y="3147287"/>
                <a:ext cx="365308" cy="210205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42" name="Line 37"/>
              <p:cNvSpPr>
                <a:spLocks noChangeShapeType="1"/>
              </p:cNvSpPr>
              <p:nvPr/>
            </p:nvSpPr>
            <p:spPr bwMode="auto">
              <a:xfrm>
                <a:off x="7499404" y="3357492"/>
                <a:ext cx="287757" cy="1902049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43" name="Line 38"/>
              <p:cNvSpPr>
                <a:spLocks noChangeShapeType="1"/>
              </p:cNvSpPr>
              <p:nvPr/>
            </p:nvSpPr>
            <p:spPr bwMode="auto">
              <a:xfrm>
                <a:off x="7499404" y="3357492"/>
                <a:ext cx="471431" cy="1524497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44" name="Line 39"/>
              <p:cNvSpPr>
                <a:spLocks noChangeShapeType="1"/>
              </p:cNvSpPr>
              <p:nvPr/>
            </p:nvSpPr>
            <p:spPr bwMode="auto">
              <a:xfrm flipH="1">
                <a:off x="5345310" y="3502391"/>
                <a:ext cx="238777" cy="348981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45" name="Line 40"/>
              <p:cNvSpPr>
                <a:spLocks noChangeShapeType="1"/>
              </p:cNvSpPr>
              <p:nvPr/>
            </p:nvSpPr>
            <p:spPr bwMode="auto">
              <a:xfrm flipH="1">
                <a:off x="5221840" y="3502391"/>
                <a:ext cx="362247" cy="750004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46" name="Line 41"/>
              <p:cNvSpPr>
                <a:spLocks noChangeShapeType="1"/>
              </p:cNvSpPr>
              <p:nvPr/>
            </p:nvSpPr>
            <p:spPr bwMode="auto">
              <a:xfrm flipH="1">
                <a:off x="5221840" y="3851372"/>
                <a:ext cx="123470" cy="401023"/>
              </a:xfrm>
              <a:prstGeom prst="line">
                <a:avLst/>
              </a:prstGeom>
              <a:noFill/>
              <a:ln w="587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47" name="Line 42"/>
              <p:cNvSpPr>
                <a:spLocks noChangeShapeType="1"/>
              </p:cNvSpPr>
              <p:nvPr/>
            </p:nvSpPr>
            <p:spPr bwMode="auto">
              <a:xfrm>
                <a:off x="5221840" y="4674845"/>
                <a:ext cx="123470" cy="401023"/>
              </a:xfrm>
              <a:prstGeom prst="line">
                <a:avLst/>
              </a:prstGeom>
              <a:noFill/>
              <a:ln w="8890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48" name="Line 43"/>
              <p:cNvSpPr>
                <a:spLocks noChangeShapeType="1"/>
              </p:cNvSpPr>
              <p:nvPr/>
            </p:nvSpPr>
            <p:spPr bwMode="auto">
              <a:xfrm>
                <a:off x="5221840" y="4674845"/>
                <a:ext cx="362247" cy="748983"/>
              </a:xfrm>
              <a:prstGeom prst="line">
                <a:avLst/>
              </a:prstGeom>
              <a:noFill/>
              <a:ln w="8890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49" name="Line 44"/>
              <p:cNvSpPr>
                <a:spLocks noChangeShapeType="1"/>
              </p:cNvSpPr>
              <p:nvPr/>
            </p:nvSpPr>
            <p:spPr bwMode="auto">
              <a:xfrm>
                <a:off x="5221840" y="4674845"/>
                <a:ext cx="691841" cy="1011229"/>
              </a:xfrm>
              <a:prstGeom prst="line">
                <a:avLst/>
              </a:prstGeom>
              <a:noFill/>
              <a:ln w="8890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50" name="Line 45"/>
              <p:cNvSpPr>
                <a:spLocks noChangeShapeType="1"/>
              </p:cNvSpPr>
              <p:nvPr/>
            </p:nvSpPr>
            <p:spPr bwMode="auto">
              <a:xfrm>
                <a:off x="5345310" y="5075867"/>
                <a:ext cx="238777" cy="347961"/>
              </a:xfrm>
              <a:prstGeom prst="line">
                <a:avLst/>
              </a:prstGeom>
              <a:noFill/>
              <a:ln w="1793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51" name="Line 46"/>
              <p:cNvSpPr>
                <a:spLocks noChangeShapeType="1"/>
              </p:cNvSpPr>
              <p:nvPr/>
            </p:nvSpPr>
            <p:spPr bwMode="auto">
              <a:xfrm>
                <a:off x="5345310" y="5075867"/>
                <a:ext cx="568371" cy="610207"/>
              </a:xfrm>
              <a:prstGeom prst="line">
                <a:avLst/>
              </a:prstGeom>
              <a:noFill/>
              <a:ln w="1492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52" name="Line 47"/>
              <p:cNvSpPr>
                <a:spLocks noChangeShapeType="1"/>
              </p:cNvSpPr>
              <p:nvPr/>
            </p:nvSpPr>
            <p:spPr bwMode="auto">
              <a:xfrm>
                <a:off x="5345310" y="5075867"/>
                <a:ext cx="959189" cy="765310"/>
              </a:xfrm>
              <a:prstGeom prst="line">
                <a:avLst/>
              </a:prstGeom>
              <a:noFill/>
              <a:ln w="587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53" name="Line 48"/>
              <p:cNvSpPr>
                <a:spLocks noChangeShapeType="1"/>
              </p:cNvSpPr>
              <p:nvPr/>
            </p:nvSpPr>
            <p:spPr bwMode="auto">
              <a:xfrm>
                <a:off x="5584087" y="5423828"/>
                <a:ext cx="329594" cy="262246"/>
              </a:xfrm>
              <a:prstGeom prst="line">
                <a:avLst/>
              </a:prstGeom>
              <a:noFill/>
              <a:ln w="1492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54" name="Line 49"/>
              <p:cNvSpPr>
                <a:spLocks noChangeShapeType="1"/>
              </p:cNvSpPr>
              <p:nvPr/>
            </p:nvSpPr>
            <p:spPr bwMode="auto">
              <a:xfrm>
                <a:off x="5584087" y="5423828"/>
                <a:ext cx="720412" cy="417349"/>
              </a:xfrm>
              <a:prstGeom prst="line">
                <a:avLst/>
              </a:prstGeom>
              <a:noFill/>
              <a:ln w="587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55" name="Line 50"/>
              <p:cNvSpPr>
                <a:spLocks noChangeShapeType="1"/>
              </p:cNvSpPr>
              <p:nvPr/>
            </p:nvSpPr>
            <p:spPr bwMode="auto">
              <a:xfrm>
                <a:off x="5913681" y="5686074"/>
                <a:ext cx="390819" cy="155103"/>
              </a:xfrm>
              <a:prstGeom prst="line">
                <a:avLst/>
              </a:prstGeom>
              <a:noFill/>
              <a:ln w="587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56" name="Line 51"/>
              <p:cNvSpPr>
                <a:spLocks noChangeShapeType="1"/>
              </p:cNvSpPr>
              <p:nvPr/>
            </p:nvSpPr>
            <p:spPr bwMode="auto">
              <a:xfrm flipV="1">
                <a:off x="6723889" y="5779952"/>
                <a:ext cx="410206" cy="92858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57" name="Line 52"/>
              <p:cNvSpPr>
                <a:spLocks noChangeShapeType="1"/>
              </p:cNvSpPr>
              <p:nvPr/>
            </p:nvSpPr>
            <p:spPr bwMode="auto">
              <a:xfrm flipV="1">
                <a:off x="6723889" y="5569747"/>
                <a:ext cx="775515" cy="303063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58" name="Line 53"/>
              <p:cNvSpPr>
                <a:spLocks noChangeShapeType="1"/>
              </p:cNvSpPr>
              <p:nvPr/>
            </p:nvSpPr>
            <p:spPr bwMode="auto">
              <a:xfrm flipV="1">
                <a:off x="7134096" y="5569747"/>
                <a:ext cx="365308" cy="210205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59" name="Line 54"/>
              <p:cNvSpPr>
                <a:spLocks noChangeShapeType="1"/>
              </p:cNvSpPr>
              <p:nvPr/>
            </p:nvSpPr>
            <p:spPr bwMode="auto">
              <a:xfrm flipV="1">
                <a:off x="7787160" y="4881989"/>
                <a:ext cx="183674" cy="377553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60" name="Oval 55"/>
              <p:cNvSpPr>
                <a:spLocks noChangeArrowheads="1"/>
              </p:cNvSpPr>
              <p:nvPr/>
            </p:nvSpPr>
            <p:spPr bwMode="auto">
              <a:xfrm>
                <a:off x="7741242" y="4170761"/>
                <a:ext cx="581636" cy="581635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61" name="Rectangle 56"/>
              <p:cNvSpPr>
                <a:spLocks noChangeArrowheads="1"/>
              </p:cNvSpPr>
              <p:nvPr/>
            </p:nvSpPr>
            <p:spPr bwMode="auto">
              <a:xfrm>
                <a:off x="8476078" y="4403415"/>
                <a:ext cx="135734" cy="2394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1300" dirty="0" smtClean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P</a:t>
                </a:r>
                <a:endParaRPr lang="en-US" altLang="en-US" dirty="0">
                  <a:latin typeface="Georgia" panose="02040502050405020303" pitchFamily="18" charset="0"/>
                </a:endParaRPr>
              </a:p>
            </p:txBody>
          </p:sp>
          <p:sp>
            <p:nvSpPr>
              <p:cNvPr id="62" name="Oval 57"/>
              <p:cNvSpPr>
                <a:spLocks noChangeArrowheads="1"/>
              </p:cNvSpPr>
              <p:nvPr/>
            </p:nvSpPr>
            <p:spPr bwMode="auto">
              <a:xfrm>
                <a:off x="7915733" y="3990148"/>
                <a:ext cx="107144" cy="107144"/>
              </a:xfrm>
              <a:prstGeom prst="ellipse">
                <a:avLst/>
              </a:prstGeom>
              <a:solidFill>
                <a:srgbClr val="0000FF"/>
              </a:solidFill>
              <a:ln w="1905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63" name="Rectangle 58"/>
              <p:cNvSpPr>
                <a:spLocks noChangeArrowheads="1"/>
              </p:cNvSpPr>
              <p:nvPr/>
            </p:nvSpPr>
            <p:spPr bwMode="auto">
              <a:xfrm>
                <a:off x="8042264" y="3913617"/>
                <a:ext cx="512961" cy="200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1300" dirty="0" smtClean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O-4mg</a:t>
                </a:r>
                <a:endParaRPr lang="en-US" altLang="en-US" dirty="0">
                  <a:latin typeface="Georgia" panose="02040502050405020303" pitchFamily="18" charset="0"/>
                </a:endParaRPr>
              </a:p>
            </p:txBody>
          </p:sp>
          <p:sp>
            <p:nvSpPr>
              <p:cNvPr id="64" name="Oval 59"/>
              <p:cNvSpPr>
                <a:spLocks noChangeArrowheads="1"/>
              </p:cNvSpPr>
              <p:nvPr/>
            </p:nvSpPr>
            <p:spPr bwMode="auto">
              <a:xfrm>
                <a:off x="7751446" y="3631983"/>
                <a:ext cx="71429" cy="67347"/>
              </a:xfrm>
              <a:prstGeom prst="ellipse">
                <a:avLst/>
              </a:prstGeom>
              <a:solidFill>
                <a:srgbClr val="0000FF"/>
              </a:solidFill>
              <a:ln w="1905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65" name="Rectangle 60"/>
              <p:cNvSpPr>
                <a:spLocks noChangeArrowheads="1"/>
              </p:cNvSpPr>
              <p:nvPr/>
            </p:nvSpPr>
            <p:spPr bwMode="auto">
              <a:xfrm>
                <a:off x="7883707" y="3473565"/>
                <a:ext cx="517769" cy="200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1300" dirty="0" smtClean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O-8mg</a:t>
                </a:r>
                <a:endParaRPr lang="en-US" altLang="en-US" dirty="0">
                  <a:latin typeface="Georgia" panose="02040502050405020303" pitchFamily="18" charset="0"/>
                </a:endParaRPr>
              </a:p>
            </p:txBody>
          </p:sp>
          <p:sp>
            <p:nvSpPr>
              <p:cNvPr id="66" name="Oval 61"/>
              <p:cNvSpPr>
                <a:spLocks noChangeArrowheads="1"/>
              </p:cNvSpPr>
              <p:nvPr/>
            </p:nvSpPr>
            <p:spPr bwMode="auto">
              <a:xfrm>
                <a:off x="7457567" y="3315655"/>
                <a:ext cx="83674" cy="80613"/>
              </a:xfrm>
              <a:prstGeom prst="ellipse">
                <a:avLst/>
              </a:prstGeom>
              <a:solidFill>
                <a:srgbClr val="0000FF"/>
              </a:solidFill>
              <a:ln w="1905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67" name="Rectangle 62"/>
              <p:cNvSpPr>
                <a:spLocks noChangeArrowheads="1"/>
              </p:cNvSpPr>
              <p:nvPr/>
            </p:nvSpPr>
            <p:spPr bwMode="auto">
              <a:xfrm>
                <a:off x="7603094" y="3163359"/>
                <a:ext cx="585096" cy="200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1300" dirty="0" smtClean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O-16mg</a:t>
                </a:r>
                <a:endParaRPr lang="en-US" altLang="en-US" dirty="0">
                  <a:latin typeface="Georgia" panose="02040502050405020303" pitchFamily="18" charset="0"/>
                </a:endParaRPr>
              </a:p>
            </p:txBody>
          </p:sp>
          <p:sp>
            <p:nvSpPr>
              <p:cNvPr id="68" name="Oval 63"/>
              <p:cNvSpPr>
                <a:spLocks noChangeArrowheads="1"/>
              </p:cNvSpPr>
              <p:nvPr/>
            </p:nvSpPr>
            <p:spPr bwMode="auto">
              <a:xfrm>
                <a:off x="7086136" y="3099328"/>
                <a:ext cx="93878" cy="93878"/>
              </a:xfrm>
              <a:prstGeom prst="ellipse">
                <a:avLst/>
              </a:prstGeom>
              <a:solidFill>
                <a:srgbClr val="0000FF"/>
              </a:solidFill>
              <a:ln w="1905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69" name="Rectangle 64"/>
              <p:cNvSpPr>
                <a:spLocks noChangeArrowheads="1"/>
              </p:cNvSpPr>
              <p:nvPr/>
            </p:nvSpPr>
            <p:spPr bwMode="auto">
              <a:xfrm>
                <a:off x="7244928" y="2947032"/>
                <a:ext cx="490520" cy="200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1300" dirty="0" smtClean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O-1mg</a:t>
                </a:r>
                <a:endParaRPr lang="en-US" altLang="en-US" dirty="0">
                  <a:latin typeface="Georgia" panose="02040502050405020303" pitchFamily="18" charset="0"/>
                </a:endParaRPr>
              </a:p>
            </p:txBody>
          </p:sp>
          <p:sp>
            <p:nvSpPr>
              <p:cNvPr id="70" name="Oval 65"/>
              <p:cNvSpPr>
                <a:spLocks noChangeArrowheads="1"/>
              </p:cNvSpPr>
              <p:nvPr/>
            </p:nvSpPr>
            <p:spPr bwMode="auto">
              <a:xfrm>
                <a:off x="6720828" y="3050348"/>
                <a:ext cx="6122" cy="7143"/>
              </a:xfrm>
              <a:prstGeom prst="ellipse">
                <a:avLst/>
              </a:prstGeom>
              <a:solidFill>
                <a:srgbClr val="0000FF"/>
              </a:solidFill>
              <a:ln w="1905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71" name="Rectangle 66"/>
              <p:cNvSpPr>
                <a:spLocks noChangeArrowheads="1"/>
              </p:cNvSpPr>
              <p:nvPr/>
            </p:nvSpPr>
            <p:spPr bwMode="auto">
              <a:xfrm>
                <a:off x="6724518" y="2750777"/>
                <a:ext cx="1003934" cy="200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1300" dirty="0" smtClean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O-3mg</a:t>
                </a:r>
                <a:endParaRPr lang="en-US" altLang="en-US" dirty="0">
                  <a:latin typeface="Georgia" panose="02040502050405020303" pitchFamily="18" charset="0"/>
                </a:endParaRPr>
              </a:p>
            </p:txBody>
          </p:sp>
          <p:sp>
            <p:nvSpPr>
              <p:cNvPr id="72" name="Oval 67"/>
              <p:cNvSpPr>
                <a:spLocks noChangeArrowheads="1"/>
              </p:cNvSpPr>
              <p:nvPr/>
            </p:nvSpPr>
            <p:spPr bwMode="auto">
              <a:xfrm>
                <a:off x="6516746" y="3097287"/>
                <a:ext cx="10204" cy="12245"/>
              </a:xfrm>
              <a:prstGeom prst="ellipse">
                <a:avLst/>
              </a:prstGeom>
              <a:solidFill>
                <a:srgbClr val="0000FF"/>
              </a:solidFill>
              <a:ln w="1905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73" name="Rectangle 68"/>
              <p:cNvSpPr>
                <a:spLocks noChangeArrowheads="1"/>
              </p:cNvSpPr>
              <p:nvPr/>
            </p:nvSpPr>
            <p:spPr bwMode="auto">
              <a:xfrm>
                <a:off x="5681264" y="2674578"/>
                <a:ext cx="1180108" cy="200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1300" dirty="0" smtClean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O-24mg</a:t>
                </a:r>
                <a:endParaRPr lang="en-US" altLang="en-US" dirty="0">
                  <a:latin typeface="Georgia" panose="02040502050405020303" pitchFamily="18" charset="0"/>
                </a:endParaRPr>
              </a:p>
            </p:txBody>
          </p:sp>
          <p:sp>
            <p:nvSpPr>
              <p:cNvPr id="74" name="Oval 69"/>
              <p:cNvSpPr>
                <a:spLocks noChangeArrowheads="1"/>
              </p:cNvSpPr>
              <p:nvPr/>
            </p:nvSpPr>
            <p:spPr bwMode="auto">
              <a:xfrm>
                <a:off x="6119805" y="3245246"/>
                <a:ext cx="22449" cy="26531"/>
              </a:xfrm>
              <a:prstGeom prst="ellipse">
                <a:avLst/>
              </a:prstGeom>
              <a:solidFill>
                <a:srgbClr val="0000FF"/>
              </a:solidFill>
              <a:ln w="1905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75" name="Rectangle 70"/>
              <p:cNvSpPr>
                <a:spLocks noChangeArrowheads="1"/>
              </p:cNvSpPr>
              <p:nvPr/>
            </p:nvSpPr>
            <p:spPr bwMode="auto">
              <a:xfrm>
                <a:off x="5256802" y="3024215"/>
                <a:ext cx="511358" cy="200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1300" dirty="0" smtClean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O-2mg</a:t>
                </a:r>
                <a:endParaRPr lang="en-US" altLang="en-US" dirty="0">
                  <a:latin typeface="Georgia" panose="02040502050405020303" pitchFamily="18" charset="0"/>
                </a:endParaRPr>
              </a:p>
            </p:txBody>
          </p:sp>
          <p:sp>
            <p:nvSpPr>
              <p:cNvPr id="76" name="Oval 71"/>
              <p:cNvSpPr>
                <a:spLocks noChangeArrowheads="1"/>
              </p:cNvSpPr>
              <p:nvPr/>
            </p:nvSpPr>
            <p:spPr bwMode="auto">
              <a:xfrm>
                <a:off x="5564699" y="3483003"/>
                <a:ext cx="38776" cy="38776"/>
              </a:xfrm>
              <a:prstGeom prst="ellipse">
                <a:avLst/>
              </a:prstGeom>
              <a:solidFill>
                <a:srgbClr val="0000FF"/>
              </a:solidFill>
              <a:ln w="1905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77" name="Rectangle 72"/>
              <p:cNvSpPr>
                <a:spLocks noChangeArrowheads="1"/>
              </p:cNvSpPr>
              <p:nvPr/>
            </p:nvSpPr>
            <p:spPr bwMode="auto">
              <a:xfrm>
                <a:off x="4691569" y="3375674"/>
                <a:ext cx="1099786" cy="200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1300" dirty="0" smtClean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G-0.1mg</a:t>
                </a:r>
                <a:endParaRPr lang="en-US" altLang="en-US" dirty="0">
                  <a:latin typeface="Georgia" panose="02040502050405020303" pitchFamily="18" charset="0"/>
                </a:endParaRPr>
              </a:p>
            </p:txBody>
          </p:sp>
          <p:sp>
            <p:nvSpPr>
              <p:cNvPr id="78" name="Oval 73"/>
              <p:cNvSpPr>
                <a:spLocks noChangeArrowheads="1"/>
              </p:cNvSpPr>
              <p:nvPr/>
            </p:nvSpPr>
            <p:spPr bwMode="auto">
              <a:xfrm>
                <a:off x="5315718" y="3822801"/>
                <a:ext cx="58164" cy="55102"/>
              </a:xfrm>
              <a:prstGeom prst="ellipse">
                <a:avLst/>
              </a:prstGeom>
              <a:solidFill>
                <a:srgbClr val="0000FF"/>
              </a:solidFill>
              <a:ln w="1905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79" name="Rectangle 74"/>
              <p:cNvSpPr>
                <a:spLocks noChangeArrowheads="1"/>
              </p:cNvSpPr>
              <p:nvPr/>
            </p:nvSpPr>
            <p:spPr bwMode="auto">
              <a:xfrm>
                <a:off x="4547430" y="3710554"/>
                <a:ext cx="921367" cy="203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1300" dirty="0" smtClean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G-1mg</a:t>
                </a:r>
                <a:endParaRPr lang="en-US" altLang="en-US" dirty="0">
                  <a:latin typeface="Georgia" panose="02040502050405020303" pitchFamily="18" charset="0"/>
                </a:endParaRPr>
              </a:p>
            </p:txBody>
          </p:sp>
          <p:sp>
            <p:nvSpPr>
              <p:cNvPr id="80" name="Oval 75"/>
              <p:cNvSpPr>
                <a:spLocks noChangeArrowheads="1"/>
              </p:cNvSpPr>
              <p:nvPr/>
            </p:nvSpPr>
            <p:spPr bwMode="auto">
              <a:xfrm>
                <a:off x="5190208" y="4219741"/>
                <a:ext cx="61225" cy="64286"/>
              </a:xfrm>
              <a:prstGeom prst="ellipse">
                <a:avLst/>
              </a:prstGeom>
              <a:solidFill>
                <a:srgbClr val="0000FF"/>
              </a:solidFill>
              <a:ln w="1905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81" name="Rectangle 76"/>
              <p:cNvSpPr>
                <a:spLocks noChangeArrowheads="1"/>
              </p:cNvSpPr>
              <p:nvPr/>
            </p:nvSpPr>
            <p:spPr bwMode="auto">
              <a:xfrm>
                <a:off x="4395030" y="4107495"/>
                <a:ext cx="1089333" cy="200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1300" dirty="0" smtClean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G-3mg</a:t>
                </a:r>
                <a:endParaRPr lang="en-US" altLang="en-US" dirty="0">
                  <a:latin typeface="Georgia" panose="02040502050405020303" pitchFamily="18" charset="0"/>
                </a:endParaRPr>
              </a:p>
            </p:txBody>
          </p:sp>
          <p:sp>
            <p:nvSpPr>
              <p:cNvPr id="82" name="Oval 77"/>
              <p:cNvSpPr>
                <a:spLocks noChangeArrowheads="1"/>
              </p:cNvSpPr>
              <p:nvPr/>
            </p:nvSpPr>
            <p:spPr bwMode="auto">
              <a:xfrm>
                <a:off x="5157554" y="4610559"/>
                <a:ext cx="129593" cy="128572"/>
              </a:xfrm>
              <a:prstGeom prst="ellipse">
                <a:avLst/>
              </a:prstGeom>
              <a:solidFill>
                <a:srgbClr val="0000FF"/>
              </a:solidFill>
              <a:ln w="1905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83" name="Rectangle 78"/>
              <p:cNvSpPr>
                <a:spLocks noChangeArrowheads="1"/>
              </p:cNvSpPr>
              <p:nvPr/>
            </p:nvSpPr>
            <p:spPr bwMode="auto">
              <a:xfrm>
                <a:off x="4015198" y="4561855"/>
                <a:ext cx="1211962" cy="200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1300" dirty="0" smtClean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D-12.5mg</a:t>
                </a:r>
                <a:endParaRPr lang="en-US" altLang="en-US" dirty="0">
                  <a:latin typeface="Georgia" panose="02040502050405020303" pitchFamily="18" charset="0"/>
                </a:endParaRPr>
              </a:p>
            </p:txBody>
          </p:sp>
          <p:sp>
            <p:nvSpPr>
              <p:cNvPr id="84" name="Oval 79"/>
              <p:cNvSpPr>
                <a:spLocks noChangeArrowheads="1"/>
              </p:cNvSpPr>
              <p:nvPr/>
            </p:nvSpPr>
            <p:spPr bwMode="auto">
              <a:xfrm>
                <a:off x="5218779" y="4949336"/>
                <a:ext cx="248981" cy="252042"/>
              </a:xfrm>
              <a:prstGeom prst="ellipse">
                <a:avLst/>
              </a:prstGeom>
              <a:solidFill>
                <a:srgbClr val="0000FF"/>
              </a:solidFill>
              <a:ln w="1905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85" name="Rectangle 80"/>
              <p:cNvSpPr>
                <a:spLocks noChangeArrowheads="1"/>
              </p:cNvSpPr>
              <p:nvPr/>
            </p:nvSpPr>
            <p:spPr bwMode="auto">
              <a:xfrm>
                <a:off x="4306473" y="4952999"/>
                <a:ext cx="1369618" cy="200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1300" dirty="0" smtClean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D-25mg</a:t>
                </a:r>
                <a:endParaRPr lang="en-US" altLang="en-US" dirty="0">
                  <a:latin typeface="Georgia" panose="02040502050405020303" pitchFamily="18" charset="0"/>
                </a:endParaRPr>
              </a:p>
            </p:txBody>
          </p:sp>
          <p:sp>
            <p:nvSpPr>
              <p:cNvPr id="86" name="Oval 81"/>
              <p:cNvSpPr>
                <a:spLocks noChangeArrowheads="1"/>
              </p:cNvSpPr>
              <p:nvPr/>
            </p:nvSpPr>
            <p:spPr bwMode="auto">
              <a:xfrm>
                <a:off x="5457556" y="5298317"/>
                <a:ext cx="252043" cy="252042"/>
              </a:xfrm>
              <a:prstGeom prst="ellipse">
                <a:avLst/>
              </a:prstGeom>
              <a:solidFill>
                <a:srgbClr val="0000FF"/>
              </a:solidFill>
              <a:ln w="1905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87" name="Rectangle 82"/>
              <p:cNvSpPr>
                <a:spLocks noChangeArrowheads="1"/>
              </p:cNvSpPr>
              <p:nvPr/>
            </p:nvSpPr>
            <p:spPr bwMode="auto">
              <a:xfrm>
                <a:off x="4603012" y="5333999"/>
                <a:ext cx="980720" cy="200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1300" dirty="0" smtClean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D-50mg</a:t>
                </a:r>
                <a:endParaRPr lang="en-US" altLang="en-US" dirty="0">
                  <a:latin typeface="Georgia" panose="02040502050405020303" pitchFamily="18" charset="0"/>
                </a:endParaRPr>
              </a:p>
            </p:txBody>
          </p:sp>
          <p:sp>
            <p:nvSpPr>
              <p:cNvPr id="88" name="Oval 83"/>
              <p:cNvSpPr>
                <a:spLocks noChangeArrowheads="1"/>
              </p:cNvSpPr>
              <p:nvPr/>
            </p:nvSpPr>
            <p:spPr bwMode="auto">
              <a:xfrm>
                <a:off x="5806538" y="5578930"/>
                <a:ext cx="210205" cy="213267"/>
              </a:xfrm>
              <a:prstGeom prst="ellipse">
                <a:avLst/>
              </a:prstGeom>
              <a:solidFill>
                <a:srgbClr val="0000FF"/>
              </a:solidFill>
              <a:ln w="1905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89" name="Rectangle 84"/>
              <p:cNvSpPr>
                <a:spLocks noChangeArrowheads="1"/>
              </p:cNvSpPr>
              <p:nvPr/>
            </p:nvSpPr>
            <p:spPr bwMode="auto">
              <a:xfrm>
                <a:off x="4852230" y="5667344"/>
                <a:ext cx="1081639" cy="200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1300" dirty="0" smtClean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D-100mg</a:t>
                </a:r>
                <a:endParaRPr lang="en-US" altLang="en-US" dirty="0">
                  <a:latin typeface="Georgia" panose="02040502050405020303" pitchFamily="18" charset="0"/>
                </a:endParaRPr>
              </a:p>
            </p:txBody>
          </p:sp>
          <p:sp>
            <p:nvSpPr>
              <p:cNvPr id="90" name="Oval 85"/>
              <p:cNvSpPr>
                <a:spLocks noChangeArrowheads="1"/>
              </p:cNvSpPr>
              <p:nvPr/>
            </p:nvSpPr>
            <p:spPr bwMode="auto">
              <a:xfrm>
                <a:off x="6258581" y="5795258"/>
                <a:ext cx="87756" cy="87755"/>
              </a:xfrm>
              <a:prstGeom prst="ellipse">
                <a:avLst/>
              </a:prstGeom>
              <a:solidFill>
                <a:srgbClr val="0000FF"/>
              </a:solidFill>
              <a:ln w="1905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91" name="Rectangle 86"/>
              <p:cNvSpPr>
                <a:spLocks noChangeArrowheads="1"/>
              </p:cNvSpPr>
              <p:nvPr/>
            </p:nvSpPr>
            <p:spPr bwMode="auto">
              <a:xfrm>
                <a:off x="5450269" y="6048344"/>
                <a:ext cx="1059190" cy="200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1300" dirty="0" smtClean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D-200mg</a:t>
                </a:r>
                <a:endParaRPr lang="en-US" altLang="en-US" dirty="0">
                  <a:latin typeface="Georgia" panose="02040502050405020303" pitchFamily="18" charset="0"/>
                </a:endParaRPr>
              </a:p>
            </p:txBody>
          </p:sp>
          <p:sp>
            <p:nvSpPr>
              <p:cNvPr id="92" name="Oval 87"/>
              <p:cNvSpPr>
                <a:spLocks noChangeArrowheads="1"/>
              </p:cNvSpPr>
              <p:nvPr/>
            </p:nvSpPr>
            <p:spPr bwMode="auto">
              <a:xfrm>
                <a:off x="6682053" y="5830973"/>
                <a:ext cx="83674" cy="80613"/>
              </a:xfrm>
              <a:prstGeom prst="ellipse">
                <a:avLst/>
              </a:prstGeom>
              <a:solidFill>
                <a:srgbClr val="0000FF"/>
              </a:solidFill>
              <a:ln w="1905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93" name="Rectangle 88"/>
              <p:cNvSpPr>
                <a:spLocks noChangeArrowheads="1"/>
              </p:cNvSpPr>
              <p:nvPr/>
            </p:nvSpPr>
            <p:spPr bwMode="auto">
              <a:xfrm>
                <a:off x="6687675" y="6048344"/>
                <a:ext cx="1055982" cy="200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1300" dirty="0" smtClean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T-2mg</a:t>
                </a:r>
                <a:endParaRPr lang="en-US" altLang="en-US" dirty="0">
                  <a:latin typeface="Georgia" panose="02040502050405020303" pitchFamily="18" charset="0"/>
                </a:endParaRPr>
              </a:p>
            </p:txBody>
          </p:sp>
          <p:sp>
            <p:nvSpPr>
              <p:cNvPr id="94" name="Oval 89"/>
              <p:cNvSpPr>
                <a:spLocks noChangeArrowheads="1"/>
              </p:cNvSpPr>
              <p:nvPr/>
            </p:nvSpPr>
            <p:spPr bwMode="auto">
              <a:xfrm>
                <a:off x="7114708" y="5760564"/>
                <a:ext cx="38776" cy="34694"/>
              </a:xfrm>
              <a:prstGeom prst="ellipse">
                <a:avLst/>
              </a:prstGeom>
              <a:solidFill>
                <a:srgbClr val="0000FF"/>
              </a:solidFill>
              <a:ln w="1905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95" name="Rectangle 90"/>
              <p:cNvSpPr>
                <a:spLocks noChangeArrowheads="1"/>
              </p:cNvSpPr>
              <p:nvPr/>
            </p:nvSpPr>
            <p:spPr bwMode="auto">
              <a:xfrm>
                <a:off x="6986281" y="5817707"/>
                <a:ext cx="485710" cy="200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1300" dirty="0" smtClean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T-5mg</a:t>
                </a:r>
                <a:endParaRPr lang="en-US" altLang="en-US" dirty="0">
                  <a:latin typeface="Georgia" panose="02040502050405020303" pitchFamily="18" charset="0"/>
                </a:endParaRPr>
              </a:p>
            </p:txBody>
          </p:sp>
          <p:sp>
            <p:nvSpPr>
              <p:cNvPr id="96" name="Oval 91"/>
              <p:cNvSpPr>
                <a:spLocks noChangeArrowheads="1"/>
              </p:cNvSpPr>
              <p:nvPr/>
            </p:nvSpPr>
            <p:spPr bwMode="auto">
              <a:xfrm>
                <a:off x="7486139" y="5556481"/>
                <a:ext cx="22449" cy="22449"/>
              </a:xfrm>
              <a:prstGeom prst="ellipse">
                <a:avLst/>
              </a:prstGeom>
              <a:solidFill>
                <a:srgbClr val="0000FF"/>
              </a:solidFill>
              <a:ln w="1905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97" name="Rectangle 92"/>
              <p:cNvSpPr>
                <a:spLocks noChangeArrowheads="1"/>
              </p:cNvSpPr>
              <p:nvPr/>
            </p:nvSpPr>
            <p:spPr bwMode="auto">
              <a:xfrm>
                <a:off x="7371123" y="5605461"/>
                <a:ext cx="633187" cy="200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1300" dirty="0" smtClean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T-0.5mg</a:t>
                </a:r>
                <a:endParaRPr lang="en-US" altLang="en-US" dirty="0">
                  <a:latin typeface="Georgia" panose="02040502050405020303" pitchFamily="18" charset="0"/>
                </a:endParaRPr>
              </a:p>
            </p:txBody>
          </p:sp>
          <p:sp>
            <p:nvSpPr>
              <p:cNvPr id="98" name="Oval 93"/>
              <p:cNvSpPr>
                <a:spLocks noChangeArrowheads="1"/>
              </p:cNvSpPr>
              <p:nvPr/>
            </p:nvSpPr>
            <p:spPr bwMode="auto">
              <a:xfrm>
                <a:off x="7776956" y="5249337"/>
                <a:ext cx="16327" cy="19388"/>
              </a:xfrm>
              <a:prstGeom prst="ellipse">
                <a:avLst/>
              </a:prstGeom>
              <a:solidFill>
                <a:srgbClr val="0000FF"/>
              </a:solidFill>
              <a:ln w="1905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99" name="Rectangle 94"/>
              <p:cNvSpPr>
                <a:spLocks noChangeArrowheads="1"/>
              </p:cNvSpPr>
              <p:nvPr/>
            </p:nvSpPr>
            <p:spPr bwMode="auto">
              <a:xfrm>
                <a:off x="7806549" y="5292195"/>
                <a:ext cx="650819" cy="200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1300" dirty="0" smtClean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R-0.3mg</a:t>
                </a:r>
                <a:endParaRPr lang="en-US" altLang="en-US" dirty="0">
                  <a:latin typeface="Georgia" panose="02040502050405020303" pitchFamily="18" charset="0"/>
                </a:endParaRPr>
              </a:p>
            </p:txBody>
          </p:sp>
          <p:sp>
            <p:nvSpPr>
              <p:cNvPr id="100" name="Oval 95"/>
              <p:cNvSpPr>
                <a:spLocks noChangeArrowheads="1"/>
              </p:cNvSpPr>
              <p:nvPr/>
            </p:nvSpPr>
            <p:spPr bwMode="auto">
              <a:xfrm>
                <a:off x="7961652" y="4871785"/>
                <a:ext cx="15307" cy="16327"/>
              </a:xfrm>
              <a:prstGeom prst="ellipse">
                <a:avLst/>
              </a:prstGeom>
              <a:solidFill>
                <a:srgbClr val="0000FF"/>
              </a:solidFill>
              <a:ln w="1905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eorgia" panose="02040502050405020303" pitchFamily="18" charset="0"/>
                </a:endParaRPr>
              </a:p>
            </p:txBody>
          </p:sp>
          <p:sp>
            <p:nvSpPr>
              <p:cNvPr id="101" name="Rectangle 96"/>
              <p:cNvSpPr>
                <a:spLocks noChangeArrowheads="1"/>
              </p:cNvSpPr>
              <p:nvPr/>
            </p:nvSpPr>
            <p:spPr bwMode="auto">
              <a:xfrm>
                <a:off x="7987162" y="4910560"/>
                <a:ext cx="654025" cy="200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1300" dirty="0" smtClean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R-0.9mg</a:t>
                </a:r>
                <a:endParaRPr lang="en-US" altLang="en-US" dirty="0">
                  <a:latin typeface="Georgia" panose="02040502050405020303" pitchFamily="18" charset="0"/>
                </a:endParaRPr>
              </a:p>
            </p:txBody>
          </p:sp>
        </p:grpSp>
        <p:sp>
          <p:nvSpPr>
            <p:cNvPr id="102" name="Oval 55"/>
            <p:cNvSpPr>
              <a:spLocks noChangeArrowheads="1"/>
            </p:cNvSpPr>
            <p:nvPr/>
          </p:nvSpPr>
          <p:spPr bwMode="auto">
            <a:xfrm rot="921548">
              <a:off x="6149721" y="2966220"/>
              <a:ext cx="2953078" cy="1016832"/>
            </a:xfrm>
            <a:prstGeom prst="ellipse">
              <a:avLst/>
            </a:prstGeom>
            <a:noFill/>
            <a:ln>
              <a:solidFill>
                <a:srgbClr val="0000FF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103" name="Oval 55"/>
            <p:cNvSpPr>
              <a:spLocks noChangeArrowheads="1"/>
            </p:cNvSpPr>
            <p:nvPr/>
          </p:nvSpPr>
          <p:spPr bwMode="auto">
            <a:xfrm rot="20853798">
              <a:off x="5447463" y="3363899"/>
              <a:ext cx="1258999" cy="962120"/>
            </a:xfrm>
            <a:prstGeom prst="ellipse">
              <a:avLst/>
            </a:prstGeom>
            <a:noFill/>
            <a:ln>
              <a:solidFill>
                <a:srgbClr val="0000FF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104" name="Oval 55"/>
            <p:cNvSpPr>
              <a:spLocks noChangeArrowheads="1"/>
            </p:cNvSpPr>
            <p:nvPr/>
          </p:nvSpPr>
          <p:spPr bwMode="auto">
            <a:xfrm rot="18383315">
              <a:off x="5799367" y="3914432"/>
              <a:ext cx="1045826" cy="2305736"/>
            </a:xfrm>
            <a:prstGeom prst="ellipse">
              <a:avLst/>
            </a:prstGeom>
            <a:noFill/>
            <a:ln>
              <a:solidFill>
                <a:srgbClr val="0000FF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105" name="Oval 55"/>
            <p:cNvSpPr>
              <a:spLocks noChangeArrowheads="1"/>
            </p:cNvSpPr>
            <p:nvPr/>
          </p:nvSpPr>
          <p:spPr bwMode="auto">
            <a:xfrm rot="15413129">
              <a:off x="7649316" y="4816829"/>
              <a:ext cx="684169" cy="1417770"/>
            </a:xfrm>
            <a:prstGeom prst="ellipse">
              <a:avLst/>
            </a:prstGeom>
            <a:noFill/>
            <a:ln>
              <a:solidFill>
                <a:srgbClr val="0000FF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106" name="Oval 55"/>
            <p:cNvSpPr>
              <a:spLocks noChangeArrowheads="1"/>
            </p:cNvSpPr>
            <p:nvPr/>
          </p:nvSpPr>
          <p:spPr bwMode="auto">
            <a:xfrm rot="15413129">
              <a:off x="8231971" y="4359483"/>
              <a:ext cx="684169" cy="1017408"/>
            </a:xfrm>
            <a:prstGeom prst="ellipse">
              <a:avLst/>
            </a:prstGeom>
            <a:noFill/>
            <a:ln>
              <a:solidFill>
                <a:srgbClr val="0000FF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850584">
              <a:off x="6899565" y="3192066"/>
              <a:ext cx="15839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00FF"/>
                  </a:solidFill>
                </a:rPr>
                <a:t>Ondansetron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 rot="20569509">
              <a:off x="5604124" y="3662950"/>
              <a:ext cx="83700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00FF"/>
                  </a:solidFill>
                </a:rPr>
                <a:t>Granis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 rot="3114080">
              <a:off x="5478605" y="4942238"/>
              <a:ext cx="143073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00FF"/>
                  </a:solidFill>
                </a:rPr>
                <a:t>Dolasetron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 rot="20449667">
              <a:off x="7501548" y="5380473"/>
              <a:ext cx="9797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00FF"/>
                  </a:solidFill>
                </a:rPr>
                <a:t>Tropiset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 rot="20449667">
              <a:off x="8191450" y="4697066"/>
              <a:ext cx="83893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Ramos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522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I have </a:t>
            </a:r>
            <a:r>
              <a:rPr lang="en-US" dirty="0"/>
              <a:t>no actual or potential conflict of interest in relation to this presentation </a:t>
            </a:r>
          </a:p>
        </p:txBody>
      </p:sp>
    </p:spTree>
    <p:extLst>
      <p:ext uri="{BB962C8B-B14F-4D97-AF65-F5344CB8AC3E}">
        <p14:creationId xmlns:p14="http://schemas.microsoft.com/office/powerpoint/2010/main" val="227385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127"/>
          <p:cNvSpPr/>
          <p:nvPr/>
        </p:nvSpPr>
        <p:spPr>
          <a:xfrm>
            <a:off x="7162800" y="5105400"/>
            <a:ext cx="1973329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2" name="Title 1"/>
          <p:cNvSpPr>
            <a:spLocks noGrp="1"/>
          </p:cNvSpPr>
          <p:nvPr>
            <p:ph type="title"/>
          </p:nvPr>
        </p:nvSpPr>
        <p:spPr>
          <a:xfrm>
            <a:off x="1058286" y="577850"/>
            <a:ext cx="7617401" cy="690563"/>
          </a:xfrm>
        </p:spPr>
        <p:txBody>
          <a:bodyPr>
            <a:normAutofit/>
          </a:bodyPr>
          <a:lstStyle/>
          <a:p>
            <a:r>
              <a:rPr lang="en-US" altLang="el-GR" sz="3200" dirty="0" smtClean="0"/>
              <a:t>Modeling dose-effects in NMA</a:t>
            </a:r>
            <a:endParaRPr lang="en-US" altLang="el-G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7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17068410"/>
                  </p:ext>
                </p:extLst>
              </p:nvPr>
            </p:nvGraphicFramePr>
            <p:xfrm>
              <a:off x="152399" y="1699615"/>
              <a:ext cx="8934545" cy="48246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1"/>
                    <a:gridCol w="3657600"/>
                    <a:gridCol w="3752944"/>
                  </a:tblGrid>
                  <a:tr h="4339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b="1" i="0" dirty="0" smtClean="0">
                              <a:solidFill>
                                <a:schemeClr val="bg1"/>
                              </a:solidFill>
                              <a:latin typeface="Cambria" panose="02040503050406030204" pitchFamily="18" charset="0"/>
                              <a:ea typeface="Calibri"/>
                              <a:cs typeface="Times New Roman"/>
                            </a:rPr>
                            <a:t>Model</a:t>
                          </a:r>
                          <a:endParaRPr lang="en-GB" sz="3200" i="0" dirty="0">
                            <a:solidFill>
                              <a:schemeClr val="bg1"/>
                            </a:solidFill>
                            <a:latin typeface="Cambria" panose="020405030504060302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74" marR="68574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b="1" i="0" dirty="0" smtClean="0">
                              <a:solidFill>
                                <a:schemeClr val="bg1"/>
                              </a:solidFill>
                              <a:latin typeface="Cambria" panose="02040503050406030204" pitchFamily="18" charset="0"/>
                              <a:ea typeface="Calibri"/>
                              <a:cs typeface="Times New Roman"/>
                            </a:rPr>
                            <a:t>Description</a:t>
                          </a:r>
                          <a:endParaRPr lang="en-GB" sz="3200" i="0" dirty="0">
                            <a:solidFill>
                              <a:schemeClr val="bg1"/>
                            </a:solidFill>
                            <a:latin typeface="Cambria" panose="020405030504060302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74" marR="68574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1" i="0" kern="1200" dirty="0" smtClean="0">
                              <a:solidFill>
                                <a:schemeClr val="bg1"/>
                              </a:solidFill>
                              <a:latin typeface="Cambria" panose="02040503050406030204" pitchFamily="18" charset="0"/>
                              <a:ea typeface="Calibri"/>
                              <a:cs typeface="Times New Roman"/>
                            </a:rPr>
                            <a:t>Network</a:t>
                          </a:r>
                        </a:p>
                      </a:txBody>
                      <a:tcPr marL="68574" marR="68574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2060"/>
                        </a:solidFill>
                      </a:tcPr>
                    </a:tc>
                  </a:tr>
                  <a:tr h="43674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b="1" dirty="0" smtClean="0">
                              <a:solidFill>
                                <a:srgbClr val="0000FF"/>
                              </a:solidFill>
                              <a:latin typeface="Cambria" panose="02040503050406030204" pitchFamily="18" charset="0"/>
                              <a:ea typeface="Calibri"/>
                              <a:cs typeface="Times New Roman"/>
                            </a:rPr>
                            <a:t>Random dose-effects</a:t>
                          </a:r>
                          <a:endParaRPr lang="en-GB" sz="1800" b="1" dirty="0">
                            <a:solidFill>
                              <a:srgbClr val="0000FF"/>
                            </a:solidFill>
                            <a:latin typeface="Cambria" panose="020405030504060302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4" marR="68584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latin typeface="Cambria" panose="02040503050406030204" pitchFamily="18" charset="0"/>
                              <a:ea typeface="Calibri"/>
                              <a:cs typeface="Times New Roman"/>
                            </a:rPr>
                            <a:t>The mean dose-effects come </a:t>
                          </a: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" panose="02040503050406030204" pitchFamily="18" charset="0"/>
                              <a:ea typeface="Calibri"/>
                              <a:cs typeface="Times New Roman"/>
                            </a:rPr>
                            <a:t>from the same distribution with a common 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latin typeface="Cambria" panose="02040503050406030204" pitchFamily="18" charset="0"/>
                              <a:ea typeface="Calibri"/>
                              <a:cs typeface="Times New Roman"/>
                            </a:rPr>
                            <a:t>mean from the overall treatment effect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1800" kern="1200" dirty="0" smtClean="0">
                            <a:solidFill>
                              <a:schemeClr val="dk1"/>
                            </a:solidFill>
                            <a:latin typeface="Cambria" panose="02040503050406030204" pitchFamily="18" charset="0"/>
                            <a:ea typeface="Calibri"/>
                            <a:cs typeface="Times New Roman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GB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𝑏𝑘</m:t>
                                    </m:r>
                                  </m:sub>
                                </m:sSub>
                                <m:r>
                                  <a:rPr lang="en-GB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~</m:t>
                                </m:r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GB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𝑁</m:t>
                                        </m:r>
                                        <m:d>
                                          <m:dPr>
                                            <m:ctrlPr>
                                              <a:rPr lang="en-US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800" i="1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1800" i="1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  <m:t>𝜆</m:t>
                                                </m:r>
                                              </m:e>
                                              <m:sub>
                                                <m:sSub>
                                                  <m:sSubPr>
                                                    <m:ctrlPr>
                                                      <a:rPr lang="en-US" sz="1800" i="1" kern="120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Cambria Math"/>
                                                        <a:ea typeface="+mn-ea"/>
                                                        <a:cs typeface="+mn-cs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GB" sz="1800" i="1" kern="120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Cambria Math"/>
                                                        <a:ea typeface="+mn-ea"/>
                                                        <a:cs typeface="+mn-cs"/>
                                                      </a:rPr>
                                                      <m:t>𝑡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GB" sz="1800" i="1" kern="120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Cambria Math"/>
                                                        <a:ea typeface="+mn-ea"/>
                                                        <a:cs typeface="+mn-cs"/>
                                                      </a:rPr>
                                                      <m:t>𝑏</m:t>
                                                    </m:r>
                                                  </m:sub>
                                                </m:sSub>
                                                <m:sSub>
                                                  <m:sSubPr>
                                                    <m:ctrlPr>
                                                      <a:rPr lang="en-US" sz="1800" i="1" kern="120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Cambria Math"/>
                                                        <a:ea typeface="+mn-ea"/>
                                                        <a:cs typeface="+mn-cs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GB" sz="1800" i="1" kern="120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Cambria Math"/>
                                                        <a:ea typeface="+mn-ea"/>
                                                        <a:cs typeface="+mn-cs"/>
                                                      </a:rPr>
                                                      <m:t>𝑡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GB" sz="1800" i="1" kern="120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Cambria Math"/>
                                                        <a:ea typeface="+mn-ea"/>
                                                        <a:cs typeface="+mn-cs"/>
                                                      </a:rPr>
                                                      <m:t>𝑘</m:t>
                                                    </m:r>
                                                  </m:sub>
                                                </m:sSub>
                                              </m:sub>
                                            </m:sSub>
                                            <m:r>
                                              <a:rPr lang="en-GB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,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l-GR" sz="1800" b="0" i="1" kern="1200" smtClean="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l-GR" sz="1800" b="0" i="1" kern="1200" smtClean="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l-GR" sz="1800" b="0" i="1" kern="1200" smtClean="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  <m:r>
                                          <a:rPr lang="en-GB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, </m:t>
                                        </m:r>
                                        <m:r>
                                          <a:rPr lang="en-US" sz="1800" b="0" i="1" kern="1200" smtClean="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 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800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t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800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b</m:t>
                                            </m:r>
                                          </m:sub>
                                        </m:sSub>
                                        <m:r>
                                          <a:rPr lang="en-US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≠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800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t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800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k</m:t>
                                            </m:r>
                                          </m:sub>
                                        </m:sSub>
                                        <m:r>
                                          <a:rPr lang="en-US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 </m:t>
                                        </m:r>
                                      </m:e>
                                      <m:e>
                                        <m:r>
                                          <a:rPr lang="en-GB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𝑁</m:t>
                                        </m:r>
                                        <m:d>
                                          <m:dPr>
                                            <m:ctrlPr>
                                              <a:rPr lang="en-US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0,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l-GR" sz="1800" b="0" i="1" kern="1200" smtClean="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l-GR" sz="1800" b="0" i="1" kern="1200" smtClean="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l-GR" sz="1800" b="0" i="1" kern="1200" smtClean="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  <m:r>
                                          <a:rPr lang="en-GB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, 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t</m:t>
                                        </m:r>
                                        <m:r>
                                          <a:rPr lang="en-US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=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800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t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800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b</m:t>
                                            </m:r>
                                          </m:sub>
                                        </m:sSub>
                                        <m:r>
                                          <a:rPr lang="en-US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=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800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t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800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k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en-US" sz="1800" kern="1200" dirty="0" smtClean="0">
                            <a:solidFill>
                              <a:schemeClr val="dk1"/>
                            </a:solidFill>
                            <a:effectLst/>
                            <a:latin typeface="Cambria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342900" indent="-342900" algn="l" defTabSz="914400" rtl="0" eaLnBrk="1" latinLnBrk="0" hangingPunct="1">
                            <a:spcBef>
                              <a:spcPts val="600"/>
                            </a:spcBef>
                            <a:buAutoNum type="arabicParenR"/>
                          </a:pPr>
                          <a:endParaRPr lang="en-US" sz="1800" b="0" kern="1200" dirty="0" smtClean="0">
                            <a:solidFill>
                              <a:schemeClr val="dk1"/>
                            </a:solidFill>
                            <a:latin typeface="Cambria" panose="02040503050406030204" pitchFamily="18" charset="0"/>
                            <a:ea typeface="Calibri"/>
                            <a:cs typeface="Times New Roman"/>
                          </a:endParaRPr>
                        </a:p>
                        <a:p>
                          <a:pPr marL="342900" indent="-342900" algn="l" defTabSz="914400" rtl="0" eaLnBrk="1" latinLnBrk="0" hangingPunct="1">
                            <a:spcBef>
                              <a:spcPts val="600"/>
                            </a:spcBef>
                            <a:buAutoNum type="arabicParenR"/>
                          </a:pPr>
                          <a:r>
                            <a:rPr lang="en-US" sz="1800" b="0" kern="1200" dirty="0" smtClean="0">
                              <a:solidFill>
                                <a:schemeClr val="dk1"/>
                              </a:solidFill>
                              <a:latin typeface="Cambria" panose="02040503050406030204" pitchFamily="18" charset="0"/>
                              <a:ea typeface="Calibri"/>
                              <a:cs typeface="Times New Roman"/>
                            </a:rPr>
                            <a:t>Consistency 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latin typeface="Cambria" panose="02040503050406030204" pitchFamily="18" charset="0"/>
                              <a:ea typeface="Calibri"/>
                              <a:cs typeface="Times New Roman"/>
                            </a:rPr>
                            <a:t>at </a:t>
                          </a: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latin typeface="Cambria" panose="02040503050406030204" pitchFamily="18" charset="0"/>
                              <a:ea typeface="Calibri"/>
                              <a:cs typeface="Times New Roman"/>
                            </a:rPr>
                            <a:t>the </a:t>
                          </a:r>
                          <a:r>
                            <a:rPr lang="en-US" sz="1800" b="1" kern="1200" dirty="0" smtClean="0">
                              <a:solidFill>
                                <a:schemeClr val="dk1"/>
                              </a:solidFill>
                              <a:latin typeface="Cambria" panose="02040503050406030204" pitchFamily="18" charset="0"/>
                              <a:ea typeface="Calibri"/>
                              <a:cs typeface="Times New Roman"/>
                            </a:rPr>
                            <a:t>treatment-level</a:t>
                          </a:r>
                          <a:r>
                            <a:rPr lang="en-US" sz="1800" b="0" kern="1200" dirty="0" smtClean="0">
                              <a:solidFill>
                                <a:schemeClr val="dk1"/>
                              </a:solidFill>
                              <a:latin typeface="Cambria" panose="02040503050406030204" pitchFamily="18" charset="0"/>
                              <a:ea typeface="Calibri"/>
                              <a:cs typeface="Times New Roman"/>
                            </a:rPr>
                            <a:t>,</a:t>
                          </a:r>
                          <a:r>
                            <a:rPr lang="en-US" sz="1800" b="0" kern="1200" baseline="0" dirty="0" smtClean="0">
                              <a:solidFill>
                                <a:schemeClr val="dk1"/>
                              </a:solidFill>
                              <a:latin typeface="Cambria" panose="02040503050406030204" pitchFamily="18" charset="0"/>
                              <a:ea typeface="Calibri"/>
                              <a:cs typeface="Times New Roman"/>
                            </a:rPr>
                            <a:t> but </a:t>
                          </a:r>
                          <a:r>
                            <a:rPr lang="en-US" sz="1800" b="1" kern="1200" dirty="0" smtClean="0">
                              <a:solidFill>
                                <a:schemeClr val="dk1"/>
                              </a:solidFill>
                              <a:latin typeface="Cambria" panose="02040503050406030204" pitchFamily="18" charset="0"/>
                              <a:ea typeface="Calibri"/>
                              <a:cs typeface="Times New Roman"/>
                            </a:rPr>
                            <a:t>not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latin typeface="Cambria" panose="02040503050406030204" pitchFamily="18" charset="0"/>
                              <a:ea typeface="Calibri"/>
                              <a:cs typeface="Times New Roman"/>
                            </a:rPr>
                            <a:t> at the </a:t>
                          </a:r>
                          <a:r>
                            <a:rPr lang="en-US" sz="1800" b="1" kern="1200" dirty="0" smtClean="0">
                              <a:solidFill>
                                <a:schemeClr val="dk1"/>
                              </a:solidFill>
                              <a:latin typeface="Cambria" panose="02040503050406030204" pitchFamily="18" charset="0"/>
                              <a:ea typeface="Calibri"/>
                              <a:cs typeface="Times New Roman"/>
                            </a:rPr>
                            <a:t>dose-level</a:t>
                          </a:r>
                        </a:p>
                        <a:p>
                          <a:pPr marL="342900" indent="-342900" algn="l" defTabSz="914400" rtl="0" eaLnBrk="1" latinLnBrk="0" hangingPunct="1">
                            <a:spcBef>
                              <a:spcPts val="600"/>
                            </a:spcBef>
                            <a:buAutoNum type="arabicParenR"/>
                          </a:pP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ambria" panose="02040503050406030204" pitchFamily="18" charset="0"/>
                              <a:ea typeface="+mn-ea"/>
                              <a:cs typeface="+mn-cs"/>
                            </a:rPr>
                            <a:t>Consistency at </a:t>
                          </a:r>
                          <a:r>
                            <a:rPr lang="en-US" sz="1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ambria" panose="02040503050406030204" pitchFamily="18" charset="0"/>
                              <a:ea typeface="+mn-ea"/>
                              <a:cs typeface="+mn-cs"/>
                            </a:rPr>
                            <a:t>both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ambria" panose="02040503050406030204" pitchFamily="18" charset="0"/>
                              <a:ea typeface="+mn-ea"/>
                              <a:cs typeface="+mn-cs"/>
                            </a:rPr>
                            <a:t> treatment and dose levels</a:t>
                          </a:r>
                        </a:p>
                      </a:txBody>
                      <a:tcPr marL="68584" marR="68584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ambria" panose="02040503050406030204" pitchFamily="18" charset="0"/>
                              <a:ea typeface="+mn-ea"/>
                              <a:cs typeface="+mn-cs"/>
                            </a:rPr>
                            <a:t>Dose-effects are related and exchangeable</a:t>
                          </a:r>
                          <a:endParaRPr lang="el-GR" altLang="el-GR" sz="1800" i="1" kern="1200" dirty="0" smtClean="0">
                            <a:solidFill>
                              <a:schemeClr val="dk1"/>
                            </a:solidFill>
                            <a:latin typeface="Cambria" panose="020405030504060302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74" marR="68574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7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17068410"/>
                  </p:ext>
                </p:extLst>
              </p:nvPr>
            </p:nvGraphicFramePr>
            <p:xfrm>
              <a:off x="152399" y="1699615"/>
              <a:ext cx="8934545" cy="48246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1"/>
                    <a:gridCol w="3657600"/>
                    <a:gridCol w="3752944"/>
                  </a:tblGrid>
                  <a:tr h="4572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b="1" i="0" dirty="0" smtClean="0">
                              <a:solidFill>
                                <a:schemeClr val="bg1"/>
                              </a:solidFill>
                              <a:latin typeface="Cambria" panose="02040503050406030204" pitchFamily="18" charset="0"/>
                              <a:ea typeface="Calibri"/>
                              <a:cs typeface="Times New Roman"/>
                            </a:rPr>
                            <a:t>Model</a:t>
                          </a:r>
                          <a:endParaRPr lang="en-GB" sz="3200" i="0" dirty="0">
                            <a:solidFill>
                              <a:schemeClr val="bg1"/>
                            </a:solidFill>
                            <a:latin typeface="Cambria" panose="020405030504060302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74" marR="68574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b="1" i="0" dirty="0" smtClean="0">
                              <a:solidFill>
                                <a:schemeClr val="bg1"/>
                              </a:solidFill>
                              <a:latin typeface="Cambria" panose="02040503050406030204" pitchFamily="18" charset="0"/>
                              <a:ea typeface="Calibri"/>
                              <a:cs typeface="Times New Roman"/>
                            </a:rPr>
                            <a:t>Description</a:t>
                          </a:r>
                          <a:endParaRPr lang="en-GB" sz="3200" i="0" dirty="0">
                            <a:solidFill>
                              <a:schemeClr val="bg1"/>
                            </a:solidFill>
                            <a:latin typeface="Cambria" panose="020405030504060302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74" marR="68574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1" i="0" kern="1200" dirty="0" smtClean="0">
                              <a:solidFill>
                                <a:schemeClr val="bg1"/>
                              </a:solidFill>
                              <a:latin typeface="Cambria" panose="02040503050406030204" pitchFamily="18" charset="0"/>
                              <a:ea typeface="Calibri"/>
                              <a:cs typeface="Times New Roman"/>
                            </a:rPr>
                            <a:t>Network</a:t>
                          </a:r>
                        </a:p>
                      </a:txBody>
                      <a:tcPr marL="68574" marR="68574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2060"/>
                        </a:solidFill>
                      </a:tcPr>
                    </a:tc>
                  </a:tr>
                  <a:tr h="43674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800" b="1" dirty="0" smtClean="0">
                              <a:solidFill>
                                <a:srgbClr val="0000FF"/>
                              </a:solidFill>
                              <a:latin typeface="Cambria" panose="02040503050406030204" pitchFamily="18" charset="0"/>
                              <a:ea typeface="Calibri"/>
                              <a:cs typeface="Times New Roman"/>
                            </a:rPr>
                            <a:t>Random dose-effects</a:t>
                          </a:r>
                          <a:endParaRPr lang="en-GB" sz="1800" b="1" dirty="0">
                            <a:solidFill>
                              <a:srgbClr val="0000FF"/>
                            </a:solidFill>
                            <a:latin typeface="Cambria" panose="020405030504060302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4" marR="68584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4" marR="68584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41667" t="-10615" r="-102667" b="-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ambria" panose="02040503050406030204" pitchFamily="18" charset="0"/>
                              <a:ea typeface="+mn-ea"/>
                              <a:cs typeface="+mn-cs"/>
                            </a:rPr>
                            <a:t>Dose-effects are related and exchangeable</a:t>
                          </a:r>
                          <a:endParaRPr lang="el-GR" altLang="el-GR" sz="1800" i="1" kern="1200" dirty="0" smtClean="0">
                            <a:solidFill>
                              <a:schemeClr val="dk1"/>
                            </a:solidFill>
                            <a:latin typeface="Cambria" panose="020405030504060302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74" marR="68574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33" name="Rectangle 132"/>
          <p:cNvSpPr/>
          <p:nvPr/>
        </p:nvSpPr>
        <p:spPr>
          <a:xfrm>
            <a:off x="6477000" y="1368623"/>
            <a:ext cx="26099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latin typeface="Cambria" panose="02040503050406030204" pitchFamily="18" charset="0"/>
              </a:rPr>
              <a:t>Del </a:t>
            </a:r>
            <a:r>
              <a:rPr lang="en-GB" sz="1400" dirty="0" err="1" smtClean="0">
                <a:latin typeface="Cambria" panose="02040503050406030204" pitchFamily="18" charset="0"/>
              </a:rPr>
              <a:t>Giovane</a:t>
            </a:r>
            <a:r>
              <a:rPr lang="en-GB" sz="1400" dirty="0" smtClean="0">
                <a:latin typeface="Cambria" panose="02040503050406030204" pitchFamily="18" charset="0"/>
              </a:rPr>
              <a:t> et al Stat Med 2013</a:t>
            </a:r>
            <a:endParaRPr lang="en-GB" sz="1400" dirty="0">
              <a:latin typeface="Cambria" panose="020405030504060302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410200" y="2899820"/>
            <a:ext cx="3362832" cy="2815180"/>
            <a:chOff x="4015198" y="2674578"/>
            <a:chExt cx="4625989" cy="3573821"/>
          </a:xfrm>
        </p:grpSpPr>
        <p:sp>
          <p:nvSpPr>
            <p:cNvPr id="14" name="Line 9"/>
            <p:cNvSpPr>
              <a:spLocks noChangeShapeType="1"/>
            </p:cNvSpPr>
            <p:nvPr/>
          </p:nvSpPr>
          <p:spPr bwMode="auto">
            <a:xfrm flipH="1" flipV="1">
              <a:off x="7970835" y="4045250"/>
              <a:ext cx="61225" cy="416328"/>
            </a:xfrm>
            <a:prstGeom prst="line">
              <a:avLst/>
            </a:prstGeom>
            <a:noFill/>
            <a:ln w="149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 flipH="1" flipV="1">
              <a:off x="7787160" y="3667698"/>
              <a:ext cx="244899" cy="793881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 flipH="1" flipV="1">
              <a:off x="7499404" y="3357492"/>
              <a:ext cx="532656" cy="1104087"/>
            </a:xfrm>
            <a:prstGeom prst="line">
              <a:avLst/>
            </a:prstGeom>
            <a:noFill/>
            <a:ln w="587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 flipH="1" flipV="1">
              <a:off x="7134096" y="3147287"/>
              <a:ext cx="897964" cy="1314292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 flipH="1" flipV="1">
              <a:off x="6723889" y="3054429"/>
              <a:ext cx="1308171" cy="1407149"/>
            </a:xfrm>
            <a:prstGeom prst="line">
              <a:avLst/>
            </a:prstGeom>
            <a:noFill/>
            <a:ln w="587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 flipH="1" flipV="1">
              <a:off x="6523889" y="3103409"/>
              <a:ext cx="1727561" cy="1375516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 flipH="1" flipV="1">
              <a:off x="6133070" y="3258512"/>
              <a:ext cx="2118379" cy="1220414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 flipH="1" flipV="1">
              <a:off x="5584087" y="3502391"/>
              <a:ext cx="2447973" cy="959188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 flipH="1" flipV="1">
              <a:off x="5345310" y="3851372"/>
              <a:ext cx="2686750" cy="610207"/>
            </a:xfrm>
            <a:prstGeom prst="line">
              <a:avLst/>
            </a:prstGeom>
            <a:noFill/>
            <a:ln w="587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 flipH="1" flipV="1">
              <a:off x="5221840" y="4252394"/>
              <a:ext cx="2810220" cy="209185"/>
            </a:xfrm>
            <a:prstGeom prst="line">
              <a:avLst/>
            </a:prstGeom>
            <a:noFill/>
            <a:ln w="587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 flipH="1">
              <a:off x="5221840" y="4461579"/>
              <a:ext cx="2810220" cy="213267"/>
            </a:xfrm>
            <a:prstGeom prst="line">
              <a:avLst/>
            </a:prstGeom>
            <a:noFill/>
            <a:ln w="1190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 flipH="1">
              <a:off x="5345310" y="4461579"/>
              <a:ext cx="2686750" cy="614288"/>
            </a:xfrm>
            <a:prstGeom prst="line">
              <a:avLst/>
            </a:prstGeom>
            <a:noFill/>
            <a:ln w="1793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26" name="Line 21"/>
            <p:cNvSpPr>
              <a:spLocks noChangeShapeType="1"/>
            </p:cNvSpPr>
            <p:nvPr/>
          </p:nvSpPr>
          <p:spPr bwMode="auto">
            <a:xfrm flipH="1">
              <a:off x="5584087" y="4461579"/>
              <a:ext cx="2447973" cy="962250"/>
            </a:xfrm>
            <a:prstGeom prst="line">
              <a:avLst/>
            </a:prstGeom>
            <a:noFill/>
            <a:ln w="1793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 flipH="1">
              <a:off x="5913681" y="4461579"/>
              <a:ext cx="2118379" cy="1224495"/>
            </a:xfrm>
            <a:prstGeom prst="line">
              <a:avLst/>
            </a:prstGeom>
            <a:noFill/>
            <a:ln w="149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28" name="Line 23"/>
            <p:cNvSpPr>
              <a:spLocks noChangeShapeType="1"/>
            </p:cNvSpPr>
            <p:nvPr/>
          </p:nvSpPr>
          <p:spPr bwMode="auto">
            <a:xfrm flipH="1">
              <a:off x="6304499" y="4461579"/>
              <a:ext cx="1727561" cy="1379598"/>
            </a:xfrm>
            <a:prstGeom prst="line">
              <a:avLst/>
            </a:prstGeom>
            <a:noFill/>
            <a:ln w="587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 flipH="1">
              <a:off x="6723889" y="4461579"/>
              <a:ext cx="1308171" cy="1411231"/>
            </a:xfrm>
            <a:prstGeom prst="line">
              <a:avLst/>
            </a:prstGeom>
            <a:noFill/>
            <a:ln w="587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 flipH="1">
              <a:off x="7134096" y="4461579"/>
              <a:ext cx="897964" cy="1318373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 flipH="1">
              <a:off x="7499404" y="4461579"/>
              <a:ext cx="532656" cy="1108168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" name="Line 27"/>
            <p:cNvSpPr>
              <a:spLocks noChangeShapeType="1"/>
            </p:cNvSpPr>
            <p:nvPr/>
          </p:nvSpPr>
          <p:spPr bwMode="auto">
            <a:xfrm flipH="1">
              <a:off x="7787160" y="4461579"/>
              <a:ext cx="244899" cy="797963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 flipH="1">
              <a:off x="7970835" y="4461579"/>
              <a:ext cx="61225" cy="42041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4" name="Line 29"/>
            <p:cNvSpPr>
              <a:spLocks noChangeShapeType="1"/>
            </p:cNvSpPr>
            <p:nvPr/>
          </p:nvSpPr>
          <p:spPr bwMode="auto">
            <a:xfrm flipH="1">
              <a:off x="5221840" y="4045250"/>
              <a:ext cx="2748995" cy="207144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5" name="Line 30"/>
            <p:cNvSpPr>
              <a:spLocks noChangeShapeType="1"/>
            </p:cNvSpPr>
            <p:nvPr/>
          </p:nvSpPr>
          <p:spPr bwMode="auto">
            <a:xfrm flipH="1">
              <a:off x="5345310" y="4045250"/>
              <a:ext cx="2625525" cy="1030617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6" name="Line 31"/>
            <p:cNvSpPr>
              <a:spLocks noChangeShapeType="1"/>
            </p:cNvSpPr>
            <p:nvPr/>
          </p:nvSpPr>
          <p:spPr bwMode="auto">
            <a:xfrm flipH="1">
              <a:off x="5584087" y="4045250"/>
              <a:ext cx="2386748" cy="1378578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7" name="Line 32"/>
            <p:cNvSpPr>
              <a:spLocks noChangeShapeType="1"/>
            </p:cNvSpPr>
            <p:nvPr/>
          </p:nvSpPr>
          <p:spPr bwMode="auto">
            <a:xfrm flipH="1">
              <a:off x="6723889" y="4045250"/>
              <a:ext cx="1246946" cy="182756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8" name="Line 33"/>
            <p:cNvSpPr>
              <a:spLocks noChangeShapeType="1"/>
            </p:cNvSpPr>
            <p:nvPr/>
          </p:nvSpPr>
          <p:spPr bwMode="auto">
            <a:xfrm flipH="1">
              <a:off x="7134096" y="4045250"/>
              <a:ext cx="836739" cy="1734702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9" name="Line 34"/>
            <p:cNvSpPr>
              <a:spLocks noChangeShapeType="1"/>
            </p:cNvSpPr>
            <p:nvPr/>
          </p:nvSpPr>
          <p:spPr bwMode="auto">
            <a:xfrm flipH="1" flipV="1">
              <a:off x="7499404" y="3357492"/>
              <a:ext cx="287757" cy="310205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40" name="Line 35"/>
            <p:cNvSpPr>
              <a:spLocks noChangeShapeType="1"/>
            </p:cNvSpPr>
            <p:nvPr/>
          </p:nvSpPr>
          <p:spPr bwMode="auto">
            <a:xfrm flipH="1" flipV="1">
              <a:off x="7134096" y="3147287"/>
              <a:ext cx="653065" cy="52041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41" name="Line 36"/>
            <p:cNvSpPr>
              <a:spLocks noChangeShapeType="1"/>
            </p:cNvSpPr>
            <p:nvPr/>
          </p:nvSpPr>
          <p:spPr bwMode="auto">
            <a:xfrm flipH="1" flipV="1">
              <a:off x="7134096" y="3147287"/>
              <a:ext cx="365308" cy="210205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42" name="Line 37"/>
            <p:cNvSpPr>
              <a:spLocks noChangeShapeType="1"/>
            </p:cNvSpPr>
            <p:nvPr/>
          </p:nvSpPr>
          <p:spPr bwMode="auto">
            <a:xfrm>
              <a:off x="7499404" y="3357492"/>
              <a:ext cx="287757" cy="1902049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43" name="Line 38"/>
            <p:cNvSpPr>
              <a:spLocks noChangeShapeType="1"/>
            </p:cNvSpPr>
            <p:nvPr/>
          </p:nvSpPr>
          <p:spPr bwMode="auto">
            <a:xfrm>
              <a:off x="7499404" y="3357492"/>
              <a:ext cx="471431" cy="1524497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44" name="Line 39"/>
            <p:cNvSpPr>
              <a:spLocks noChangeShapeType="1"/>
            </p:cNvSpPr>
            <p:nvPr/>
          </p:nvSpPr>
          <p:spPr bwMode="auto">
            <a:xfrm flipH="1">
              <a:off x="5345310" y="3502391"/>
              <a:ext cx="238777" cy="348981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45" name="Line 40"/>
            <p:cNvSpPr>
              <a:spLocks noChangeShapeType="1"/>
            </p:cNvSpPr>
            <p:nvPr/>
          </p:nvSpPr>
          <p:spPr bwMode="auto">
            <a:xfrm flipH="1">
              <a:off x="5221840" y="3502391"/>
              <a:ext cx="362247" cy="750004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46" name="Line 41"/>
            <p:cNvSpPr>
              <a:spLocks noChangeShapeType="1"/>
            </p:cNvSpPr>
            <p:nvPr/>
          </p:nvSpPr>
          <p:spPr bwMode="auto">
            <a:xfrm flipH="1">
              <a:off x="5221840" y="3851372"/>
              <a:ext cx="123470" cy="401023"/>
            </a:xfrm>
            <a:prstGeom prst="line">
              <a:avLst/>
            </a:prstGeom>
            <a:noFill/>
            <a:ln w="587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47" name="Line 42"/>
            <p:cNvSpPr>
              <a:spLocks noChangeShapeType="1"/>
            </p:cNvSpPr>
            <p:nvPr/>
          </p:nvSpPr>
          <p:spPr bwMode="auto">
            <a:xfrm>
              <a:off x="5221840" y="4674845"/>
              <a:ext cx="123470" cy="401023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48" name="Line 43"/>
            <p:cNvSpPr>
              <a:spLocks noChangeShapeType="1"/>
            </p:cNvSpPr>
            <p:nvPr/>
          </p:nvSpPr>
          <p:spPr bwMode="auto">
            <a:xfrm>
              <a:off x="5221840" y="4674845"/>
              <a:ext cx="362247" cy="748983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49" name="Line 44"/>
            <p:cNvSpPr>
              <a:spLocks noChangeShapeType="1"/>
            </p:cNvSpPr>
            <p:nvPr/>
          </p:nvSpPr>
          <p:spPr bwMode="auto">
            <a:xfrm>
              <a:off x="5221840" y="4674845"/>
              <a:ext cx="691841" cy="1011229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50" name="Line 45"/>
            <p:cNvSpPr>
              <a:spLocks noChangeShapeType="1"/>
            </p:cNvSpPr>
            <p:nvPr/>
          </p:nvSpPr>
          <p:spPr bwMode="auto">
            <a:xfrm>
              <a:off x="5345310" y="5075867"/>
              <a:ext cx="238777" cy="347961"/>
            </a:xfrm>
            <a:prstGeom prst="line">
              <a:avLst/>
            </a:prstGeom>
            <a:noFill/>
            <a:ln w="1793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51" name="Line 46"/>
            <p:cNvSpPr>
              <a:spLocks noChangeShapeType="1"/>
            </p:cNvSpPr>
            <p:nvPr/>
          </p:nvSpPr>
          <p:spPr bwMode="auto">
            <a:xfrm>
              <a:off x="5345310" y="5075867"/>
              <a:ext cx="568371" cy="610207"/>
            </a:xfrm>
            <a:prstGeom prst="line">
              <a:avLst/>
            </a:prstGeom>
            <a:noFill/>
            <a:ln w="149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52" name="Line 47"/>
            <p:cNvSpPr>
              <a:spLocks noChangeShapeType="1"/>
            </p:cNvSpPr>
            <p:nvPr/>
          </p:nvSpPr>
          <p:spPr bwMode="auto">
            <a:xfrm>
              <a:off x="5345310" y="5075867"/>
              <a:ext cx="959189" cy="765310"/>
            </a:xfrm>
            <a:prstGeom prst="line">
              <a:avLst/>
            </a:prstGeom>
            <a:noFill/>
            <a:ln w="587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53" name="Line 48"/>
            <p:cNvSpPr>
              <a:spLocks noChangeShapeType="1"/>
            </p:cNvSpPr>
            <p:nvPr/>
          </p:nvSpPr>
          <p:spPr bwMode="auto">
            <a:xfrm>
              <a:off x="5584087" y="5423828"/>
              <a:ext cx="329594" cy="262246"/>
            </a:xfrm>
            <a:prstGeom prst="line">
              <a:avLst/>
            </a:prstGeom>
            <a:noFill/>
            <a:ln w="149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54" name="Line 49"/>
            <p:cNvSpPr>
              <a:spLocks noChangeShapeType="1"/>
            </p:cNvSpPr>
            <p:nvPr/>
          </p:nvSpPr>
          <p:spPr bwMode="auto">
            <a:xfrm>
              <a:off x="5584087" y="5423828"/>
              <a:ext cx="720412" cy="417349"/>
            </a:xfrm>
            <a:prstGeom prst="line">
              <a:avLst/>
            </a:prstGeom>
            <a:noFill/>
            <a:ln w="587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55" name="Line 50"/>
            <p:cNvSpPr>
              <a:spLocks noChangeShapeType="1"/>
            </p:cNvSpPr>
            <p:nvPr/>
          </p:nvSpPr>
          <p:spPr bwMode="auto">
            <a:xfrm>
              <a:off x="5913681" y="5686074"/>
              <a:ext cx="390819" cy="155103"/>
            </a:xfrm>
            <a:prstGeom prst="line">
              <a:avLst/>
            </a:prstGeom>
            <a:noFill/>
            <a:ln w="587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56" name="Line 51"/>
            <p:cNvSpPr>
              <a:spLocks noChangeShapeType="1"/>
            </p:cNvSpPr>
            <p:nvPr/>
          </p:nvSpPr>
          <p:spPr bwMode="auto">
            <a:xfrm flipV="1">
              <a:off x="6723889" y="5779952"/>
              <a:ext cx="410206" cy="92858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57" name="Line 52"/>
            <p:cNvSpPr>
              <a:spLocks noChangeShapeType="1"/>
            </p:cNvSpPr>
            <p:nvPr/>
          </p:nvSpPr>
          <p:spPr bwMode="auto">
            <a:xfrm flipV="1">
              <a:off x="6723889" y="5569747"/>
              <a:ext cx="775515" cy="303063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58" name="Line 53"/>
            <p:cNvSpPr>
              <a:spLocks noChangeShapeType="1"/>
            </p:cNvSpPr>
            <p:nvPr/>
          </p:nvSpPr>
          <p:spPr bwMode="auto">
            <a:xfrm flipV="1">
              <a:off x="7134096" y="5569747"/>
              <a:ext cx="365308" cy="210205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59" name="Line 54"/>
            <p:cNvSpPr>
              <a:spLocks noChangeShapeType="1"/>
            </p:cNvSpPr>
            <p:nvPr/>
          </p:nvSpPr>
          <p:spPr bwMode="auto">
            <a:xfrm flipV="1">
              <a:off x="7787160" y="4881989"/>
              <a:ext cx="183674" cy="377553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60" name="Oval 55"/>
            <p:cNvSpPr>
              <a:spLocks noChangeArrowheads="1"/>
            </p:cNvSpPr>
            <p:nvPr/>
          </p:nvSpPr>
          <p:spPr bwMode="auto">
            <a:xfrm>
              <a:off x="7741242" y="4170761"/>
              <a:ext cx="581636" cy="58163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61" name="Rectangle 56"/>
            <p:cNvSpPr>
              <a:spLocks noChangeArrowheads="1"/>
            </p:cNvSpPr>
            <p:nvPr/>
          </p:nvSpPr>
          <p:spPr bwMode="auto">
            <a:xfrm>
              <a:off x="8476078" y="4403415"/>
              <a:ext cx="135734" cy="239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P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62" name="Oval 57"/>
            <p:cNvSpPr>
              <a:spLocks noChangeArrowheads="1"/>
            </p:cNvSpPr>
            <p:nvPr/>
          </p:nvSpPr>
          <p:spPr bwMode="auto">
            <a:xfrm>
              <a:off x="7915733" y="3990148"/>
              <a:ext cx="107144" cy="107144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63" name="Rectangle 58"/>
            <p:cNvSpPr>
              <a:spLocks noChangeArrowheads="1"/>
            </p:cNvSpPr>
            <p:nvPr/>
          </p:nvSpPr>
          <p:spPr bwMode="auto">
            <a:xfrm>
              <a:off x="8042264" y="3913617"/>
              <a:ext cx="512961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O-4mg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64" name="Oval 59"/>
            <p:cNvSpPr>
              <a:spLocks noChangeArrowheads="1"/>
            </p:cNvSpPr>
            <p:nvPr/>
          </p:nvSpPr>
          <p:spPr bwMode="auto">
            <a:xfrm>
              <a:off x="7751446" y="3631983"/>
              <a:ext cx="71429" cy="67347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65" name="Rectangle 60"/>
            <p:cNvSpPr>
              <a:spLocks noChangeArrowheads="1"/>
            </p:cNvSpPr>
            <p:nvPr/>
          </p:nvSpPr>
          <p:spPr bwMode="auto">
            <a:xfrm>
              <a:off x="7883707" y="3473565"/>
              <a:ext cx="517769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O-8mg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66" name="Oval 61"/>
            <p:cNvSpPr>
              <a:spLocks noChangeArrowheads="1"/>
            </p:cNvSpPr>
            <p:nvPr/>
          </p:nvSpPr>
          <p:spPr bwMode="auto">
            <a:xfrm>
              <a:off x="7457567" y="3315655"/>
              <a:ext cx="83674" cy="80613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67" name="Rectangle 62"/>
            <p:cNvSpPr>
              <a:spLocks noChangeArrowheads="1"/>
            </p:cNvSpPr>
            <p:nvPr/>
          </p:nvSpPr>
          <p:spPr bwMode="auto">
            <a:xfrm>
              <a:off x="7603094" y="3163359"/>
              <a:ext cx="585096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O-16mg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68" name="Oval 63"/>
            <p:cNvSpPr>
              <a:spLocks noChangeArrowheads="1"/>
            </p:cNvSpPr>
            <p:nvPr/>
          </p:nvSpPr>
          <p:spPr bwMode="auto">
            <a:xfrm>
              <a:off x="7086136" y="3099328"/>
              <a:ext cx="93878" cy="93878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69" name="Rectangle 64"/>
            <p:cNvSpPr>
              <a:spLocks noChangeArrowheads="1"/>
            </p:cNvSpPr>
            <p:nvPr/>
          </p:nvSpPr>
          <p:spPr bwMode="auto">
            <a:xfrm>
              <a:off x="7244928" y="2947032"/>
              <a:ext cx="49052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O-1mg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70" name="Oval 65"/>
            <p:cNvSpPr>
              <a:spLocks noChangeArrowheads="1"/>
            </p:cNvSpPr>
            <p:nvPr/>
          </p:nvSpPr>
          <p:spPr bwMode="auto">
            <a:xfrm>
              <a:off x="6720828" y="3050348"/>
              <a:ext cx="6122" cy="7143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71" name="Rectangle 66"/>
            <p:cNvSpPr>
              <a:spLocks noChangeArrowheads="1"/>
            </p:cNvSpPr>
            <p:nvPr/>
          </p:nvSpPr>
          <p:spPr bwMode="auto">
            <a:xfrm>
              <a:off x="6724518" y="2750777"/>
              <a:ext cx="100393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O-3mg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72" name="Oval 67"/>
            <p:cNvSpPr>
              <a:spLocks noChangeArrowheads="1"/>
            </p:cNvSpPr>
            <p:nvPr/>
          </p:nvSpPr>
          <p:spPr bwMode="auto">
            <a:xfrm>
              <a:off x="6516746" y="3097287"/>
              <a:ext cx="10204" cy="12245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73" name="Rectangle 68"/>
            <p:cNvSpPr>
              <a:spLocks noChangeArrowheads="1"/>
            </p:cNvSpPr>
            <p:nvPr/>
          </p:nvSpPr>
          <p:spPr bwMode="auto">
            <a:xfrm>
              <a:off x="5681264" y="2674578"/>
              <a:ext cx="1180108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O-24mg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74" name="Oval 69"/>
            <p:cNvSpPr>
              <a:spLocks noChangeArrowheads="1"/>
            </p:cNvSpPr>
            <p:nvPr/>
          </p:nvSpPr>
          <p:spPr bwMode="auto">
            <a:xfrm>
              <a:off x="6119805" y="3245246"/>
              <a:ext cx="22449" cy="26531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75" name="Rectangle 70"/>
            <p:cNvSpPr>
              <a:spLocks noChangeArrowheads="1"/>
            </p:cNvSpPr>
            <p:nvPr/>
          </p:nvSpPr>
          <p:spPr bwMode="auto">
            <a:xfrm>
              <a:off x="5256802" y="3024215"/>
              <a:ext cx="511358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O-2mg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76" name="Oval 71"/>
            <p:cNvSpPr>
              <a:spLocks noChangeArrowheads="1"/>
            </p:cNvSpPr>
            <p:nvPr/>
          </p:nvSpPr>
          <p:spPr bwMode="auto">
            <a:xfrm>
              <a:off x="5564699" y="3483003"/>
              <a:ext cx="38776" cy="38776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77" name="Rectangle 72"/>
            <p:cNvSpPr>
              <a:spLocks noChangeArrowheads="1"/>
            </p:cNvSpPr>
            <p:nvPr/>
          </p:nvSpPr>
          <p:spPr bwMode="auto">
            <a:xfrm>
              <a:off x="4691569" y="3375674"/>
              <a:ext cx="1099786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G-0.1mg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78" name="Oval 73"/>
            <p:cNvSpPr>
              <a:spLocks noChangeArrowheads="1"/>
            </p:cNvSpPr>
            <p:nvPr/>
          </p:nvSpPr>
          <p:spPr bwMode="auto">
            <a:xfrm>
              <a:off x="5315718" y="3822801"/>
              <a:ext cx="58164" cy="55102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79" name="Rectangle 74"/>
            <p:cNvSpPr>
              <a:spLocks noChangeArrowheads="1"/>
            </p:cNvSpPr>
            <p:nvPr/>
          </p:nvSpPr>
          <p:spPr bwMode="auto">
            <a:xfrm>
              <a:off x="4547430" y="3710554"/>
              <a:ext cx="921367" cy="203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G-1mg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80" name="Oval 75"/>
            <p:cNvSpPr>
              <a:spLocks noChangeArrowheads="1"/>
            </p:cNvSpPr>
            <p:nvPr/>
          </p:nvSpPr>
          <p:spPr bwMode="auto">
            <a:xfrm>
              <a:off x="5190208" y="4219741"/>
              <a:ext cx="61225" cy="64286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81" name="Rectangle 76"/>
            <p:cNvSpPr>
              <a:spLocks noChangeArrowheads="1"/>
            </p:cNvSpPr>
            <p:nvPr/>
          </p:nvSpPr>
          <p:spPr bwMode="auto">
            <a:xfrm>
              <a:off x="4395030" y="4107495"/>
              <a:ext cx="1089333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G-3mg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82" name="Oval 77"/>
            <p:cNvSpPr>
              <a:spLocks noChangeArrowheads="1"/>
            </p:cNvSpPr>
            <p:nvPr/>
          </p:nvSpPr>
          <p:spPr bwMode="auto">
            <a:xfrm>
              <a:off x="5157554" y="4610559"/>
              <a:ext cx="129593" cy="128572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83" name="Rectangle 78"/>
            <p:cNvSpPr>
              <a:spLocks noChangeArrowheads="1"/>
            </p:cNvSpPr>
            <p:nvPr/>
          </p:nvSpPr>
          <p:spPr bwMode="auto">
            <a:xfrm>
              <a:off x="4015198" y="4561855"/>
              <a:ext cx="1211962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D-12.5mg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84" name="Oval 79"/>
            <p:cNvSpPr>
              <a:spLocks noChangeArrowheads="1"/>
            </p:cNvSpPr>
            <p:nvPr/>
          </p:nvSpPr>
          <p:spPr bwMode="auto">
            <a:xfrm>
              <a:off x="5218779" y="4949336"/>
              <a:ext cx="248981" cy="252042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85" name="Rectangle 80"/>
            <p:cNvSpPr>
              <a:spLocks noChangeArrowheads="1"/>
            </p:cNvSpPr>
            <p:nvPr/>
          </p:nvSpPr>
          <p:spPr bwMode="auto">
            <a:xfrm>
              <a:off x="4306473" y="4952999"/>
              <a:ext cx="1369618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D-25mg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86" name="Oval 81"/>
            <p:cNvSpPr>
              <a:spLocks noChangeArrowheads="1"/>
            </p:cNvSpPr>
            <p:nvPr/>
          </p:nvSpPr>
          <p:spPr bwMode="auto">
            <a:xfrm>
              <a:off x="5457556" y="5298317"/>
              <a:ext cx="252043" cy="252042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87" name="Rectangle 82"/>
            <p:cNvSpPr>
              <a:spLocks noChangeArrowheads="1"/>
            </p:cNvSpPr>
            <p:nvPr/>
          </p:nvSpPr>
          <p:spPr bwMode="auto">
            <a:xfrm>
              <a:off x="4603012" y="5333999"/>
              <a:ext cx="98072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D-50mg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88" name="Oval 83"/>
            <p:cNvSpPr>
              <a:spLocks noChangeArrowheads="1"/>
            </p:cNvSpPr>
            <p:nvPr/>
          </p:nvSpPr>
          <p:spPr bwMode="auto">
            <a:xfrm>
              <a:off x="5806538" y="5578930"/>
              <a:ext cx="210205" cy="213267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89" name="Rectangle 84"/>
            <p:cNvSpPr>
              <a:spLocks noChangeArrowheads="1"/>
            </p:cNvSpPr>
            <p:nvPr/>
          </p:nvSpPr>
          <p:spPr bwMode="auto">
            <a:xfrm>
              <a:off x="4852230" y="5667344"/>
              <a:ext cx="1081639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D-100mg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90" name="Oval 85"/>
            <p:cNvSpPr>
              <a:spLocks noChangeArrowheads="1"/>
            </p:cNvSpPr>
            <p:nvPr/>
          </p:nvSpPr>
          <p:spPr bwMode="auto">
            <a:xfrm>
              <a:off x="6258581" y="5795258"/>
              <a:ext cx="87756" cy="87755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91" name="Rectangle 86"/>
            <p:cNvSpPr>
              <a:spLocks noChangeArrowheads="1"/>
            </p:cNvSpPr>
            <p:nvPr/>
          </p:nvSpPr>
          <p:spPr bwMode="auto">
            <a:xfrm>
              <a:off x="5450269" y="6048344"/>
              <a:ext cx="105919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D-200mg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92" name="Oval 87"/>
            <p:cNvSpPr>
              <a:spLocks noChangeArrowheads="1"/>
            </p:cNvSpPr>
            <p:nvPr/>
          </p:nvSpPr>
          <p:spPr bwMode="auto">
            <a:xfrm>
              <a:off x="6682053" y="5830973"/>
              <a:ext cx="83674" cy="80613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93" name="Rectangle 88"/>
            <p:cNvSpPr>
              <a:spLocks noChangeArrowheads="1"/>
            </p:cNvSpPr>
            <p:nvPr/>
          </p:nvSpPr>
          <p:spPr bwMode="auto">
            <a:xfrm>
              <a:off x="6687675" y="6048344"/>
              <a:ext cx="1055982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T-2mg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94" name="Oval 89"/>
            <p:cNvSpPr>
              <a:spLocks noChangeArrowheads="1"/>
            </p:cNvSpPr>
            <p:nvPr/>
          </p:nvSpPr>
          <p:spPr bwMode="auto">
            <a:xfrm>
              <a:off x="7114708" y="5760564"/>
              <a:ext cx="38776" cy="34694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95" name="Rectangle 90"/>
            <p:cNvSpPr>
              <a:spLocks noChangeArrowheads="1"/>
            </p:cNvSpPr>
            <p:nvPr/>
          </p:nvSpPr>
          <p:spPr bwMode="auto">
            <a:xfrm>
              <a:off x="6986281" y="5817707"/>
              <a:ext cx="48571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T-5mg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96" name="Oval 91"/>
            <p:cNvSpPr>
              <a:spLocks noChangeArrowheads="1"/>
            </p:cNvSpPr>
            <p:nvPr/>
          </p:nvSpPr>
          <p:spPr bwMode="auto">
            <a:xfrm>
              <a:off x="7486139" y="5556481"/>
              <a:ext cx="22449" cy="22449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97" name="Rectangle 92"/>
            <p:cNvSpPr>
              <a:spLocks noChangeArrowheads="1"/>
            </p:cNvSpPr>
            <p:nvPr/>
          </p:nvSpPr>
          <p:spPr bwMode="auto">
            <a:xfrm>
              <a:off x="7371123" y="5605461"/>
              <a:ext cx="633187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T-0.5mg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98" name="Oval 93"/>
            <p:cNvSpPr>
              <a:spLocks noChangeArrowheads="1"/>
            </p:cNvSpPr>
            <p:nvPr/>
          </p:nvSpPr>
          <p:spPr bwMode="auto">
            <a:xfrm>
              <a:off x="7776956" y="5249337"/>
              <a:ext cx="16327" cy="19388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99" name="Rectangle 94"/>
            <p:cNvSpPr>
              <a:spLocks noChangeArrowheads="1"/>
            </p:cNvSpPr>
            <p:nvPr/>
          </p:nvSpPr>
          <p:spPr bwMode="auto">
            <a:xfrm>
              <a:off x="7806549" y="5292195"/>
              <a:ext cx="650819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R-0.3mg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100" name="Oval 95"/>
            <p:cNvSpPr>
              <a:spLocks noChangeArrowheads="1"/>
            </p:cNvSpPr>
            <p:nvPr/>
          </p:nvSpPr>
          <p:spPr bwMode="auto">
            <a:xfrm>
              <a:off x="7961652" y="4871785"/>
              <a:ext cx="15307" cy="16327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101" name="Rectangle 96"/>
            <p:cNvSpPr>
              <a:spLocks noChangeArrowheads="1"/>
            </p:cNvSpPr>
            <p:nvPr/>
          </p:nvSpPr>
          <p:spPr bwMode="auto">
            <a:xfrm>
              <a:off x="7987162" y="4910560"/>
              <a:ext cx="654025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R-0.9mg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</p:grpSp>
      <p:sp>
        <p:nvSpPr>
          <p:cNvPr id="102" name="Oval 55"/>
          <p:cNvSpPr>
            <a:spLocks noChangeArrowheads="1"/>
          </p:cNvSpPr>
          <p:nvPr/>
        </p:nvSpPr>
        <p:spPr bwMode="auto">
          <a:xfrm rot="921548">
            <a:off x="6149721" y="2953637"/>
            <a:ext cx="2953078" cy="1016832"/>
          </a:xfrm>
          <a:prstGeom prst="ellipse">
            <a:avLst/>
          </a:prstGeom>
          <a:noFill/>
          <a:ln>
            <a:solidFill>
              <a:schemeClr val="accent2"/>
            </a:solidFill>
            <a:prstDash val="sysDash"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03" name="Oval 55"/>
          <p:cNvSpPr>
            <a:spLocks noChangeArrowheads="1"/>
          </p:cNvSpPr>
          <p:nvPr/>
        </p:nvSpPr>
        <p:spPr bwMode="auto">
          <a:xfrm rot="20853798">
            <a:off x="5447463" y="3363899"/>
            <a:ext cx="1258999" cy="962120"/>
          </a:xfrm>
          <a:prstGeom prst="ellipse">
            <a:avLst/>
          </a:prstGeom>
          <a:noFill/>
          <a:ln>
            <a:solidFill>
              <a:schemeClr val="accent2"/>
            </a:solidFill>
            <a:prstDash val="sysDash"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04" name="Oval 55"/>
          <p:cNvSpPr>
            <a:spLocks noChangeArrowheads="1"/>
          </p:cNvSpPr>
          <p:nvPr/>
        </p:nvSpPr>
        <p:spPr bwMode="auto">
          <a:xfrm rot="18383315">
            <a:off x="5799367" y="3914432"/>
            <a:ext cx="1045826" cy="2305736"/>
          </a:xfrm>
          <a:prstGeom prst="ellipse">
            <a:avLst/>
          </a:prstGeom>
          <a:noFill/>
          <a:ln>
            <a:solidFill>
              <a:schemeClr val="accent2"/>
            </a:solidFill>
            <a:prstDash val="sysDash"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05" name="Oval 55"/>
          <p:cNvSpPr>
            <a:spLocks noChangeArrowheads="1"/>
          </p:cNvSpPr>
          <p:nvPr/>
        </p:nvSpPr>
        <p:spPr bwMode="auto">
          <a:xfrm rot="15413129">
            <a:off x="7649316" y="4816829"/>
            <a:ext cx="684169" cy="1417770"/>
          </a:xfrm>
          <a:prstGeom prst="ellipse">
            <a:avLst/>
          </a:prstGeom>
          <a:noFill/>
          <a:ln>
            <a:solidFill>
              <a:schemeClr val="accent2"/>
            </a:solidFill>
            <a:prstDash val="sysDash"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06" name="Oval 55"/>
          <p:cNvSpPr>
            <a:spLocks noChangeArrowheads="1"/>
          </p:cNvSpPr>
          <p:nvPr/>
        </p:nvSpPr>
        <p:spPr bwMode="auto">
          <a:xfrm rot="15413129">
            <a:off x="8231971" y="4359483"/>
            <a:ext cx="684169" cy="1017408"/>
          </a:xfrm>
          <a:prstGeom prst="ellipse">
            <a:avLst/>
          </a:prstGeom>
          <a:noFill/>
          <a:ln>
            <a:solidFill>
              <a:schemeClr val="accent2"/>
            </a:solidFill>
            <a:prstDash val="sysDash"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12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127"/>
          <p:cNvSpPr/>
          <p:nvPr/>
        </p:nvSpPr>
        <p:spPr>
          <a:xfrm>
            <a:off x="7162800" y="4777385"/>
            <a:ext cx="1973329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2" name="Title 1"/>
          <p:cNvSpPr>
            <a:spLocks noGrp="1"/>
          </p:cNvSpPr>
          <p:nvPr>
            <p:ph type="title"/>
          </p:nvPr>
        </p:nvSpPr>
        <p:spPr>
          <a:xfrm>
            <a:off x="1058286" y="577850"/>
            <a:ext cx="7617401" cy="690563"/>
          </a:xfrm>
        </p:spPr>
        <p:txBody>
          <a:bodyPr>
            <a:normAutofit/>
          </a:bodyPr>
          <a:lstStyle/>
          <a:p>
            <a:r>
              <a:rPr lang="en-US" altLang="el-GR" sz="3200" dirty="0" smtClean="0"/>
              <a:t>Modeling dose-effects in NMA</a:t>
            </a:r>
            <a:endParaRPr lang="en-US" altLang="el-GR" sz="3200" dirty="0"/>
          </a:p>
        </p:txBody>
      </p:sp>
      <p:graphicFrame>
        <p:nvGraphicFramePr>
          <p:cNvPr id="12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235829"/>
              </p:ext>
            </p:extLst>
          </p:nvPr>
        </p:nvGraphicFramePr>
        <p:xfrm>
          <a:off x="152399" y="1371600"/>
          <a:ext cx="8934545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1"/>
                <a:gridCol w="3657600"/>
                <a:gridCol w="3752944"/>
              </a:tblGrid>
              <a:tr h="4339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i="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Model</a:t>
                      </a:r>
                      <a:endParaRPr lang="en-GB" sz="3200" i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i="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Description</a:t>
                      </a:r>
                      <a:endParaRPr lang="en-GB" sz="3200" i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0" kern="12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Network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43674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0000FF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Random dose-effects within different dose categories</a:t>
                      </a:r>
                      <a:endParaRPr lang="en-GB" sz="1800" b="1" dirty="0">
                        <a:solidFill>
                          <a:srgbClr val="0000FF"/>
                        </a:solidFill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Doses are related and exchangeable within a specific dose-categorization (with/no consistency on the treatment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and/or dose level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) </a:t>
                      </a:r>
                      <a:r>
                        <a:rPr lang="en-CA" sz="1800" i="0" kern="1200" baseline="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CA" sz="1800" i="1" kern="1200" baseline="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we did not apply this in the example</a:t>
                      </a:r>
                      <a:r>
                        <a:rPr lang="en-CA" sz="1800" i="0" kern="1200" baseline="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]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A.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Fixed dose-category effects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No consistency for the dose-category effects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Consistency equations for the dose-category effects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B. Random dose-category effects across treatment comparisons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No consistency for the dose-category effects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Consistency equations for the dose-category effects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Dose-effects are related and exchangeable accounting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for the dose-category they belong to</a:t>
                      </a:r>
                      <a:endParaRPr lang="el-GR" altLang="el-GR" sz="1800" i="1" kern="1200" dirty="0" smtClean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altLang="el-GR" sz="1800" i="0" kern="1200" dirty="0" smtClean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FF"/>
                    </a:solidFill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5410200" y="3107183"/>
            <a:ext cx="3362832" cy="2815180"/>
            <a:chOff x="4015198" y="2674578"/>
            <a:chExt cx="4625989" cy="3573821"/>
          </a:xfrm>
        </p:grpSpPr>
        <p:sp>
          <p:nvSpPr>
            <p:cNvPr id="14" name="Line 9"/>
            <p:cNvSpPr>
              <a:spLocks noChangeShapeType="1"/>
            </p:cNvSpPr>
            <p:nvPr/>
          </p:nvSpPr>
          <p:spPr bwMode="auto">
            <a:xfrm flipH="1" flipV="1">
              <a:off x="7970835" y="4045250"/>
              <a:ext cx="61225" cy="416328"/>
            </a:xfrm>
            <a:prstGeom prst="line">
              <a:avLst/>
            </a:prstGeom>
            <a:noFill/>
            <a:ln w="149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 flipH="1" flipV="1">
              <a:off x="7787160" y="3667698"/>
              <a:ext cx="244899" cy="793881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 flipH="1" flipV="1">
              <a:off x="7499404" y="3357492"/>
              <a:ext cx="532656" cy="1104087"/>
            </a:xfrm>
            <a:prstGeom prst="line">
              <a:avLst/>
            </a:prstGeom>
            <a:noFill/>
            <a:ln w="587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 flipH="1" flipV="1">
              <a:off x="7134096" y="3147287"/>
              <a:ext cx="897964" cy="1314292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 flipH="1" flipV="1">
              <a:off x="6723889" y="3054429"/>
              <a:ext cx="1308171" cy="1407149"/>
            </a:xfrm>
            <a:prstGeom prst="line">
              <a:avLst/>
            </a:prstGeom>
            <a:noFill/>
            <a:ln w="587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 flipH="1" flipV="1">
              <a:off x="6523889" y="3103409"/>
              <a:ext cx="1727561" cy="1375516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 flipH="1" flipV="1">
              <a:off x="6133070" y="3258512"/>
              <a:ext cx="2118379" cy="1220414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 flipH="1" flipV="1">
              <a:off x="5584087" y="3502391"/>
              <a:ext cx="2447973" cy="959188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 flipH="1" flipV="1">
              <a:off x="5345310" y="3851372"/>
              <a:ext cx="2686750" cy="610207"/>
            </a:xfrm>
            <a:prstGeom prst="line">
              <a:avLst/>
            </a:prstGeom>
            <a:noFill/>
            <a:ln w="587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 flipH="1" flipV="1">
              <a:off x="5221840" y="4252394"/>
              <a:ext cx="2810220" cy="209185"/>
            </a:xfrm>
            <a:prstGeom prst="line">
              <a:avLst/>
            </a:prstGeom>
            <a:noFill/>
            <a:ln w="587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 flipH="1">
              <a:off x="5221840" y="4461579"/>
              <a:ext cx="2810220" cy="213267"/>
            </a:xfrm>
            <a:prstGeom prst="line">
              <a:avLst/>
            </a:prstGeom>
            <a:noFill/>
            <a:ln w="1190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 flipH="1">
              <a:off x="5345310" y="4461579"/>
              <a:ext cx="2686750" cy="614288"/>
            </a:xfrm>
            <a:prstGeom prst="line">
              <a:avLst/>
            </a:prstGeom>
            <a:noFill/>
            <a:ln w="1793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26" name="Line 21"/>
            <p:cNvSpPr>
              <a:spLocks noChangeShapeType="1"/>
            </p:cNvSpPr>
            <p:nvPr/>
          </p:nvSpPr>
          <p:spPr bwMode="auto">
            <a:xfrm flipH="1">
              <a:off x="5584087" y="4461579"/>
              <a:ext cx="2447973" cy="962250"/>
            </a:xfrm>
            <a:prstGeom prst="line">
              <a:avLst/>
            </a:prstGeom>
            <a:noFill/>
            <a:ln w="1793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 flipH="1">
              <a:off x="5913681" y="4461579"/>
              <a:ext cx="2118379" cy="1224495"/>
            </a:xfrm>
            <a:prstGeom prst="line">
              <a:avLst/>
            </a:prstGeom>
            <a:noFill/>
            <a:ln w="149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28" name="Line 23"/>
            <p:cNvSpPr>
              <a:spLocks noChangeShapeType="1"/>
            </p:cNvSpPr>
            <p:nvPr/>
          </p:nvSpPr>
          <p:spPr bwMode="auto">
            <a:xfrm flipH="1">
              <a:off x="6304499" y="4461579"/>
              <a:ext cx="1727561" cy="1379598"/>
            </a:xfrm>
            <a:prstGeom prst="line">
              <a:avLst/>
            </a:prstGeom>
            <a:noFill/>
            <a:ln w="587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 flipH="1">
              <a:off x="6723889" y="4461579"/>
              <a:ext cx="1308171" cy="1411231"/>
            </a:xfrm>
            <a:prstGeom prst="line">
              <a:avLst/>
            </a:prstGeom>
            <a:noFill/>
            <a:ln w="587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 flipH="1">
              <a:off x="7134096" y="4461579"/>
              <a:ext cx="897964" cy="1318373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 flipH="1">
              <a:off x="7499404" y="4461579"/>
              <a:ext cx="532656" cy="1108168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2" name="Line 27"/>
            <p:cNvSpPr>
              <a:spLocks noChangeShapeType="1"/>
            </p:cNvSpPr>
            <p:nvPr/>
          </p:nvSpPr>
          <p:spPr bwMode="auto">
            <a:xfrm flipH="1">
              <a:off x="7787160" y="4461579"/>
              <a:ext cx="244899" cy="797963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 flipH="1">
              <a:off x="7970835" y="4461579"/>
              <a:ext cx="61225" cy="42041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4" name="Line 29"/>
            <p:cNvSpPr>
              <a:spLocks noChangeShapeType="1"/>
            </p:cNvSpPr>
            <p:nvPr/>
          </p:nvSpPr>
          <p:spPr bwMode="auto">
            <a:xfrm flipH="1">
              <a:off x="5221840" y="4045250"/>
              <a:ext cx="2748995" cy="207144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5" name="Line 30"/>
            <p:cNvSpPr>
              <a:spLocks noChangeShapeType="1"/>
            </p:cNvSpPr>
            <p:nvPr/>
          </p:nvSpPr>
          <p:spPr bwMode="auto">
            <a:xfrm flipH="1">
              <a:off x="5345310" y="4045250"/>
              <a:ext cx="2625525" cy="1030617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6" name="Line 31"/>
            <p:cNvSpPr>
              <a:spLocks noChangeShapeType="1"/>
            </p:cNvSpPr>
            <p:nvPr/>
          </p:nvSpPr>
          <p:spPr bwMode="auto">
            <a:xfrm flipH="1">
              <a:off x="5584087" y="4045250"/>
              <a:ext cx="2386748" cy="1378578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7" name="Line 32"/>
            <p:cNvSpPr>
              <a:spLocks noChangeShapeType="1"/>
            </p:cNvSpPr>
            <p:nvPr/>
          </p:nvSpPr>
          <p:spPr bwMode="auto">
            <a:xfrm flipH="1">
              <a:off x="6723889" y="4045250"/>
              <a:ext cx="1246946" cy="182756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8" name="Line 33"/>
            <p:cNvSpPr>
              <a:spLocks noChangeShapeType="1"/>
            </p:cNvSpPr>
            <p:nvPr/>
          </p:nvSpPr>
          <p:spPr bwMode="auto">
            <a:xfrm flipH="1">
              <a:off x="7134096" y="4045250"/>
              <a:ext cx="836739" cy="1734702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39" name="Line 34"/>
            <p:cNvSpPr>
              <a:spLocks noChangeShapeType="1"/>
            </p:cNvSpPr>
            <p:nvPr/>
          </p:nvSpPr>
          <p:spPr bwMode="auto">
            <a:xfrm flipH="1" flipV="1">
              <a:off x="7499404" y="3357492"/>
              <a:ext cx="287757" cy="310205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40" name="Line 35"/>
            <p:cNvSpPr>
              <a:spLocks noChangeShapeType="1"/>
            </p:cNvSpPr>
            <p:nvPr/>
          </p:nvSpPr>
          <p:spPr bwMode="auto">
            <a:xfrm flipH="1" flipV="1">
              <a:off x="7134096" y="3147287"/>
              <a:ext cx="653065" cy="52041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41" name="Line 36"/>
            <p:cNvSpPr>
              <a:spLocks noChangeShapeType="1"/>
            </p:cNvSpPr>
            <p:nvPr/>
          </p:nvSpPr>
          <p:spPr bwMode="auto">
            <a:xfrm flipH="1" flipV="1">
              <a:off x="7134096" y="3147287"/>
              <a:ext cx="365308" cy="210205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42" name="Line 37"/>
            <p:cNvSpPr>
              <a:spLocks noChangeShapeType="1"/>
            </p:cNvSpPr>
            <p:nvPr/>
          </p:nvSpPr>
          <p:spPr bwMode="auto">
            <a:xfrm>
              <a:off x="7499404" y="3357492"/>
              <a:ext cx="287757" cy="1902049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43" name="Line 38"/>
            <p:cNvSpPr>
              <a:spLocks noChangeShapeType="1"/>
            </p:cNvSpPr>
            <p:nvPr/>
          </p:nvSpPr>
          <p:spPr bwMode="auto">
            <a:xfrm>
              <a:off x="7499404" y="3357492"/>
              <a:ext cx="471431" cy="1524497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44" name="Line 39"/>
            <p:cNvSpPr>
              <a:spLocks noChangeShapeType="1"/>
            </p:cNvSpPr>
            <p:nvPr/>
          </p:nvSpPr>
          <p:spPr bwMode="auto">
            <a:xfrm flipH="1">
              <a:off x="5345310" y="3502391"/>
              <a:ext cx="238777" cy="348981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45" name="Line 40"/>
            <p:cNvSpPr>
              <a:spLocks noChangeShapeType="1"/>
            </p:cNvSpPr>
            <p:nvPr/>
          </p:nvSpPr>
          <p:spPr bwMode="auto">
            <a:xfrm flipH="1">
              <a:off x="5221840" y="3502391"/>
              <a:ext cx="362247" cy="750004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46" name="Line 41"/>
            <p:cNvSpPr>
              <a:spLocks noChangeShapeType="1"/>
            </p:cNvSpPr>
            <p:nvPr/>
          </p:nvSpPr>
          <p:spPr bwMode="auto">
            <a:xfrm flipH="1">
              <a:off x="5221840" y="3851372"/>
              <a:ext cx="123470" cy="401023"/>
            </a:xfrm>
            <a:prstGeom prst="line">
              <a:avLst/>
            </a:prstGeom>
            <a:noFill/>
            <a:ln w="587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47" name="Line 42"/>
            <p:cNvSpPr>
              <a:spLocks noChangeShapeType="1"/>
            </p:cNvSpPr>
            <p:nvPr/>
          </p:nvSpPr>
          <p:spPr bwMode="auto">
            <a:xfrm>
              <a:off x="5221840" y="4674845"/>
              <a:ext cx="123470" cy="401023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48" name="Line 43"/>
            <p:cNvSpPr>
              <a:spLocks noChangeShapeType="1"/>
            </p:cNvSpPr>
            <p:nvPr/>
          </p:nvSpPr>
          <p:spPr bwMode="auto">
            <a:xfrm>
              <a:off x="5221840" y="4674845"/>
              <a:ext cx="362247" cy="748983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49" name="Line 44"/>
            <p:cNvSpPr>
              <a:spLocks noChangeShapeType="1"/>
            </p:cNvSpPr>
            <p:nvPr/>
          </p:nvSpPr>
          <p:spPr bwMode="auto">
            <a:xfrm>
              <a:off x="5221840" y="4674845"/>
              <a:ext cx="691841" cy="1011229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50" name="Line 45"/>
            <p:cNvSpPr>
              <a:spLocks noChangeShapeType="1"/>
            </p:cNvSpPr>
            <p:nvPr/>
          </p:nvSpPr>
          <p:spPr bwMode="auto">
            <a:xfrm>
              <a:off x="5345310" y="5075867"/>
              <a:ext cx="238777" cy="347961"/>
            </a:xfrm>
            <a:prstGeom prst="line">
              <a:avLst/>
            </a:prstGeom>
            <a:noFill/>
            <a:ln w="1793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51" name="Line 46"/>
            <p:cNvSpPr>
              <a:spLocks noChangeShapeType="1"/>
            </p:cNvSpPr>
            <p:nvPr/>
          </p:nvSpPr>
          <p:spPr bwMode="auto">
            <a:xfrm>
              <a:off x="5345310" y="5075867"/>
              <a:ext cx="568371" cy="610207"/>
            </a:xfrm>
            <a:prstGeom prst="line">
              <a:avLst/>
            </a:prstGeom>
            <a:noFill/>
            <a:ln w="149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52" name="Line 47"/>
            <p:cNvSpPr>
              <a:spLocks noChangeShapeType="1"/>
            </p:cNvSpPr>
            <p:nvPr/>
          </p:nvSpPr>
          <p:spPr bwMode="auto">
            <a:xfrm>
              <a:off x="5345310" y="5075867"/>
              <a:ext cx="959189" cy="765310"/>
            </a:xfrm>
            <a:prstGeom prst="line">
              <a:avLst/>
            </a:prstGeom>
            <a:noFill/>
            <a:ln w="587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53" name="Line 48"/>
            <p:cNvSpPr>
              <a:spLocks noChangeShapeType="1"/>
            </p:cNvSpPr>
            <p:nvPr/>
          </p:nvSpPr>
          <p:spPr bwMode="auto">
            <a:xfrm>
              <a:off x="5584087" y="5423828"/>
              <a:ext cx="329594" cy="262246"/>
            </a:xfrm>
            <a:prstGeom prst="line">
              <a:avLst/>
            </a:prstGeom>
            <a:noFill/>
            <a:ln w="1492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54" name="Line 49"/>
            <p:cNvSpPr>
              <a:spLocks noChangeShapeType="1"/>
            </p:cNvSpPr>
            <p:nvPr/>
          </p:nvSpPr>
          <p:spPr bwMode="auto">
            <a:xfrm>
              <a:off x="5584087" y="5423828"/>
              <a:ext cx="720412" cy="417349"/>
            </a:xfrm>
            <a:prstGeom prst="line">
              <a:avLst/>
            </a:prstGeom>
            <a:noFill/>
            <a:ln w="587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55" name="Line 50"/>
            <p:cNvSpPr>
              <a:spLocks noChangeShapeType="1"/>
            </p:cNvSpPr>
            <p:nvPr/>
          </p:nvSpPr>
          <p:spPr bwMode="auto">
            <a:xfrm>
              <a:off x="5913681" y="5686074"/>
              <a:ext cx="390819" cy="155103"/>
            </a:xfrm>
            <a:prstGeom prst="line">
              <a:avLst/>
            </a:prstGeom>
            <a:noFill/>
            <a:ln w="587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56" name="Line 51"/>
            <p:cNvSpPr>
              <a:spLocks noChangeShapeType="1"/>
            </p:cNvSpPr>
            <p:nvPr/>
          </p:nvSpPr>
          <p:spPr bwMode="auto">
            <a:xfrm flipV="1">
              <a:off x="6723889" y="5779952"/>
              <a:ext cx="410206" cy="92858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57" name="Line 52"/>
            <p:cNvSpPr>
              <a:spLocks noChangeShapeType="1"/>
            </p:cNvSpPr>
            <p:nvPr/>
          </p:nvSpPr>
          <p:spPr bwMode="auto">
            <a:xfrm flipV="1">
              <a:off x="6723889" y="5569747"/>
              <a:ext cx="775515" cy="303063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58" name="Line 53"/>
            <p:cNvSpPr>
              <a:spLocks noChangeShapeType="1"/>
            </p:cNvSpPr>
            <p:nvPr/>
          </p:nvSpPr>
          <p:spPr bwMode="auto">
            <a:xfrm flipV="1">
              <a:off x="7134096" y="5569747"/>
              <a:ext cx="365308" cy="210205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59" name="Line 54"/>
            <p:cNvSpPr>
              <a:spLocks noChangeShapeType="1"/>
            </p:cNvSpPr>
            <p:nvPr/>
          </p:nvSpPr>
          <p:spPr bwMode="auto">
            <a:xfrm flipV="1">
              <a:off x="7787160" y="4881989"/>
              <a:ext cx="183674" cy="377553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60" name="Oval 55"/>
            <p:cNvSpPr>
              <a:spLocks noChangeArrowheads="1"/>
            </p:cNvSpPr>
            <p:nvPr/>
          </p:nvSpPr>
          <p:spPr bwMode="auto">
            <a:xfrm>
              <a:off x="7741242" y="4170761"/>
              <a:ext cx="581636" cy="58163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61" name="Rectangle 56"/>
            <p:cNvSpPr>
              <a:spLocks noChangeArrowheads="1"/>
            </p:cNvSpPr>
            <p:nvPr/>
          </p:nvSpPr>
          <p:spPr bwMode="auto">
            <a:xfrm>
              <a:off x="8476078" y="4403415"/>
              <a:ext cx="135734" cy="239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P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62" name="Oval 57"/>
            <p:cNvSpPr>
              <a:spLocks noChangeArrowheads="1"/>
            </p:cNvSpPr>
            <p:nvPr/>
          </p:nvSpPr>
          <p:spPr bwMode="auto">
            <a:xfrm>
              <a:off x="7915733" y="3990148"/>
              <a:ext cx="107144" cy="107144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63" name="Rectangle 58"/>
            <p:cNvSpPr>
              <a:spLocks noChangeArrowheads="1"/>
            </p:cNvSpPr>
            <p:nvPr/>
          </p:nvSpPr>
          <p:spPr bwMode="auto">
            <a:xfrm>
              <a:off x="8042264" y="3913617"/>
              <a:ext cx="512961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O-4mg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64" name="Oval 59"/>
            <p:cNvSpPr>
              <a:spLocks noChangeArrowheads="1"/>
            </p:cNvSpPr>
            <p:nvPr/>
          </p:nvSpPr>
          <p:spPr bwMode="auto">
            <a:xfrm>
              <a:off x="7751446" y="3631983"/>
              <a:ext cx="71429" cy="67347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65" name="Rectangle 60"/>
            <p:cNvSpPr>
              <a:spLocks noChangeArrowheads="1"/>
            </p:cNvSpPr>
            <p:nvPr/>
          </p:nvSpPr>
          <p:spPr bwMode="auto">
            <a:xfrm>
              <a:off x="7883707" y="3473565"/>
              <a:ext cx="517769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O-8mg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66" name="Oval 61"/>
            <p:cNvSpPr>
              <a:spLocks noChangeArrowheads="1"/>
            </p:cNvSpPr>
            <p:nvPr/>
          </p:nvSpPr>
          <p:spPr bwMode="auto">
            <a:xfrm>
              <a:off x="7457567" y="3315655"/>
              <a:ext cx="83674" cy="80613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67" name="Rectangle 62"/>
            <p:cNvSpPr>
              <a:spLocks noChangeArrowheads="1"/>
            </p:cNvSpPr>
            <p:nvPr/>
          </p:nvSpPr>
          <p:spPr bwMode="auto">
            <a:xfrm>
              <a:off x="7603094" y="3163359"/>
              <a:ext cx="585096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O-16mg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68" name="Oval 63"/>
            <p:cNvSpPr>
              <a:spLocks noChangeArrowheads="1"/>
            </p:cNvSpPr>
            <p:nvPr/>
          </p:nvSpPr>
          <p:spPr bwMode="auto">
            <a:xfrm>
              <a:off x="7086136" y="3099328"/>
              <a:ext cx="93878" cy="93878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69" name="Rectangle 64"/>
            <p:cNvSpPr>
              <a:spLocks noChangeArrowheads="1"/>
            </p:cNvSpPr>
            <p:nvPr/>
          </p:nvSpPr>
          <p:spPr bwMode="auto">
            <a:xfrm>
              <a:off x="7244928" y="2947032"/>
              <a:ext cx="49052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O-1mg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70" name="Oval 65"/>
            <p:cNvSpPr>
              <a:spLocks noChangeArrowheads="1"/>
            </p:cNvSpPr>
            <p:nvPr/>
          </p:nvSpPr>
          <p:spPr bwMode="auto">
            <a:xfrm>
              <a:off x="6720828" y="3050348"/>
              <a:ext cx="6122" cy="7143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71" name="Rectangle 66"/>
            <p:cNvSpPr>
              <a:spLocks noChangeArrowheads="1"/>
            </p:cNvSpPr>
            <p:nvPr/>
          </p:nvSpPr>
          <p:spPr bwMode="auto">
            <a:xfrm>
              <a:off x="6724518" y="2750777"/>
              <a:ext cx="100393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O-3mg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72" name="Oval 67"/>
            <p:cNvSpPr>
              <a:spLocks noChangeArrowheads="1"/>
            </p:cNvSpPr>
            <p:nvPr/>
          </p:nvSpPr>
          <p:spPr bwMode="auto">
            <a:xfrm>
              <a:off x="6516746" y="3097287"/>
              <a:ext cx="10204" cy="12245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73" name="Rectangle 68"/>
            <p:cNvSpPr>
              <a:spLocks noChangeArrowheads="1"/>
            </p:cNvSpPr>
            <p:nvPr/>
          </p:nvSpPr>
          <p:spPr bwMode="auto">
            <a:xfrm>
              <a:off x="5681265" y="2674578"/>
              <a:ext cx="1180108" cy="253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O-2mg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74" name="Oval 69"/>
            <p:cNvSpPr>
              <a:spLocks noChangeArrowheads="1"/>
            </p:cNvSpPr>
            <p:nvPr/>
          </p:nvSpPr>
          <p:spPr bwMode="auto">
            <a:xfrm>
              <a:off x="6119805" y="3245246"/>
              <a:ext cx="22449" cy="26531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75" name="Rectangle 70"/>
            <p:cNvSpPr>
              <a:spLocks noChangeArrowheads="1"/>
            </p:cNvSpPr>
            <p:nvPr/>
          </p:nvSpPr>
          <p:spPr bwMode="auto">
            <a:xfrm>
              <a:off x="5256802" y="3024215"/>
              <a:ext cx="833538" cy="253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O-24mg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76" name="Oval 71"/>
            <p:cNvSpPr>
              <a:spLocks noChangeArrowheads="1"/>
            </p:cNvSpPr>
            <p:nvPr/>
          </p:nvSpPr>
          <p:spPr bwMode="auto">
            <a:xfrm>
              <a:off x="5564699" y="3483003"/>
              <a:ext cx="38776" cy="38776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77" name="Rectangle 72"/>
            <p:cNvSpPr>
              <a:spLocks noChangeArrowheads="1"/>
            </p:cNvSpPr>
            <p:nvPr/>
          </p:nvSpPr>
          <p:spPr bwMode="auto">
            <a:xfrm>
              <a:off x="4691569" y="3375674"/>
              <a:ext cx="1099786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G-0.1mg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78" name="Oval 73"/>
            <p:cNvSpPr>
              <a:spLocks noChangeArrowheads="1"/>
            </p:cNvSpPr>
            <p:nvPr/>
          </p:nvSpPr>
          <p:spPr bwMode="auto">
            <a:xfrm>
              <a:off x="5315718" y="3822801"/>
              <a:ext cx="58164" cy="55102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79" name="Rectangle 74"/>
            <p:cNvSpPr>
              <a:spLocks noChangeArrowheads="1"/>
            </p:cNvSpPr>
            <p:nvPr/>
          </p:nvSpPr>
          <p:spPr bwMode="auto">
            <a:xfrm>
              <a:off x="4547430" y="3710554"/>
              <a:ext cx="921367" cy="203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G-1mg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80" name="Oval 75"/>
            <p:cNvSpPr>
              <a:spLocks noChangeArrowheads="1"/>
            </p:cNvSpPr>
            <p:nvPr/>
          </p:nvSpPr>
          <p:spPr bwMode="auto">
            <a:xfrm>
              <a:off x="5190208" y="4219741"/>
              <a:ext cx="61225" cy="64286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81" name="Rectangle 76"/>
            <p:cNvSpPr>
              <a:spLocks noChangeArrowheads="1"/>
            </p:cNvSpPr>
            <p:nvPr/>
          </p:nvSpPr>
          <p:spPr bwMode="auto">
            <a:xfrm>
              <a:off x="4395030" y="4107495"/>
              <a:ext cx="1089333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G-3mg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82" name="Oval 77"/>
            <p:cNvSpPr>
              <a:spLocks noChangeArrowheads="1"/>
            </p:cNvSpPr>
            <p:nvPr/>
          </p:nvSpPr>
          <p:spPr bwMode="auto">
            <a:xfrm>
              <a:off x="5157554" y="4610559"/>
              <a:ext cx="129593" cy="128572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83" name="Rectangle 78"/>
            <p:cNvSpPr>
              <a:spLocks noChangeArrowheads="1"/>
            </p:cNvSpPr>
            <p:nvPr/>
          </p:nvSpPr>
          <p:spPr bwMode="auto">
            <a:xfrm>
              <a:off x="4015198" y="4561855"/>
              <a:ext cx="1211962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D-12.5mg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84" name="Oval 79"/>
            <p:cNvSpPr>
              <a:spLocks noChangeArrowheads="1"/>
            </p:cNvSpPr>
            <p:nvPr/>
          </p:nvSpPr>
          <p:spPr bwMode="auto">
            <a:xfrm>
              <a:off x="5218779" y="4949336"/>
              <a:ext cx="248981" cy="252042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85" name="Rectangle 80"/>
            <p:cNvSpPr>
              <a:spLocks noChangeArrowheads="1"/>
            </p:cNvSpPr>
            <p:nvPr/>
          </p:nvSpPr>
          <p:spPr bwMode="auto">
            <a:xfrm>
              <a:off x="4306473" y="4952999"/>
              <a:ext cx="1369618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D-25mg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86" name="Oval 81"/>
            <p:cNvSpPr>
              <a:spLocks noChangeArrowheads="1"/>
            </p:cNvSpPr>
            <p:nvPr/>
          </p:nvSpPr>
          <p:spPr bwMode="auto">
            <a:xfrm>
              <a:off x="5457556" y="5298317"/>
              <a:ext cx="252043" cy="252042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87" name="Rectangle 82"/>
            <p:cNvSpPr>
              <a:spLocks noChangeArrowheads="1"/>
            </p:cNvSpPr>
            <p:nvPr/>
          </p:nvSpPr>
          <p:spPr bwMode="auto">
            <a:xfrm>
              <a:off x="4603012" y="5333999"/>
              <a:ext cx="98072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D-50mg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88" name="Oval 83"/>
            <p:cNvSpPr>
              <a:spLocks noChangeArrowheads="1"/>
            </p:cNvSpPr>
            <p:nvPr/>
          </p:nvSpPr>
          <p:spPr bwMode="auto">
            <a:xfrm>
              <a:off x="5806538" y="5578930"/>
              <a:ext cx="210205" cy="213267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89" name="Rectangle 84"/>
            <p:cNvSpPr>
              <a:spLocks noChangeArrowheads="1"/>
            </p:cNvSpPr>
            <p:nvPr/>
          </p:nvSpPr>
          <p:spPr bwMode="auto">
            <a:xfrm>
              <a:off x="4852230" y="5667344"/>
              <a:ext cx="1081639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D-100mg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90" name="Oval 85"/>
            <p:cNvSpPr>
              <a:spLocks noChangeArrowheads="1"/>
            </p:cNvSpPr>
            <p:nvPr/>
          </p:nvSpPr>
          <p:spPr bwMode="auto">
            <a:xfrm>
              <a:off x="6258581" y="5795258"/>
              <a:ext cx="87756" cy="87755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91" name="Rectangle 86"/>
            <p:cNvSpPr>
              <a:spLocks noChangeArrowheads="1"/>
            </p:cNvSpPr>
            <p:nvPr/>
          </p:nvSpPr>
          <p:spPr bwMode="auto">
            <a:xfrm>
              <a:off x="5450269" y="6048344"/>
              <a:ext cx="105919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D-200mg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92" name="Oval 87"/>
            <p:cNvSpPr>
              <a:spLocks noChangeArrowheads="1"/>
            </p:cNvSpPr>
            <p:nvPr/>
          </p:nvSpPr>
          <p:spPr bwMode="auto">
            <a:xfrm>
              <a:off x="6682053" y="5830973"/>
              <a:ext cx="83674" cy="80613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93" name="Rectangle 88"/>
            <p:cNvSpPr>
              <a:spLocks noChangeArrowheads="1"/>
            </p:cNvSpPr>
            <p:nvPr/>
          </p:nvSpPr>
          <p:spPr bwMode="auto">
            <a:xfrm>
              <a:off x="6687675" y="6048344"/>
              <a:ext cx="1055982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T-2mg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94" name="Oval 89"/>
            <p:cNvSpPr>
              <a:spLocks noChangeArrowheads="1"/>
            </p:cNvSpPr>
            <p:nvPr/>
          </p:nvSpPr>
          <p:spPr bwMode="auto">
            <a:xfrm>
              <a:off x="7114708" y="5760564"/>
              <a:ext cx="38776" cy="34694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95" name="Rectangle 90"/>
            <p:cNvSpPr>
              <a:spLocks noChangeArrowheads="1"/>
            </p:cNvSpPr>
            <p:nvPr/>
          </p:nvSpPr>
          <p:spPr bwMode="auto">
            <a:xfrm>
              <a:off x="6986281" y="5817707"/>
              <a:ext cx="48571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T-5mg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96" name="Oval 91"/>
            <p:cNvSpPr>
              <a:spLocks noChangeArrowheads="1"/>
            </p:cNvSpPr>
            <p:nvPr/>
          </p:nvSpPr>
          <p:spPr bwMode="auto">
            <a:xfrm>
              <a:off x="7486139" y="5556481"/>
              <a:ext cx="22449" cy="22449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97" name="Rectangle 92"/>
            <p:cNvSpPr>
              <a:spLocks noChangeArrowheads="1"/>
            </p:cNvSpPr>
            <p:nvPr/>
          </p:nvSpPr>
          <p:spPr bwMode="auto">
            <a:xfrm>
              <a:off x="7371123" y="5605461"/>
              <a:ext cx="633187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T-0.5mg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98" name="Oval 93"/>
            <p:cNvSpPr>
              <a:spLocks noChangeArrowheads="1"/>
            </p:cNvSpPr>
            <p:nvPr/>
          </p:nvSpPr>
          <p:spPr bwMode="auto">
            <a:xfrm>
              <a:off x="7776956" y="5249337"/>
              <a:ext cx="16327" cy="19388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99" name="Rectangle 94"/>
            <p:cNvSpPr>
              <a:spLocks noChangeArrowheads="1"/>
            </p:cNvSpPr>
            <p:nvPr/>
          </p:nvSpPr>
          <p:spPr bwMode="auto">
            <a:xfrm>
              <a:off x="7806549" y="5292195"/>
              <a:ext cx="650819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R-0.3mg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100" name="Oval 95"/>
            <p:cNvSpPr>
              <a:spLocks noChangeArrowheads="1"/>
            </p:cNvSpPr>
            <p:nvPr/>
          </p:nvSpPr>
          <p:spPr bwMode="auto">
            <a:xfrm>
              <a:off x="7961652" y="4871785"/>
              <a:ext cx="15307" cy="16327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eorgia" panose="02040502050405020303" pitchFamily="18" charset="0"/>
              </a:endParaRPr>
            </a:p>
          </p:txBody>
        </p:sp>
        <p:sp>
          <p:nvSpPr>
            <p:cNvPr id="101" name="Rectangle 96"/>
            <p:cNvSpPr>
              <a:spLocks noChangeArrowheads="1"/>
            </p:cNvSpPr>
            <p:nvPr/>
          </p:nvSpPr>
          <p:spPr bwMode="auto">
            <a:xfrm>
              <a:off x="7987162" y="4910560"/>
              <a:ext cx="654025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 smtClean="0">
                  <a:solidFill>
                    <a:srgbClr val="000000"/>
                  </a:solidFill>
                  <a:latin typeface="Georgia" panose="02040502050405020303" pitchFamily="18" charset="0"/>
                </a:rPr>
                <a:t>R-0.9mg</a:t>
              </a:r>
              <a:endParaRPr lang="en-US" altLang="en-US" dirty="0">
                <a:latin typeface="Georgia" panose="02040502050405020303" pitchFamily="18" charset="0"/>
              </a:endParaRPr>
            </a:p>
          </p:txBody>
        </p:sp>
      </p:grpSp>
      <p:sp>
        <p:nvSpPr>
          <p:cNvPr id="102" name="Oval 55"/>
          <p:cNvSpPr>
            <a:spLocks noChangeArrowheads="1"/>
          </p:cNvSpPr>
          <p:nvPr/>
        </p:nvSpPr>
        <p:spPr bwMode="auto">
          <a:xfrm rot="921548">
            <a:off x="6169921" y="3011196"/>
            <a:ext cx="2953078" cy="1169360"/>
          </a:xfrm>
          <a:prstGeom prst="ellipse">
            <a:avLst/>
          </a:prstGeom>
          <a:noFill/>
          <a:ln>
            <a:solidFill>
              <a:schemeClr val="accent2"/>
            </a:solidFill>
            <a:prstDash val="sysDash"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03" name="Oval 55"/>
          <p:cNvSpPr>
            <a:spLocks noChangeArrowheads="1"/>
          </p:cNvSpPr>
          <p:nvPr/>
        </p:nvSpPr>
        <p:spPr bwMode="auto">
          <a:xfrm rot="20853798">
            <a:off x="5447463" y="3571262"/>
            <a:ext cx="1258999" cy="962120"/>
          </a:xfrm>
          <a:prstGeom prst="ellipse">
            <a:avLst/>
          </a:prstGeom>
          <a:noFill/>
          <a:ln>
            <a:solidFill>
              <a:schemeClr val="accent2"/>
            </a:solidFill>
            <a:prstDash val="sysDash"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04" name="Oval 55"/>
          <p:cNvSpPr>
            <a:spLocks noChangeArrowheads="1"/>
          </p:cNvSpPr>
          <p:nvPr/>
        </p:nvSpPr>
        <p:spPr bwMode="auto">
          <a:xfrm rot="18383315">
            <a:off x="5702945" y="4170513"/>
            <a:ext cx="1166863" cy="2305736"/>
          </a:xfrm>
          <a:prstGeom prst="ellipse">
            <a:avLst/>
          </a:prstGeom>
          <a:noFill/>
          <a:ln>
            <a:solidFill>
              <a:schemeClr val="accent2"/>
            </a:solidFill>
            <a:prstDash val="sysDash"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05" name="Oval 55"/>
          <p:cNvSpPr>
            <a:spLocks noChangeArrowheads="1"/>
          </p:cNvSpPr>
          <p:nvPr/>
        </p:nvSpPr>
        <p:spPr bwMode="auto">
          <a:xfrm rot="15413129">
            <a:off x="7649316" y="5024192"/>
            <a:ext cx="684169" cy="1417770"/>
          </a:xfrm>
          <a:prstGeom prst="ellipse">
            <a:avLst/>
          </a:prstGeom>
          <a:noFill/>
          <a:ln>
            <a:solidFill>
              <a:schemeClr val="accent2"/>
            </a:solidFill>
            <a:prstDash val="sysDash"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06" name="Oval 55"/>
          <p:cNvSpPr>
            <a:spLocks noChangeArrowheads="1"/>
          </p:cNvSpPr>
          <p:nvPr/>
        </p:nvSpPr>
        <p:spPr bwMode="auto">
          <a:xfrm rot="15413129">
            <a:off x="8194697" y="4520234"/>
            <a:ext cx="758444" cy="1034431"/>
          </a:xfrm>
          <a:prstGeom prst="ellipse">
            <a:avLst/>
          </a:prstGeom>
          <a:noFill/>
          <a:ln>
            <a:solidFill>
              <a:schemeClr val="accent2"/>
            </a:solidFill>
            <a:prstDash val="sysDash"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973433" y="3444983"/>
            <a:ext cx="941967" cy="840777"/>
          </a:xfrm>
          <a:prstGeom prst="ellipse">
            <a:avLst/>
          </a:prstGeom>
          <a:noFill/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 rot="553861">
            <a:off x="6461424" y="2948460"/>
            <a:ext cx="1751282" cy="678534"/>
          </a:xfrm>
          <a:prstGeom prst="ellipse">
            <a:avLst/>
          </a:prstGeom>
          <a:noFill/>
          <a:ln>
            <a:solidFill>
              <a:srgbClr val="F6850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 rot="1005030">
            <a:off x="6298406" y="3289283"/>
            <a:ext cx="687946" cy="409023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5686316" y="3612174"/>
            <a:ext cx="850283" cy="557590"/>
          </a:xfrm>
          <a:prstGeom prst="ellipse">
            <a:avLst/>
          </a:prstGeom>
          <a:noFill/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 rot="1005030">
            <a:off x="5592524" y="4132935"/>
            <a:ext cx="687946" cy="398890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 rot="18964755">
            <a:off x="5543046" y="4328856"/>
            <a:ext cx="942523" cy="1605834"/>
          </a:xfrm>
          <a:prstGeom prst="ellipse">
            <a:avLst/>
          </a:prstGeom>
          <a:noFill/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 rot="1005030">
            <a:off x="6413387" y="5636225"/>
            <a:ext cx="822009" cy="475946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 rot="4211915">
            <a:off x="7622681" y="5122861"/>
            <a:ext cx="615001" cy="1259210"/>
          </a:xfrm>
          <a:prstGeom prst="ellipse">
            <a:avLst/>
          </a:prstGeom>
          <a:noFill/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8140529" y="5075549"/>
            <a:ext cx="698672" cy="367201"/>
          </a:xfrm>
          <a:prstGeom prst="ellipse">
            <a:avLst/>
          </a:prstGeom>
          <a:noFill/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8285563" y="4721762"/>
            <a:ext cx="706037" cy="409023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5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Rectangle 218"/>
          <p:cNvSpPr/>
          <p:nvPr/>
        </p:nvSpPr>
        <p:spPr>
          <a:xfrm>
            <a:off x="7170671" y="5105400"/>
            <a:ext cx="1973329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22" name="Title 1"/>
          <p:cNvSpPr>
            <a:spLocks noGrp="1"/>
          </p:cNvSpPr>
          <p:nvPr>
            <p:ph type="title"/>
          </p:nvPr>
        </p:nvSpPr>
        <p:spPr>
          <a:xfrm>
            <a:off x="446088" y="381000"/>
            <a:ext cx="8229600" cy="690563"/>
          </a:xfrm>
        </p:spPr>
        <p:txBody>
          <a:bodyPr>
            <a:normAutofit/>
          </a:bodyPr>
          <a:lstStyle/>
          <a:p>
            <a:r>
              <a:rPr lang="en-US" altLang="el-GR" sz="3200" dirty="0"/>
              <a:t>Illustrative example - Results</a:t>
            </a:r>
          </a:p>
        </p:txBody>
      </p:sp>
      <p:pic>
        <p:nvPicPr>
          <p:cNvPr id="5" name="Picture 2" descr="http://www.michigan.gov/images/vaccination_76256_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104" y="457201"/>
            <a:ext cx="766379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3881371"/>
                  </p:ext>
                </p:extLst>
              </p:nvPr>
            </p:nvGraphicFramePr>
            <p:xfrm>
              <a:off x="59132" y="1431296"/>
              <a:ext cx="9026553" cy="481710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31468"/>
                    <a:gridCol w="1167245"/>
                    <a:gridCol w="1947538"/>
                    <a:gridCol w="2178030"/>
                    <a:gridCol w="2802272"/>
                  </a:tblGrid>
                  <a:tr h="778868"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FE </a:t>
                          </a:r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model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RE </a:t>
                          </a:r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model with no dose consistency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RE </a:t>
                          </a:r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model with dose consistency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Independent </a:t>
                          </a:r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dose-effects with no dose consistency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</a:tr>
                  <a:tr h="951708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l-GR" sz="1800" b="0" i="1" kern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l-GR" sz="1800" b="0" i="1" kern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l-GR" sz="1800" b="0" i="1" kern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algn="ctr" fontAlgn="b"/>
                          <a:r>
                            <a:rPr lang="en-US" sz="16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Cambria" panose="02040503050406030204" pitchFamily="18" charset="0"/>
                              <a:ea typeface="+mn-ea"/>
                              <a:cs typeface="+mn-cs"/>
                            </a:rPr>
                            <a:t>(95% </a:t>
                          </a:r>
                          <a:r>
                            <a:rPr lang="en-US" sz="1600" u="none" strike="noStrike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Cambria" panose="02040503050406030204" pitchFamily="18" charset="0"/>
                              <a:ea typeface="+mn-ea"/>
                              <a:cs typeface="+mn-cs"/>
                            </a:rPr>
                            <a:t>CrI</a:t>
                          </a:r>
                          <a:r>
                            <a:rPr lang="en-US" sz="16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Cambria" panose="02040503050406030204" pitchFamily="18" charset="0"/>
                              <a:ea typeface="+mn-ea"/>
                              <a:cs typeface="+mn-cs"/>
                            </a:rPr>
                            <a:t>)</a:t>
                          </a:r>
                          <a:endParaRPr lang="en-US" sz="16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Cambria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>
                              <a:effectLst/>
                              <a:latin typeface="Cambria" panose="02040503050406030204" pitchFamily="18" charset="0"/>
                            </a:rPr>
                            <a:t>0.01 </a:t>
                          </a:r>
                          <a:endParaRPr lang="en-US" sz="1800" u="none" strike="noStrike" dirty="0" smtClean="0">
                            <a:effectLst/>
                            <a:latin typeface="Cambria" panose="02040503050406030204" pitchFamily="18" charset="0"/>
                          </a:endParaRPr>
                        </a:p>
                        <a:p>
                          <a:pPr algn="ctr" fontAlgn="ctr"/>
                          <a:r>
                            <a:rPr lang="en-US" sz="1800" u="none" strike="noStrike" dirty="0" smtClean="0">
                              <a:effectLst/>
                              <a:latin typeface="Cambria" panose="02040503050406030204" pitchFamily="18" charset="0"/>
                            </a:rPr>
                            <a:t>(</a:t>
                          </a:r>
                          <a:r>
                            <a:rPr lang="en-US" sz="1800" u="none" strike="noStrike" dirty="0">
                              <a:effectLst/>
                              <a:latin typeface="Cambria" panose="02040503050406030204" pitchFamily="18" charset="0"/>
                            </a:rPr>
                            <a:t>0.00, 0.10)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>
                              <a:effectLst/>
                              <a:latin typeface="Cambria" panose="02040503050406030204" pitchFamily="18" charset="0"/>
                            </a:rPr>
                            <a:t>0.01 </a:t>
                          </a:r>
                          <a:endParaRPr lang="en-US" sz="1800" u="none" strike="noStrike" dirty="0" smtClean="0">
                            <a:effectLst/>
                            <a:latin typeface="Cambria" panose="02040503050406030204" pitchFamily="18" charset="0"/>
                          </a:endParaRPr>
                        </a:p>
                        <a:p>
                          <a:pPr algn="ctr" fontAlgn="ctr"/>
                          <a:r>
                            <a:rPr lang="en-US" sz="1800" u="none" strike="noStrike" dirty="0" smtClean="0">
                              <a:effectLst/>
                              <a:latin typeface="Cambria" panose="02040503050406030204" pitchFamily="18" charset="0"/>
                            </a:rPr>
                            <a:t>(</a:t>
                          </a:r>
                          <a:r>
                            <a:rPr lang="en-US" sz="1800" u="none" strike="noStrike" dirty="0">
                              <a:effectLst/>
                              <a:latin typeface="Cambria" panose="02040503050406030204" pitchFamily="18" charset="0"/>
                            </a:rPr>
                            <a:t>0.00, 0.10)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>
                              <a:effectLst/>
                              <a:latin typeface="Cambria" panose="02040503050406030204" pitchFamily="18" charset="0"/>
                            </a:rPr>
                            <a:t>0.01 </a:t>
                          </a:r>
                          <a:endParaRPr lang="en-US" sz="1800" u="none" strike="noStrike" dirty="0" smtClean="0">
                            <a:effectLst/>
                            <a:latin typeface="Cambria" panose="02040503050406030204" pitchFamily="18" charset="0"/>
                          </a:endParaRPr>
                        </a:p>
                        <a:p>
                          <a:pPr algn="ctr" fontAlgn="ctr"/>
                          <a:r>
                            <a:rPr lang="en-US" sz="1800" u="none" strike="noStrike" dirty="0" smtClean="0">
                              <a:effectLst/>
                              <a:latin typeface="Cambria" panose="02040503050406030204" pitchFamily="18" charset="0"/>
                            </a:rPr>
                            <a:t>(</a:t>
                          </a:r>
                          <a:r>
                            <a:rPr lang="en-US" sz="1800" u="none" strike="noStrike" dirty="0">
                              <a:effectLst/>
                              <a:latin typeface="Cambria" panose="02040503050406030204" pitchFamily="18" charset="0"/>
                            </a:rPr>
                            <a:t>0.00, 0.12)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>
                              <a:effectLst/>
                              <a:latin typeface="Cambria" panose="02040503050406030204" pitchFamily="18" charset="0"/>
                            </a:rPr>
                            <a:t>0.04 </a:t>
                          </a:r>
                          <a:endParaRPr lang="en-US" sz="1800" u="none" strike="noStrike" dirty="0" smtClean="0">
                            <a:effectLst/>
                            <a:latin typeface="Cambria" panose="02040503050406030204" pitchFamily="18" charset="0"/>
                          </a:endParaRPr>
                        </a:p>
                        <a:p>
                          <a:pPr algn="ctr" fontAlgn="ctr"/>
                          <a:r>
                            <a:rPr lang="en-US" sz="1800" u="none" strike="noStrike" dirty="0" smtClean="0">
                              <a:effectLst/>
                              <a:latin typeface="Cambria" panose="02040503050406030204" pitchFamily="18" charset="0"/>
                            </a:rPr>
                            <a:t>(</a:t>
                          </a:r>
                          <a:r>
                            <a:rPr lang="en-US" sz="1800" u="none" strike="noStrike" dirty="0">
                              <a:effectLst/>
                              <a:latin typeface="Cambria" panose="02040503050406030204" pitchFamily="18" charset="0"/>
                            </a:rPr>
                            <a:t>0.00, 0.47)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</a:tr>
                  <a:tr h="634472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l-GR" sz="1800" b="0" i="1" kern="0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sz="1800" b="0" i="1" kern="0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l-GR" sz="1800" b="0" i="1" kern="0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b="1" i="0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Cambria" panose="02040503050406030204" pitchFamily="18" charset="0"/>
                              <a:ea typeface="+mn-ea"/>
                              <a:cs typeface="+mn-cs"/>
                            </a:rPr>
                            <a:t>(95% </a:t>
                          </a:r>
                          <a:r>
                            <a:rPr lang="en-US" sz="1600" u="none" strike="noStrike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Cambria" panose="02040503050406030204" pitchFamily="18" charset="0"/>
                              <a:ea typeface="+mn-ea"/>
                              <a:cs typeface="+mn-cs"/>
                            </a:rPr>
                            <a:t>CrI</a:t>
                          </a:r>
                          <a:r>
                            <a:rPr lang="en-US" sz="16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Cambria" panose="02040503050406030204" pitchFamily="18" charset="0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 </a:t>
                          </a: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Cambria" panose="02040503050406030204" pitchFamily="18" charset="0"/>
                              <a:ea typeface="+mn-ea"/>
                              <a:cs typeface="+mn-cs"/>
                            </a:rPr>
                            <a:t>0.01 </a:t>
                          </a:r>
                          <a:endParaRPr lang="el-GR" sz="1800" u="none" strike="noStrike" kern="1200" dirty="0" smtClean="0">
                            <a:solidFill>
                              <a:schemeClr val="dk1"/>
                            </a:solidFill>
                            <a:effectLst/>
                            <a:latin typeface="Cambria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algn="ctr" fontAlgn="ctr"/>
                          <a:r>
                            <a:rPr lang="en-US" sz="18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Cambria" panose="02040503050406030204" pitchFamily="18" charset="0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en-US" sz="180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Cambria" panose="02040503050406030204" pitchFamily="18" charset="0"/>
                              <a:ea typeface="+mn-ea"/>
                              <a:cs typeface="+mn-cs"/>
                            </a:rPr>
                            <a:t>0.00, 0.08)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Cambria" panose="02040503050406030204" pitchFamily="18" charset="0"/>
                              <a:ea typeface="+mn-ea"/>
                              <a:cs typeface="+mn-cs"/>
                            </a:rPr>
                            <a:t>0.00 </a:t>
                          </a:r>
                          <a:endParaRPr lang="el-GR" sz="1800" u="none" strike="noStrike" kern="1200" dirty="0" smtClean="0">
                            <a:solidFill>
                              <a:schemeClr val="dk1"/>
                            </a:solidFill>
                            <a:effectLst/>
                            <a:latin typeface="Cambria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algn="ctr" fontAlgn="ctr"/>
                          <a:r>
                            <a:rPr lang="en-US" sz="18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Cambria" panose="02040503050406030204" pitchFamily="18" charset="0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en-US" sz="180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Cambria" panose="02040503050406030204" pitchFamily="18" charset="0"/>
                              <a:ea typeface="+mn-ea"/>
                              <a:cs typeface="+mn-cs"/>
                            </a:rPr>
                            <a:t>0.00, 0.07)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 </a:t>
                          </a: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</a:tr>
                  <a:tr h="634472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Cambria" panose="02040503050406030204" pitchFamily="18" charset="0"/>
                            </a:rPr>
                            <a:t>DIC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0" u="none" strike="noStrike" dirty="0">
                              <a:effectLst/>
                              <a:latin typeface="Cambria" panose="02040503050406030204" pitchFamily="18" charset="0"/>
                            </a:rPr>
                            <a:t>109.44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>
                              <a:effectLst/>
                              <a:latin typeface="Cambria" panose="02040503050406030204" pitchFamily="18" charset="0"/>
                            </a:rPr>
                            <a:t>110.86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>
                              <a:effectLst/>
                              <a:latin typeface="Cambria" panose="02040503050406030204" pitchFamily="18" charset="0"/>
                            </a:rPr>
                            <a:t>111.02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>
                              <a:effectLst/>
                              <a:latin typeface="Cambria" panose="02040503050406030204" pitchFamily="18" charset="0"/>
                            </a:rPr>
                            <a:t>133.68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</a:tr>
                  <a:tr h="634472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1800" b="0" i="1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b="0" i="0" u="none" strike="noStrike" dirty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D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90.29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90.42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89.91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97.77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</a:tr>
                  <a:tr h="634472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 err="1" smtClean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pD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19.15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20.44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21.11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35.91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</a:tr>
                  <a:tr h="53213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Data points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82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82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82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82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3881371"/>
                  </p:ext>
                </p:extLst>
              </p:nvPr>
            </p:nvGraphicFramePr>
            <p:xfrm>
              <a:off x="59132" y="1431296"/>
              <a:ext cx="9026553" cy="481710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31468"/>
                    <a:gridCol w="1167245"/>
                    <a:gridCol w="1947538"/>
                    <a:gridCol w="2178030"/>
                    <a:gridCol w="2802272"/>
                  </a:tblGrid>
                  <a:tr h="778868"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FE </a:t>
                          </a:r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model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RE </a:t>
                          </a:r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model with no dose consistency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RE </a:t>
                          </a:r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model with dose consistency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Independent </a:t>
                          </a:r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dose-effects with no dose consistency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</a:tr>
                  <a:tr h="9517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654" t="-82692" r="-867974" b="-339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>
                              <a:effectLst/>
                              <a:latin typeface="Cambria" panose="02040503050406030204" pitchFamily="18" charset="0"/>
                            </a:rPr>
                            <a:t>0.01 </a:t>
                          </a:r>
                          <a:endParaRPr lang="en-US" sz="1800" u="none" strike="noStrike" dirty="0" smtClean="0">
                            <a:effectLst/>
                            <a:latin typeface="Cambria" panose="02040503050406030204" pitchFamily="18" charset="0"/>
                          </a:endParaRPr>
                        </a:p>
                        <a:p>
                          <a:pPr algn="ctr" fontAlgn="ctr"/>
                          <a:r>
                            <a:rPr lang="en-US" sz="1800" u="none" strike="noStrike" dirty="0" smtClean="0">
                              <a:effectLst/>
                              <a:latin typeface="Cambria" panose="02040503050406030204" pitchFamily="18" charset="0"/>
                            </a:rPr>
                            <a:t>(</a:t>
                          </a:r>
                          <a:r>
                            <a:rPr lang="en-US" sz="1800" u="none" strike="noStrike" dirty="0">
                              <a:effectLst/>
                              <a:latin typeface="Cambria" panose="02040503050406030204" pitchFamily="18" charset="0"/>
                            </a:rPr>
                            <a:t>0.00, 0.10)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>
                              <a:effectLst/>
                              <a:latin typeface="Cambria" panose="02040503050406030204" pitchFamily="18" charset="0"/>
                            </a:rPr>
                            <a:t>0.01 </a:t>
                          </a:r>
                          <a:endParaRPr lang="en-US" sz="1800" u="none" strike="noStrike" dirty="0" smtClean="0">
                            <a:effectLst/>
                            <a:latin typeface="Cambria" panose="02040503050406030204" pitchFamily="18" charset="0"/>
                          </a:endParaRPr>
                        </a:p>
                        <a:p>
                          <a:pPr algn="ctr" fontAlgn="ctr"/>
                          <a:r>
                            <a:rPr lang="en-US" sz="1800" u="none" strike="noStrike" dirty="0" smtClean="0">
                              <a:effectLst/>
                              <a:latin typeface="Cambria" panose="02040503050406030204" pitchFamily="18" charset="0"/>
                            </a:rPr>
                            <a:t>(</a:t>
                          </a:r>
                          <a:r>
                            <a:rPr lang="en-US" sz="1800" u="none" strike="noStrike" dirty="0">
                              <a:effectLst/>
                              <a:latin typeface="Cambria" panose="02040503050406030204" pitchFamily="18" charset="0"/>
                            </a:rPr>
                            <a:t>0.00, 0.10)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>
                              <a:effectLst/>
                              <a:latin typeface="Cambria" panose="02040503050406030204" pitchFamily="18" charset="0"/>
                            </a:rPr>
                            <a:t>0.01 </a:t>
                          </a:r>
                          <a:endParaRPr lang="en-US" sz="1800" u="none" strike="noStrike" dirty="0" smtClean="0">
                            <a:effectLst/>
                            <a:latin typeface="Cambria" panose="02040503050406030204" pitchFamily="18" charset="0"/>
                          </a:endParaRPr>
                        </a:p>
                        <a:p>
                          <a:pPr algn="ctr" fontAlgn="ctr"/>
                          <a:r>
                            <a:rPr lang="en-US" sz="1800" u="none" strike="noStrike" dirty="0" smtClean="0">
                              <a:effectLst/>
                              <a:latin typeface="Cambria" panose="02040503050406030204" pitchFamily="18" charset="0"/>
                            </a:rPr>
                            <a:t>(</a:t>
                          </a:r>
                          <a:r>
                            <a:rPr lang="en-US" sz="1800" u="none" strike="noStrike" dirty="0">
                              <a:effectLst/>
                              <a:latin typeface="Cambria" panose="02040503050406030204" pitchFamily="18" charset="0"/>
                            </a:rPr>
                            <a:t>0.00, 0.12)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>
                              <a:effectLst/>
                              <a:latin typeface="Cambria" panose="02040503050406030204" pitchFamily="18" charset="0"/>
                            </a:rPr>
                            <a:t>0.04 </a:t>
                          </a:r>
                          <a:endParaRPr lang="en-US" sz="1800" u="none" strike="noStrike" dirty="0" smtClean="0">
                            <a:effectLst/>
                            <a:latin typeface="Cambria" panose="02040503050406030204" pitchFamily="18" charset="0"/>
                          </a:endParaRPr>
                        </a:p>
                        <a:p>
                          <a:pPr algn="ctr" fontAlgn="ctr"/>
                          <a:r>
                            <a:rPr lang="en-US" sz="1800" u="none" strike="noStrike" dirty="0" smtClean="0">
                              <a:effectLst/>
                              <a:latin typeface="Cambria" panose="02040503050406030204" pitchFamily="18" charset="0"/>
                            </a:rPr>
                            <a:t>(</a:t>
                          </a:r>
                          <a:r>
                            <a:rPr lang="en-US" sz="1800" u="none" strike="noStrike" dirty="0">
                              <a:effectLst/>
                              <a:latin typeface="Cambria" panose="02040503050406030204" pitchFamily="18" charset="0"/>
                            </a:rPr>
                            <a:t>0.00, 0.47)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</a:tr>
                  <a:tr h="6344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654" t="-274038" r="-867974" b="-4086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 </a:t>
                          </a: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Cambria" panose="02040503050406030204" pitchFamily="18" charset="0"/>
                              <a:ea typeface="+mn-ea"/>
                              <a:cs typeface="+mn-cs"/>
                            </a:rPr>
                            <a:t>0.01 </a:t>
                          </a:r>
                          <a:endParaRPr lang="el-GR" sz="1800" u="none" strike="noStrike" kern="1200" dirty="0" smtClean="0">
                            <a:solidFill>
                              <a:schemeClr val="dk1"/>
                            </a:solidFill>
                            <a:effectLst/>
                            <a:latin typeface="Cambria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algn="ctr" fontAlgn="ctr"/>
                          <a:r>
                            <a:rPr lang="en-US" sz="18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Cambria" panose="02040503050406030204" pitchFamily="18" charset="0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en-US" sz="180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Cambria" panose="02040503050406030204" pitchFamily="18" charset="0"/>
                              <a:ea typeface="+mn-ea"/>
                              <a:cs typeface="+mn-cs"/>
                            </a:rPr>
                            <a:t>0.00, 0.08)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Cambria" panose="02040503050406030204" pitchFamily="18" charset="0"/>
                              <a:ea typeface="+mn-ea"/>
                              <a:cs typeface="+mn-cs"/>
                            </a:rPr>
                            <a:t>0.00 </a:t>
                          </a:r>
                          <a:endParaRPr lang="el-GR" sz="1800" u="none" strike="noStrike" kern="1200" dirty="0" smtClean="0">
                            <a:solidFill>
                              <a:schemeClr val="dk1"/>
                            </a:solidFill>
                            <a:effectLst/>
                            <a:latin typeface="Cambria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algn="ctr" fontAlgn="ctr"/>
                          <a:r>
                            <a:rPr lang="en-US" sz="18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Cambria" panose="02040503050406030204" pitchFamily="18" charset="0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en-US" sz="180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Cambria" panose="02040503050406030204" pitchFamily="18" charset="0"/>
                              <a:ea typeface="+mn-ea"/>
                              <a:cs typeface="+mn-cs"/>
                            </a:rPr>
                            <a:t>0.00, 0.07)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 </a:t>
                          </a: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</a:tr>
                  <a:tr h="634472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Cambria" panose="02040503050406030204" pitchFamily="18" charset="0"/>
                            </a:rPr>
                            <a:t>DIC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0" u="none" strike="noStrike" dirty="0">
                              <a:effectLst/>
                              <a:latin typeface="Cambria" panose="02040503050406030204" pitchFamily="18" charset="0"/>
                            </a:rPr>
                            <a:t>109.44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>
                              <a:effectLst/>
                              <a:latin typeface="Cambria" panose="02040503050406030204" pitchFamily="18" charset="0"/>
                            </a:rPr>
                            <a:t>110.86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>
                              <a:effectLst/>
                              <a:latin typeface="Cambria" panose="02040503050406030204" pitchFamily="18" charset="0"/>
                            </a:rPr>
                            <a:t>111.02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>
                              <a:effectLst/>
                              <a:latin typeface="Cambria" panose="02040503050406030204" pitchFamily="18" charset="0"/>
                            </a:rPr>
                            <a:t>133.68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</a:tr>
                  <a:tr h="6344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654" t="-474038" r="-867974" b="-2086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90.29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90.42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89.91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97.77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</a:tr>
                  <a:tr h="634472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 err="1" smtClean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pD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19.15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20.44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21.11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35.91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Data points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82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82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82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</a:rPr>
                            <a:t>82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1EEFF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20" name="Rectangle 219"/>
          <p:cNvSpPr/>
          <p:nvPr/>
        </p:nvSpPr>
        <p:spPr>
          <a:xfrm>
            <a:off x="26581" y="6273225"/>
            <a:ext cx="9117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>
                <a:latin typeface="Cambria" panose="02040503050406030204" pitchFamily="18" charset="0"/>
              </a:rPr>
              <a:t>The design by treatment interaction model suggested consistency on both treatment (</a:t>
            </a:r>
            <a:r>
              <a:rPr lang="el-GR" sz="1600" i="1" dirty="0" smtClean="0">
                <a:latin typeface="Cambria" panose="02040503050406030204" pitchFamily="18" charset="0"/>
              </a:rPr>
              <a:t>χ</a:t>
            </a:r>
            <a:r>
              <a:rPr lang="el-GR" sz="1600" i="1" baseline="30000" dirty="0" smtClean="0">
                <a:latin typeface="Cambria" panose="02040503050406030204" pitchFamily="18" charset="0"/>
              </a:rPr>
              <a:t>2</a:t>
            </a:r>
            <a:r>
              <a:rPr lang="el-GR" sz="1600" i="1" dirty="0" smtClean="0">
                <a:latin typeface="Cambria" panose="02040503050406030204" pitchFamily="18" charset="0"/>
              </a:rPr>
              <a:t>=2.46, </a:t>
            </a:r>
            <a:r>
              <a:rPr lang="en-US" sz="1600" i="1" dirty="0" smtClean="0">
                <a:latin typeface="Cambria" panose="02040503050406030204" pitchFamily="18" charset="0"/>
              </a:rPr>
              <a:t>P-value= 0.</a:t>
            </a:r>
            <a:r>
              <a:rPr lang="el-GR" sz="1600" i="1" dirty="0" smtClean="0">
                <a:latin typeface="Cambria" panose="02040503050406030204" pitchFamily="18" charset="0"/>
              </a:rPr>
              <a:t>7829</a:t>
            </a:r>
            <a:r>
              <a:rPr lang="en-US" sz="1600" i="1" dirty="0" smtClean="0">
                <a:latin typeface="Cambria" panose="02040503050406030204" pitchFamily="18" charset="0"/>
              </a:rPr>
              <a:t>, </a:t>
            </a:r>
            <a:r>
              <a:rPr lang="el-GR" sz="1600" i="1" dirty="0" smtClean="0">
                <a:latin typeface="Cambria" panose="02040503050406030204" pitchFamily="18" charset="0"/>
              </a:rPr>
              <a:t>τ</a:t>
            </a:r>
            <a:r>
              <a:rPr lang="el-GR" sz="1600" i="1" baseline="30000" dirty="0" smtClean="0">
                <a:latin typeface="Cambria" panose="02040503050406030204" pitchFamily="18" charset="0"/>
              </a:rPr>
              <a:t>2</a:t>
            </a:r>
            <a:r>
              <a:rPr lang="el-GR" sz="1600" i="1" dirty="0" smtClean="0">
                <a:latin typeface="Cambria" panose="02040503050406030204" pitchFamily="18" charset="0"/>
              </a:rPr>
              <a:t>=0.00</a:t>
            </a:r>
            <a:r>
              <a:rPr lang="en-US" sz="1600" i="1" dirty="0" smtClean="0">
                <a:latin typeface="Cambria" panose="02040503050406030204" pitchFamily="18" charset="0"/>
              </a:rPr>
              <a:t>) and </a:t>
            </a:r>
            <a:r>
              <a:rPr lang="en-US" sz="1600" i="1" dirty="0">
                <a:latin typeface="Cambria" panose="02040503050406030204" pitchFamily="18" charset="0"/>
              </a:rPr>
              <a:t>dose (</a:t>
            </a:r>
            <a:r>
              <a:rPr lang="el-GR" sz="1600" i="1" dirty="0" smtClean="0">
                <a:latin typeface="Cambria" panose="02040503050406030204" pitchFamily="18" charset="0"/>
              </a:rPr>
              <a:t>χ</a:t>
            </a:r>
            <a:r>
              <a:rPr lang="el-GR" sz="1600" i="1" baseline="30000" dirty="0" smtClean="0">
                <a:latin typeface="Cambria" panose="02040503050406030204" pitchFamily="18" charset="0"/>
              </a:rPr>
              <a:t>2</a:t>
            </a:r>
            <a:r>
              <a:rPr lang="el-GR" sz="1600" i="1" dirty="0" smtClean="0">
                <a:latin typeface="Cambria" panose="02040503050406030204" pitchFamily="18" charset="0"/>
              </a:rPr>
              <a:t>=14.35, </a:t>
            </a:r>
            <a:r>
              <a:rPr lang="en-US" sz="1600" i="1" dirty="0">
                <a:latin typeface="Cambria" panose="02040503050406030204" pitchFamily="18" charset="0"/>
              </a:rPr>
              <a:t>P-value=0.6423, </a:t>
            </a:r>
            <a:r>
              <a:rPr lang="el-GR" sz="1600" i="1" dirty="0">
                <a:latin typeface="Cambria" panose="02040503050406030204" pitchFamily="18" charset="0"/>
              </a:rPr>
              <a:t>τ</a:t>
            </a:r>
            <a:r>
              <a:rPr lang="el-GR" sz="1600" i="1" baseline="30000" dirty="0">
                <a:latin typeface="Cambria" panose="02040503050406030204" pitchFamily="18" charset="0"/>
              </a:rPr>
              <a:t>2</a:t>
            </a:r>
            <a:r>
              <a:rPr lang="el-GR" sz="1600" i="1" dirty="0">
                <a:latin typeface="Cambria" panose="02040503050406030204" pitchFamily="18" charset="0"/>
              </a:rPr>
              <a:t>=0.00</a:t>
            </a:r>
            <a:r>
              <a:rPr lang="en-US" sz="1600" i="1" dirty="0">
                <a:latin typeface="Cambria" panose="02040503050406030204" pitchFamily="18" charset="0"/>
              </a:rPr>
              <a:t>) levels</a:t>
            </a:r>
            <a:endParaRPr lang="en-US" sz="1600" i="1" dirty="0" smtClean="0">
              <a:latin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132" y="1078468"/>
            <a:ext cx="35222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solidFill>
                  <a:srgbClr val="000000"/>
                </a:solidFill>
                <a:latin typeface="Cambria" panose="02040503050406030204" pitchFamily="18" charset="0"/>
              </a:rPr>
              <a:t>Arrhythmia – </a:t>
            </a:r>
            <a:r>
              <a:rPr lang="en-US" altLang="en-US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5HT3 </a:t>
            </a:r>
            <a:r>
              <a:rPr lang="en-US" altLang="en-US" b="1" dirty="0">
                <a:solidFill>
                  <a:srgbClr val="000000"/>
                </a:solidFill>
                <a:latin typeface="Cambria" panose="02040503050406030204" pitchFamily="18" charset="0"/>
              </a:rPr>
              <a:t>surgery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66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itle 1"/>
          <p:cNvSpPr>
            <a:spLocks noGrp="1"/>
          </p:cNvSpPr>
          <p:nvPr>
            <p:ph type="title"/>
          </p:nvPr>
        </p:nvSpPr>
        <p:spPr>
          <a:xfrm>
            <a:off x="446088" y="381000"/>
            <a:ext cx="8229600" cy="690563"/>
          </a:xfrm>
        </p:spPr>
        <p:txBody>
          <a:bodyPr>
            <a:normAutofit/>
          </a:bodyPr>
          <a:lstStyle/>
          <a:p>
            <a:r>
              <a:rPr lang="en-US" altLang="el-GR" sz="3200" dirty="0" smtClean="0"/>
              <a:t>Illustrative example - Results</a:t>
            </a:r>
            <a:endParaRPr lang="en-US" altLang="el-GR" sz="3200" dirty="0"/>
          </a:p>
        </p:txBody>
      </p:sp>
      <p:pic>
        <p:nvPicPr>
          <p:cNvPr id="5" name="Picture 2" descr="http://www.michigan.gov/images/vaccination_76256_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104" y="457201"/>
            <a:ext cx="766379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5" name="Group 284"/>
          <p:cNvGrpSpPr/>
          <p:nvPr/>
        </p:nvGrpSpPr>
        <p:grpSpPr>
          <a:xfrm>
            <a:off x="5831714" y="1837357"/>
            <a:ext cx="3252179" cy="812440"/>
            <a:chOff x="6150536" y="6143505"/>
            <a:chExt cx="3313698" cy="866617"/>
          </a:xfrm>
        </p:grpSpPr>
        <p:sp>
          <p:nvSpPr>
            <p:cNvPr id="323" name="Rectangle 632"/>
            <p:cNvSpPr>
              <a:spLocks noChangeArrowheads="1"/>
            </p:cNvSpPr>
            <p:nvPr/>
          </p:nvSpPr>
          <p:spPr bwMode="auto">
            <a:xfrm>
              <a:off x="6173523" y="6199897"/>
              <a:ext cx="8443" cy="8593"/>
            </a:xfrm>
            <a:prstGeom prst="rect">
              <a:avLst/>
            </a:prstGeom>
            <a:solidFill>
              <a:srgbClr val="B4B4B4"/>
            </a:solidFill>
            <a:ln w="30163">
              <a:solidFill>
                <a:srgbClr val="B4B4B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Cambria" panose="02040503050406030204" pitchFamily="18" charset="0"/>
              </a:endParaRPr>
            </a:p>
          </p:txBody>
        </p:sp>
        <p:sp>
          <p:nvSpPr>
            <p:cNvPr id="324" name="Freeform 909"/>
            <p:cNvSpPr>
              <a:spLocks/>
            </p:cNvSpPr>
            <p:nvPr/>
          </p:nvSpPr>
          <p:spPr bwMode="auto">
            <a:xfrm>
              <a:off x="6153470" y="6179488"/>
              <a:ext cx="48548" cy="49409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lnTo>
                    <a:pt x="0" y="23"/>
                  </a:lnTo>
                  <a:lnTo>
                    <a:pt x="23" y="46"/>
                  </a:lnTo>
                  <a:lnTo>
                    <a:pt x="46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C00000"/>
            </a:solidFill>
            <a:ln w="301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Cambria" panose="02040503050406030204" pitchFamily="18" charset="0"/>
              </a:endParaRPr>
            </a:p>
          </p:txBody>
        </p:sp>
        <p:sp>
          <p:nvSpPr>
            <p:cNvPr id="325" name="Rectangle 724"/>
            <p:cNvSpPr>
              <a:spLocks noChangeArrowheads="1"/>
            </p:cNvSpPr>
            <p:nvPr/>
          </p:nvSpPr>
          <p:spPr bwMode="auto">
            <a:xfrm>
              <a:off x="6303335" y="6143505"/>
              <a:ext cx="1297504" cy="229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rgbClr val="000000"/>
                  </a:solidFill>
                  <a:latin typeface="Cambria" panose="02040503050406030204" pitchFamily="18" charset="0"/>
                </a:rPr>
                <a:t>Fixed Effects</a:t>
              </a:r>
              <a:endParaRPr lang="en-US" altLang="en-US" sz="2400" dirty="0">
                <a:latin typeface="Cambria" panose="02040503050406030204" pitchFamily="18" charset="0"/>
              </a:endParaRPr>
            </a:p>
          </p:txBody>
        </p:sp>
        <p:sp>
          <p:nvSpPr>
            <p:cNvPr id="326" name="Rectangle 633"/>
            <p:cNvSpPr>
              <a:spLocks noChangeArrowheads="1"/>
            </p:cNvSpPr>
            <p:nvPr/>
          </p:nvSpPr>
          <p:spPr bwMode="auto">
            <a:xfrm>
              <a:off x="6173523" y="6408273"/>
              <a:ext cx="4222" cy="4296"/>
            </a:xfrm>
            <a:prstGeom prst="rect">
              <a:avLst/>
            </a:prstGeom>
            <a:solidFill>
              <a:srgbClr val="B4B4B4"/>
            </a:solidFill>
            <a:ln w="30163">
              <a:solidFill>
                <a:srgbClr val="B4B4B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Cambria" panose="02040503050406030204" pitchFamily="18" charset="0"/>
              </a:endParaRPr>
            </a:p>
          </p:txBody>
        </p:sp>
        <p:sp>
          <p:nvSpPr>
            <p:cNvPr id="327" name="Freeform 910"/>
            <p:cNvSpPr>
              <a:spLocks/>
            </p:cNvSpPr>
            <p:nvPr/>
          </p:nvSpPr>
          <p:spPr bwMode="auto">
            <a:xfrm>
              <a:off x="6151359" y="6385717"/>
              <a:ext cx="48548" cy="49409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lnTo>
                    <a:pt x="0" y="23"/>
                  </a:lnTo>
                  <a:lnTo>
                    <a:pt x="23" y="46"/>
                  </a:lnTo>
                  <a:lnTo>
                    <a:pt x="46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Cambria" panose="02040503050406030204" pitchFamily="18" charset="0"/>
              </a:endParaRPr>
            </a:p>
          </p:txBody>
        </p:sp>
        <p:sp>
          <p:nvSpPr>
            <p:cNvPr id="328" name="Rectangle 729"/>
            <p:cNvSpPr>
              <a:spLocks noChangeArrowheads="1"/>
            </p:cNvSpPr>
            <p:nvPr/>
          </p:nvSpPr>
          <p:spPr bwMode="auto">
            <a:xfrm>
              <a:off x="6303334" y="6343291"/>
              <a:ext cx="3160900" cy="229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400" dirty="0" smtClean="0">
                  <a:solidFill>
                    <a:srgbClr val="000000"/>
                  </a:solidFill>
                  <a:latin typeface="Cambria" panose="02040503050406030204" pitchFamily="18" charset="0"/>
                </a:rPr>
                <a:t>Random Effects (with dose consistency)</a:t>
              </a:r>
              <a:endParaRPr lang="en-US" altLang="en-US" sz="2400" dirty="0">
                <a:latin typeface="Cambria" panose="02040503050406030204" pitchFamily="18" charset="0"/>
              </a:endParaRPr>
            </a:p>
          </p:txBody>
        </p:sp>
        <p:sp>
          <p:nvSpPr>
            <p:cNvPr id="329" name="Rectangle 640"/>
            <p:cNvSpPr>
              <a:spLocks noChangeArrowheads="1"/>
            </p:cNvSpPr>
            <p:nvPr/>
          </p:nvSpPr>
          <p:spPr bwMode="auto">
            <a:xfrm>
              <a:off x="6175633" y="6831870"/>
              <a:ext cx="4222" cy="4296"/>
            </a:xfrm>
            <a:prstGeom prst="rect">
              <a:avLst/>
            </a:prstGeom>
            <a:solidFill>
              <a:srgbClr val="B4B4B4"/>
            </a:solidFill>
            <a:ln w="30163">
              <a:solidFill>
                <a:srgbClr val="B4B4B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Cambria" panose="02040503050406030204" pitchFamily="18" charset="0"/>
              </a:endParaRPr>
            </a:p>
          </p:txBody>
        </p:sp>
        <p:sp>
          <p:nvSpPr>
            <p:cNvPr id="330" name="Freeform 917"/>
            <p:cNvSpPr>
              <a:spLocks/>
            </p:cNvSpPr>
            <p:nvPr/>
          </p:nvSpPr>
          <p:spPr bwMode="auto">
            <a:xfrm>
              <a:off x="6153470" y="6809314"/>
              <a:ext cx="48548" cy="49409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lnTo>
                    <a:pt x="0" y="23"/>
                  </a:lnTo>
                  <a:lnTo>
                    <a:pt x="23" y="46"/>
                  </a:lnTo>
                  <a:lnTo>
                    <a:pt x="46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B0F0"/>
            </a:solidFill>
            <a:ln w="30163">
              <a:solidFill>
                <a:srgbClr val="00B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Cambria" panose="02040503050406030204" pitchFamily="18" charset="0"/>
              </a:endParaRPr>
            </a:p>
          </p:txBody>
        </p:sp>
        <p:sp>
          <p:nvSpPr>
            <p:cNvPr id="331" name="Rectangle 734"/>
            <p:cNvSpPr>
              <a:spLocks noChangeArrowheads="1"/>
            </p:cNvSpPr>
            <p:nvPr/>
          </p:nvSpPr>
          <p:spPr bwMode="auto">
            <a:xfrm>
              <a:off x="6303335" y="6780311"/>
              <a:ext cx="1902239" cy="229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rgbClr val="000000"/>
                  </a:solidFill>
                  <a:latin typeface="Cambria" panose="02040503050406030204" pitchFamily="18" charset="0"/>
                </a:rPr>
                <a:t>Independent Effects</a:t>
              </a:r>
              <a:endParaRPr lang="en-US" altLang="en-US" sz="2400" dirty="0">
                <a:latin typeface="Cambria" panose="02040503050406030204" pitchFamily="18" charset="0"/>
              </a:endParaRPr>
            </a:p>
          </p:txBody>
        </p:sp>
        <p:sp>
          <p:nvSpPr>
            <p:cNvPr id="332" name="Rectangle 633"/>
            <p:cNvSpPr>
              <a:spLocks noChangeArrowheads="1"/>
            </p:cNvSpPr>
            <p:nvPr/>
          </p:nvSpPr>
          <p:spPr bwMode="auto">
            <a:xfrm>
              <a:off x="6172700" y="6618183"/>
              <a:ext cx="4222" cy="4296"/>
            </a:xfrm>
            <a:prstGeom prst="rect">
              <a:avLst/>
            </a:prstGeom>
            <a:solidFill>
              <a:srgbClr val="B4B4B4"/>
            </a:solidFill>
            <a:ln w="30163">
              <a:solidFill>
                <a:srgbClr val="7030A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Cambria" panose="02040503050406030204" pitchFamily="18" charset="0"/>
              </a:endParaRPr>
            </a:p>
          </p:txBody>
        </p:sp>
        <p:sp>
          <p:nvSpPr>
            <p:cNvPr id="333" name="Freeform 910"/>
            <p:cNvSpPr>
              <a:spLocks/>
            </p:cNvSpPr>
            <p:nvPr/>
          </p:nvSpPr>
          <p:spPr bwMode="auto">
            <a:xfrm>
              <a:off x="6150536" y="6595627"/>
              <a:ext cx="48548" cy="49409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lnTo>
                    <a:pt x="0" y="23"/>
                  </a:lnTo>
                  <a:lnTo>
                    <a:pt x="23" y="46"/>
                  </a:lnTo>
                  <a:lnTo>
                    <a:pt x="46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7030A0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Cambria" panose="02040503050406030204" pitchFamily="18" charset="0"/>
              </a:endParaRPr>
            </a:p>
          </p:txBody>
        </p:sp>
        <p:sp>
          <p:nvSpPr>
            <p:cNvPr id="334" name="Rectangle 729"/>
            <p:cNvSpPr>
              <a:spLocks noChangeArrowheads="1"/>
            </p:cNvSpPr>
            <p:nvPr/>
          </p:nvSpPr>
          <p:spPr bwMode="auto">
            <a:xfrm>
              <a:off x="6302512" y="6553200"/>
              <a:ext cx="3161722" cy="229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400" dirty="0" smtClean="0">
                  <a:solidFill>
                    <a:srgbClr val="000000"/>
                  </a:solidFill>
                  <a:latin typeface="Cambria" panose="02040503050406030204" pitchFamily="18" charset="0"/>
                </a:rPr>
                <a:t>Random Effects (no dose consistency)</a:t>
              </a:r>
              <a:endParaRPr lang="en-US" altLang="en-US" sz="24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2400" y="1143000"/>
            <a:ext cx="5791200" cy="5688687"/>
            <a:chOff x="152400" y="1143000"/>
            <a:chExt cx="5791200" cy="5688687"/>
          </a:xfrm>
        </p:grpSpPr>
        <p:sp>
          <p:nvSpPr>
            <p:cNvPr id="431" name="Rectangle 430"/>
            <p:cNvSpPr/>
            <p:nvPr/>
          </p:nvSpPr>
          <p:spPr>
            <a:xfrm>
              <a:off x="175796" y="4312859"/>
              <a:ext cx="5555297" cy="17348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75797" y="1457863"/>
              <a:ext cx="5655917" cy="0"/>
            </a:xfrm>
            <a:prstGeom prst="line">
              <a:avLst/>
            </a:prstGeom>
            <a:noFill/>
            <a:ln w="14288" cap="flat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74" name="Line 514"/>
            <p:cNvSpPr>
              <a:spLocks noChangeShapeType="1"/>
            </p:cNvSpPr>
            <p:nvPr/>
          </p:nvSpPr>
          <p:spPr bwMode="auto">
            <a:xfrm>
              <a:off x="175796" y="6141263"/>
              <a:ext cx="5555297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Cambria" panose="02040503050406030204" pitchFamily="18" charset="0"/>
              </a:endParaRPr>
            </a:p>
          </p:txBody>
        </p:sp>
        <p:sp>
          <p:nvSpPr>
            <p:cNvPr id="275" name="Rectangle 515"/>
            <p:cNvSpPr>
              <a:spLocks noChangeArrowheads="1"/>
            </p:cNvSpPr>
            <p:nvPr/>
          </p:nvSpPr>
          <p:spPr bwMode="auto">
            <a:xfrm>
              <a:off x="2684653" y="6170771"/>
              <a:ext cx="3366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endPara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276" name="Rectangle 516"/>
            <p:cNvSpPr>
              <a:spLocks noChangeArrowheads="1"/>
            </p:cNvSpPr>
            <p:nvPr/>
          </p:nvSpPr>
          <p:spPr bwMode="auto">
            <a:xfrm>
              <a:off x="3973836" y="6170771"/>
              <a:ext cx="3366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endPara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278" name="Rectangle 518"/>
            <p:cNvSpPr>
              <a:spLocks noChangeArrowheads="1"/>
            </p:cNvSpPr>
            <p:nvPr/>
          </p:nvSpPr>
          <p:spPr bwMode="auto">
            <a:xfrm>
              <a:off x="3324654" y="6228801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1</a:t>
              </a:r>
              <a:endPara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279" name="Line 519"/>
            <p:cNvSpPr>
              <a:spLocks noChangeShapeType="1"/>
            </p:cNvSpPr>
            <p:nvPr/>
          </p:nvSpPr>
          <p:spPr bwMode="auto">
            <a:xfrm>
              <a:off x="2047274" y="6141263"/>
              <a:ext cx="0" cy="58032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Cambria" panose="02040503050406030204" pitchFamily="18" charset="0"/>
              </a:endParaRPr>
            </a:p>
          </p:txBody>
        </p:sp>
        <p:sp>
          <p:nvSpPr>
            <p:cNvPr id="280" name="Rectangle 520"/>
            <p:cNvSpPr>
              <a:spLocks noChangeArrowheads="1"/>
            </p:cNvSpPr>
            <p:nvPr/>
          </p:nvSpPr>
          <p:spPr bwMode="auto">
            <a:xfrm>
              <a:off x="1998750" y="6228801"/>
              <a:ext cx="37189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.0225</a:t>
              </a:r>
              <a:endPara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282" name="Rectangle 522"/>
            <p:cNvSpPr>
              <a:spLocks noChangeArrowheads="1"/>
            </p:cNvSpPr>
            <p:nvPr/>
          </p:nvSpPr>
          <p:spPr bwMode="auto">
            <a:xfrm>
              <a:off x="3324654" y="6228801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1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283" name="Line 523"/>
            <p:cNvSpPr>
              <a:spLocks noChangeShapeType="1"/>
            </p:cNvSpPr>
            <p:nvPr/>
          </p:nvSpPr>
          <p:spPr bwMode="auto">
            <a:xfrm>
              <a:off x="4623017" y="6141263"/>
              <a:ext cx="0" cy="58032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Cambria" panose="02040503050406030204" pitchFamily="18" charset="0"/>
              </a:endParaRPr>
            </a:p>
          </p:txBody>
        </p:sp>
        <p:sp>
          <p:nvSpPr>
            <p:cNvPr id="284" name="Rectangle 524"/>
            <p:cNvSpPr>
              <a:spLocks noChangeArrowheads="1"/>
            </p:cNvSpPr>
            <p:nvPr/>
          </p:nvSpPr>
          <p:spPr bwMode="auto">
            <a:xfrm>
              <a:off x="4584985" y="6228801"/>
              <a:ext cx="28693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44.5</a:t>
              </a:r>
              <a:endPara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286" name="Rectangle 815"/>
            <p:cNvSpPr>
              <a:spLocks noChangeArrowheads="1"/>
            </p:cNvSpPr>
            <p:nvPr/>
          </p:nvSpPr>
          <p:spPr bwMode="auto">
            <a:xfrm>
              <a:off x="152400" y="1152446"/>
              <a:ext cx="89279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rgbClr val="000000"/>
                  </a:solidFill>
                  <a:latin typeface="Cambria" panose="02040503050406030204" pitchFamily="18" charset="0"/>
                </a:rPr>
                <a:t>Treatment</a:t>
              </a:r>
              <a:endParaRPr lang="en-US" altLang="en-US" sz="1400" dirty="0">
                <a:latin typeface="Cambria" panose="02040503050406030204" pitchFamily="18" charset="0"/>
              </a:endParaRPr>
            </a:p>
          </p:txBody>
        </p:sp>
        <p:sp>
          <p:nvSpPr>
            <p:cNvPr id="287" name="Rectangle 862"/>
            <p:cNvSpPr>
              <a:spLocks noChangeArrowheads="1"/>
            </p:cNvSpPr>
            <p:nvPr/>
          </p:nvSpPr>
          <p:spPr bwMode="auto">
            <a:xfrm>
              <a:off x="4220532" y="1152446"/>
              <a:ext cx="164511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rgbClr val="000000"/>
                  </a:solidFill>
                  <a:latin typeface="Cambria" panose="02040503050406030204" pitchFamily="18" charset="0"/>
                </a:rPr>
                <a:t>Odds Ratio (95% </a:t>
              </a:r>
              <a:r>
                <a:rPr lang="en-US" altLang="en-US" sz="1400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CrI</a:t>
              </a:r>
              <a:r>
                <a:rPr lang="en-US" altLang="en-US" sz="1400" dirty="0">
                  <a:solidFill>
                    <a:srgbClr val="000000"/>
                  </a:solidFill>
                  <a:latin typeface="Cambria" panose="02040503050406030204" pitchFamily="18" charset="0"/>
                </a:rPr>
                <a:t>)</a:t>
              </a:r>
              <a:endParaRPr lang="en-US" altLang="en-US" sz="1400" dirty="0">
                <a:latin typeface="Cambria" panose="02040503050406030204" pitchFamily="18" charset="0"/>
              </a:endParaRPr>
            </a:p>
          </p:txBody>
        </p:sp>
        <p:sp>
          <p:nvSpPr>
            <p:cNvPr id="288" name="Rectangle 734"/>
            <p:cNvSpPr>
              <a:spLocks noChangeArrowheads="1"/>
            </p:cNvSpPr>
            <p:nvPr/>
          </p:nvSpPr>
          <p:spPr bwMode="auto">
            <a:xfrm>
              <a:off x="1723772" y="1143000"/>
              <a:ext cx="274718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rgbClr val="000000"/>
                  </a:solidFill>
                  <a:latin typeface="Cambria" panose="02040503050406030204" pitchFamily="18" charset="0"/>
                </a:rPr>
                <a:t>Common comparator: </a:t>
              </a:r>
              <a:r>
                <a:rPr lang="en-US" altLang="en-US" sz="1400" dirty="0" smtClean="0">
                  <a:solidFill>
                    <a:srgbClr val="000000"/>
                  </a:solidFill>
                  <a:latin typeface="Cambria" panose="02040503050406030204" pitchFamily="18" charset="0"/>
                </a:rPr>
                <a:t>Placebo</a:t>
              </a:r>
              <a:endParaRPr lang="en-US" altLang="en-US" sz="1400" dirty="0">
                <a:latin typeface="Cambria" panose="02040503050406030204" pitchFamily="18" charset="0"/>
              </a:endParaRPr>
            </a:p>
          </p:txBody>
        </p:sp>
        <p:sp>
          <p:nvSpPr>
            <p:cNvPr id="9216" name="Rectangle 9215"/>
            <p:cNvSpPr/>
            <p:nvPr/>
          </p:nvSpPr>
          <p:spPr>
            <a:xfrm>
              <a:off x="175796" y="1538662"/>
              <a:ext cx="5555297" cy="25703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89" name="Rectangle 163"/>
            <p:cNvSpPr>
              <a:spLocks noChangeArrowheads="1"/>
            </p:cNvSpPr>
            <p:nvPr/>
          </p:nvSpPr>
          <p:spPr bwMode="auto">
            <a:xfrm>
              <a:off x="261966" y="1562155"/>
              <a:ext cx="85666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Dolasetron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grpSp>
          <p:nvGrpSpPr>
            <p:cNvPr id="9218" name="Group 9217"/>
            <p:cNvGrpSpPr/>
            <p:nvPr/>
          </p:nvGrpSpPr>
          <p:grpSpPr>
            <a:xfrm>
              <a:off x="397093" y="1823021"/>
              <a:ext cx="5210348" cy="2345606"/>
              <a:chOff x="914400" y="1769194"/>
              <a:chExt cx="4981748" cy="1504219"/>
            </a:xfrm>
          </p:grpSpPr>
          <p:sp>
            <p:nvSpPr>
              <p:cNvPr id="10" name="Rectangle 11"/>
              <p:cNvSpPr>
                <a:spLocks noChangeArrowheads="1"/>
              </p:cNvSpPr>
              <p:nvPr/>
            </p:nvSpPr>
            <p:spPr bwMode="auto">
              <a:xfrm>
                <a:off x="3648651" y="1849543"/>
                <a:ext cx="8207" cy="9095"/>
              </a:xfrm>
              <a:prstGeom prst="rect">
                <a:avLst/>
              </a:prstGeom>
              <a:solidFill>
                <a:srgbClr val="B4B4B4"/>
              </a:solidFill>
              <a:ln w="20638">
                <a:solidFill>
                  <a:srgbClr val="B4B4B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11" name="Rectangle 12"/>
              <p:cNvSpPr>
                <a:spLocks noChangeArrowheads="1"/>
              </p:cNvSpPr>
              <p:nvPr/>
            </p:nvSpPr>
            <p:spPr bwMode="auto">
              <a:xfrm>
                <a:off x="3660962" y="1942021"/>
                <a:ext cx="4103" cy="4549"/>
              </a:xfrm>
              <a:prstGeom prst="rect">
                <a:avLst/>
              </a:prstGeom>
              <a:solidFill>
                <a:srgbClr val="B4B4B4"/>
              </a:solidFill>
              <a:ln w="20638">
                <a:solidFill>
                  <a:srgbClr val="B4B4B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12" name="Rectangle 13"/>
              <p:cNvSpPr>
                <a:spLocks noChangeArrowheads="1"/>
              </p:cNvSpPr>
              <p:nvPr/>
            </p:nvSpPr>
            <p:spPr bwMode="auto">
              <a:xfrm>
                <a:off x="3654123" y="2029951"/>
                <a:ext cx="4103" cy="4549"/>
              </a:xfrm>
              <a:prstGeom prst="rect">
                <a:avLst/>
              </a:prstGeom>
              <a:solidFill>
                <a:srgbClr val="B4B4B4"/>
              </a:solidFill>
              <a:ln w="20638">
                <a:solidFill>
                  <a:srgbClr val="B4B4B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13" name="Rectangle 14"/>
              <p:cNvSpPr>
                <a:spLocks noChangeArrowheads="1"/>
              </p:cNvSpPr>
              <p:nvPr/>
            </p:nvSpPr>
            <p:spPr bwMode="auto">
              <a:xfrm>
                <a:off x="3658226" y="2117882"/>
                <a:ext cx="4103" cy="4549"/>
              </a:xfrm>
              <a:prstGeom prst="rect">
                <a:avLst/>
              </a:prstGeom>
              <a:solidFill>
                <a:srgbClr val="B4B4B4"/>
              </a:solidFill>
              <a:ln w="20638">
                <a:solidFill>
                  <a:srgbClr val="B4B4B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14" name="Rectangle 15"/>
              <p:cNvSpPr>
                <a:spLocks noChangeArrowheads="1"/>
              </p:cNvSpPr>
              <p:nvPr/>
            </p:nvSpPr>
            <p:spPr bwMode="auto">
              <a:xfrm>
                <a:off x="3673271" y="2205811"/>
                <a:ext cx="4103" cy="4549"/>
              </a:xfrm>
              <a:prstGeom prst="rect">
                <a:avLst/>
              </a:prstGeom>
              <a:solidFill>
                <a:srgbClr val="B4B4B4"/>
              </a:solidFill>
              <a:ln w="20638">
                <a:solidFill>
                  <a:srgbClr val="B4B4B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15" name="Rectangle 16"/>
              <p:cNvSpPr>
                <a:spLocks noChangeArrowheads="1"/>
              </p:cNvSpPr>
              <p:nvPr/>
            </p:nvSpPr>
            <p:spPr bwMode="auto">
              <a:xfrm>
                <a:off x="3658226" y="2293742"/>
                <a:ext cx="4103" cy="4549"/>
              </a:xfrm>
              <a:prstGeom prst="rect">
                <a:avLst/>
              </a:prstGeom>
              <a:solidFill>
                <a:srgbClr val="B4B4B4"/>
              </a:solidFill>
              <a:ln w="20638">
                <a:solidFill>
                  <a:srgbClr val="B4B4B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16" name="Rectangle 17"/>
              <p:cNvSpPr>
                <a:spLocks noChangeArrowheads="1"/>
              </p:cNvSpPr>
              <p:nvPr/>
            </p:nvSpPr>
            <p:spPr bwMode="auto">
              <a:xfrm>
                <a:off x="3658226" y="2381671"/>
                <a:ext cx="4103" cy="4549"/>
              </a:xfrm>
              <a:prstGeom prst="rect">
                <a:avLst/>
              </a:prstGeom>
              <a:solidFill>
                <a:srgbClr val="B4B4B4"/>
              </a:solidFill>
              <a:ln w="20638">
                <a:solidFill>
                  <a:srgbClr val="B4B4B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17" name="Rectangle 18"/>
              <p:cNvSpPr>
                <a:spLocks noChangeArrowheads="1"/>
              </p:cNvSpPr>
              <p:nvPr/>
            </p:nvSpPr>
            <p:spPr bwMode="auto">
              <a:xfrm>
                <a:off x="3673271" y="2469602"/>
                <a:ext cx="4103" cy="4549"/>
              </a:xfrm>
              <a:prstGeom prst="rect">
                <a:avLst/>
              </a:prstGeom>
              <a:solidFill>
                <a:srgbClr val="B4B4B4"/>
              </a:solidFill>
              <a:ln w="20638">
                <a:solidFill>
                  <a:srgbClr val="B4B4B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18" name="Rectangle 19"/>
              <p:cNvSpPr>
                <a:spLocks noChangeArrowheads="1"/>
              </p:cNvSpPr>
              <p:nvPr/>
            </p:nvSpPr>
            <p:spPr bwMode="auto">
              <a:xfrm>
                <a:off x="3658226" y="2557531"/>
                <a:ext cx="4103" cy="4549"/>
              </a:xfrm>
              <a:prstGeom prst="rect">
                <a:avLst/>
              </a:prstGeom>
              <a:solidFill>
                <a:srgbClr val="B4B4B4"/>
              </a:solidFill>
              <a:ln w="20638">
                <a:solidFill>
                  <a:srgbClr val="B4B4B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19" name="Rectangle 20"/>
              <p:cNvSpPr>
                <a:spLocks noChangeArrowheads="1"/>
              </p:cNvSpPr>
              <p:nvPr/>
            </p:nvSpPr>
            <p:spPr bwMode="auto">
              <a:xfrm>
                <a:off x="3656857" y="2645462"/>
                <a:ext cx="4103" cy="4549"/>
              </a:xfrm>
              <a:prstGeom prst="rect">
                <a:avLst/>
              </a:prstGeom>
              <a:solidFill>
                <a:srgbClr val="B4B4B4"/>
              </a:solidFill>
              <a:ln w="20638">
                <a:solidFill>
                  <a:srgbClr val="B4B4B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20" name="Rectangle 21"/>
              <p:cNvSpPr>
                <a:spLocks noChangeArrowheads="1"/>
              </p:cNvSpPr>
              <p:nvPr/>
            </p:nvSpPr>
            <p:spPr bwMode="auto">
              <a:xfrm>
                <a:off x="3582999" y="2733391"/>
                <a:ext cx="4103" cy="4549"/>
              </a:xfrm>
              <a:prstGeom prst="rect">
                <a:avLst/>
              </a:prstGeom>
              <a:solidFill>
                <a:srgbClr val="B4B4B4"/>
              </a:solidFill>
              <a:ln w="20638">
                <a:solidFill>
                  <a:srgbClr val="B4B4B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21" name="Rectangle 22"/>
              <p:cNvSpPr>
                <a:spLocks noChangeArrowheads="1"/>
              </p:cNvSpPr>
              <p:nvPr/>
            </p:nvSpPr>
            <p:spPr bwMode="auto">
              <a:xfrm>
                <a:off x="3645916" y="2821322"/>
                <a:ext cx="4103" cy="4549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schemeClr val="lt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22" name="Rectangle 23"/>
              <p:cNvSpPr>
                <a:spLocks noChangeArrowheads="1"/>
              </p:cNvSpPr>
              <p:nvPr/>
            </p:nvSpPr>
            <p:spPr bwMode="auto">
              <a:xfrm>
                <a:off x="3658226" y="2909253"/>
                <a:ext cx="4103" cy="4549"/>
              </a:xfrm>
              <a:prstGeom prst="rect">
                <a:avLst/>
              </a:prstGeom>
              <a:solidFill>
                <a:srgbClr val="B4B4B4"/>
              </a:solidFill>
              <a:ln w="20638">
                <a:solidFill>
                  <a:srgbClr val="B4B4B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23" name="Rectangle 24"/>
              <p:cNvSpPr>
                <a:spLocks noChangeArrowheads="1"/>
              </p:cNvSpPr>
              <p:nvPr/>
            </p:nvSpPr>
            <p:spPr bwMode="auto">
              <a:xfrm>
                <a:off x="3535127" y="2997182"/>
                <a:ext cx="4103" cy="4549"/>
              </a:xfrm>
              <a:prstGeom prst="rect">
                <a:avLst/>
              </a:prstGeom>
              <a:solidFill>
                <a:srgbClr val="B4B4B4"/>
              </a:solidFill>
              <a:ln w="20638">
                <a:solidFill>
                  <a:srgbClr val="B4B4B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24" name="Rectangle 25"/>
              <p:cNvSpPr>
                <a:spLocks noChangeArrowheads="1"/>
              </p:cNvSpPr>
              <p:nvPr/>
            </p:nvSpPr>
            <p:spPr bwMode="auto">
              <a:xfrm>
                <a:off x="3644549" y="3085111"/>
                <a:ext cx="4103" cy="4549"/>
              </a:xfrm>
              <a:prstGeom prst="rect">
                <a:avLst/>
              </a:prstGeom>
              <a:solidFill>
                <a:srgbClr val="B4B4B4"/>
              </a:solidFill>
              <a:ln w="20638">
                <a:solidFill>
                  <a:srgbClr val="B4B4B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25" name="Rectangle 26"/>
              <p:cNvSpPr>
                <a:spLocks noChangeArrowheads="1"/>
              </p:cNvSpPr>
              <p:nvPr/>
            </p:nvSpPr>
            <p:spPr bwMode="auto">
              <a:xfrm>
                <a:off x="3656857" y="3173042"/>
                <a:ext cx="4103" cy="4549"/>
              </a:xfrm>
              <a:prstGeom prst="rect">
                <a:avLst/>
              </a:prstGeom>
              <a:solidFill>
                <a:srgbClr val="B4B4B4"/>
              </a:solidFill>
              <a:ln w="20638">
                <a:solidFill>
                  <a:srgbClr val="B4B4B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5" name="Line 76"/>
              <p:cNvSpPr>
                <a:spLocks noChangeShapeType="1"/>
              </p:cNvSpPr>
              <p:nvPr/>
            </p:nvSpPr>
            <p:spPr bwMode="auto">
              <a:xfrm>
                <a:off x="3540598" y="1854091"/>
                <a:ext cx="229785" cy="0"/>
              </a:xfrm>
              <a:prstGeom prst="line">
                <a:avLst/>
              </a:pr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6" name="Line 77"/>
              <p:cNvSpPr>
                <a:spLocks noChangeShapeType="1"/>
              </p:cNvSpPr>
              <p:nvPr/>
            </p:nvSpPr>
            <p:spPr bwMode="auto">
              <a:xfrm>
                <a:off x="3432546" y="1942021"/>
                <a:ext cx="455465" cy="0"/>
              </a:xfrm>
              <a:prstGeom prst="line">
                <a:avLst/>
              </a:pr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7" name="Line 78"/>
              <p:cNvSpPr>
                <a:spLocks noChangeShapeType="1"/>
              </p:cNvSpPr>
              <p:nvPr/>
            </p:nvSpPr>
            <p:spPr bwMode="auto">
              <a:xfrm>
                <a:off x="3528289" y="2029951"/>
                <a:ext cx="258508" cy="0"/>
              </a:xfrm>
              <a:prstGeom prst="line">
                <a:avLst/>
              </a:pr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8" name="Line 79"/>
              <p:cNvSpPr>
                <a:spLocks noChangeShapeType="1"/>
              </p:cNvSpPr>
              <p:nvPr/>
            </p:nvSpPr>
            <p:spPr bwMode="auto">
              <a:xfrm>
                <a:off x="3515980" y="2117882"/>
                <a:ext cx="279024" cy="0"/>
              </a:xfrm>
              <a:prstGeom prst="line">
                <a:avLst/>
              </a:pr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9" name="Line 80"/>
              <p:cNvSpPr>
                <a:spLocks noChangeShapeType="1"/>
              </p:cNvSpPr>
              <p:nvPr/>
            </p:nvSpPr>
            <p:spPr bwMode="auto">
              <a:xfrm>
                <a:off x="3487255" y="2205811"/>
                <a:ext cx="366560" cy="0"/>
              </a:xfrm>
              <a:prstGeom prst="line">
                <a:avLst/>
              </a:pr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80" name="Line 81"/>
              <p:cNvSpPr>
                <a:spLocks noChangeShapeType="1"/>
              </p:cNvSpPr>
              <p:nvPr/>
            </p:nvSpPr>
            <p:spPr bwMode="auto">
              <a:xfrm>
                <a:off x="3535127" y="2295257"/>
                <a:ext cx="253036" cy="0"/>
              </a:xfrm>
              <a:prstGeom prst="line">
                <a:avLst/>
              </a:pr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81" name="Line 82"/>
              <p:cNvSpPr>
                <a:spLocks noChangeShapeType="1"/>
              </p:cNvSpPr>
              <p:nvPr/>
            </p:nvSpPr>
            <p:spPr bwMode="auto">
              <a:xfrm>
                <a:off x="3520082" y="2383186"/>
                <a:ext cx="274921" cy="0"/>
              </a:xfrm>
              <a:prstGeom prst="line">
                <a:avLst/>
              </a:pr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82" name="Line 83"/>
              <p:cNvSpPr>
                <a:spLocks noChangeShapeType="1"/>
              </p:cNvSpPr>
              <p:nvPr/>
            </p:nvSpPr>
            <p:spPr bwMode="auto">
              <a:xfrm>
                <a:off x="3487255" y="2471117"/>
                <a:ext cx="366560" cy="0"/>
              </a:xfrm>
              <a:prstGeom prst="line">
                <a:avLst/>
              </a:pr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83" name="Line 84"/>
              <p:cNvSpPr>
                <a:spLocks noChangeShapeType="1"/>
              </p:cNvSpPr>
              <p:nvPr/>
            </p:nvSpPr>
            <p:spPr bwMode="auto">
              <a:xfrm>
                <a:off x="3535127" y="2559048"/>
                <a:ext cx="253036" cy="0"/>
              </a:xfrm>
              <a:prstGeom prst="line">
                <a:avLst/>
              </a:pr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84" name="Line 85"/>
              <p:cNvSpPr>
                <a:spLocks noChangeShapeType="1"/>
              </p:cNvSpPr>
              <p:nvPr/>
            </p:nvSpPr>
            <p:spPr bwMode="auto">
              <a:xfrm>
                <a:off x="3518714" y="2646977"/>
                <a:ext cx="273553" cy="0"/>
              </a:xfrm>
              <a:prstGeom prst="line">
                <a:avLst/>
              </a:pr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85" name="Line 86"/>
              <p:cNvSpPr>
                <a:spLocks noChangeShapeType="1"/>
              </p:cNvSpPr>
              <p:nvPr/>
            </p:nvSpPr>
            <p:spPr bwMode="auto">
              <a:xfrm>
                <a:off x="3357318" y="2734906"/>
                <a:ext cx="439052" cy="0"/>
              </a:xfrm>
              <a:prstGeom prst="line">
                <a:avLst/>
              </a:pr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86" name="Line 87"/>
              <p:cNvSpPr>
                <a:spLocks noChangeShapeType="1"/>
              </p:cNvSpPr>
              <p:nvPr/>
            </p:nvSpPr>
            <p:spPr bwMode="auto">
              <a:xfrm>
                <a:off x="3511875" y="2822837"/>
                <a:ext cx="265346" cy="0"/>
              </a:xfrm>
              <a:prstGeom prst="line">
                <a:avLst/>
              </a:pr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87" name="Line 88"/>
              <p:cNvSpPr>
                <a:spLocks noChangeShapeType="1"/>
              </p:cNvSpPr>
              <p:nvPr/>
            </p:nvSpPr>
            <p:spPr bwMode="auto">
              <a:xfrm>
                <a:off x="3515980" y="2910768"/>
                <a:ext cx="276288" cy="0"/>
              </a:xfrm>
              <a:prstGeom prst="line">
                <a:avLst/>
              </a:pr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88" name="Line 89"/>
              <p:cNvSpPr>
                <a:spLocks noChangeShapeType="1"/>
              </p:cNvSpPr>
              <p:nvPr/>
            </p:nvSpPr>
            <p:spPr bwMode="auto">
              <a:xfrm>
                <a:off x="3254736" y="2998697"/>
                <a:ext cx="537531" cy="0"/>
              </a:xfrm>
              <a:prstGeom prst="line">
                <a:avLst/>
              </a:pr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89" name="Line 90"/>
              <p:cNvSpPr>
                <a:spLocks noChangeShapeType="1"/>
              </p:cNvSpPr>
              <p:nvPr/>
            </p:nvSpPr>
            <p:spPr bwMode="auto">
              <a:xfrm>
                <a:off x="3495462" y="3086628"/>
                <a:ext cx="281759" cy="0"/>
              </a:xfrm>
              <a:prstGeom prst="line">
                <a:avLst/>
              </a:pr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90" name="Line 91"/>
              <p:cNvSpPr>
                <a:spLocks noChangeShapeType="1"/>
              </p:cNvSpPr>
              <p:nvPr/>
            </p:nvSpPr>
            <p:spPr bwMode="auto">
              <a:xfrm>
                <a:off x="3518714" y="3174557"/>
                <a:ext cx="276288" cy="0"/>
              </a:xfrm>
              <a:prstGeom prst="line">
                <a:avLst/>
              </a:pr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142" name="Rectangle 308"/>
              <p:cNvSpPr>
                <a:spLocks noChangeArrowheads="1"/>
              </p:cNvSpPr>
              <p:nvPr/>
            </p:nvSpPr>
            <p:spPr bwMode="auto">
              <a:xfrm>
                <a:off x="5186017" y="2005695"/>
                <a:ext cx="710131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</a:rPr>
                  <a:t>0.75 (0.52, 1.08)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endParaRPr>
              </a:p>
            </p:txBody>
          </p:sp>
          <p:sp>
            <p:nvSpPr>
              <p:cNvPr id="143" name="Rectangle 312"/>
              <p:cNvSpPr>
                <a:spLocks noChangeArrowheads="1"/>
              </p:cNvSpPr>
              <p:nvPr/>
            </p:nvSpPr>
            <p:spPr bwMode="auto">
              <a:xfrm>
                <a:off x="5186016" y="2358932"/>
                <a:ext cx="710131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</a:rPr>
                  <a:t>0.76 (0.51, 1.11)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endParaRPr>
              </a:p>
            </p:txBody>
          </p:sp>
          <p:sp>
            <p:nvSpPr>
              <p:cNvPr id="144" name="Rectangle 313"/>
              <p:cNvSpPr>
                <a:spLocks noChangeArrowheads="1"/>
              </p:cNvSpPr>
              <p:nvPr/>
            </p:nvSpPr>
            <p:spPr bwMode="auto">
              <a:xfrm>
                <a:off x="5186016" y="2446861"/>
                <a:ext cx="710131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</a:rPr>
                  <a:t>0.79 (0.47, 1.31)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endParaRPr>
              </a:p>
            </p:txBody>
          </p:sp>
          <p:sp>
            <p:nvSpPr>
              <p:cNvPr id="155" name="Rectangle 377"/>
              <p:cNvSpPr>
                <a:spLocks noChangeArrowheads="1"/>
              </p:cNvSpPr>
              <p:nvPr/>
            </p:nvSpPr>
            <p:spPr bwMode="auto">
              <a:xfrm>
                <a:off x="5186016" y="1829835"/>
                <a:ext cx="710131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</a:rPr>
                  <a:t>0.74 (0.54, 1.03)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endParaRPr>
              </a:p>
            </p:txBody>
          </p:sp>
          <p:sp>
            <p:nvSpPr>
              <p:cNvPr id="156" name="Rectangle 378"/>
              <p:cNvSpPr>
                <a:spLocks noChangeArrowheads="1"/>
              </p:cNvSpPr>
              <p:nvPr/>
            </p:nvSpPr>
            <p:spPr bwMode="auto">
              <a:xfrm>
                <a:off x="5186016" y="1917764"/>
                <a:ext cx="710131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</a:rPr>
                  <a:t>0.76 (0.40, 1.44)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endParaRPr>
              </a:p>
            </p:txBody>
          </p:sp>
          <p:sp>
            <p:nvSpPr>
              <p:cNvPr id="157" name="Rectangle 380"/>
              <p:cNvSpPr>
                <a:spLocks noChangeArrowheads="1"/>
              </p:cNvSpPr>
              <p:nvPr/>
            </p:nvSpPr>
            <p:spPr bwMode="auto">
              <a:xfrm>
                <a:off x="5186016" y="2093626"/>
                <a:ext cx="710131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</a:rPr>
                  <a:t>0.76 (0.50, 1.11)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endParaRPr>
              </a:p>
            </p:txBody>
          </p:sp>
          <p:sp>
            <p:nvSpPr>
              <p:cNvPr id="158" name="Rectangle 381"/>
              <p:cNvSpPr>
                <a:spLocks noChangeArrowheads="1"/>
              </p:cNvSpPr>
              <p:nvPr/>
            </p:nvSpPr>
            <p:spPr bwMode="auto">
              <a:xfrm>
                <a:off x="5186016" y="2181555"/>
                <a:ext cx="710131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</a:rPr>
                  <a:t>0.79 (0.46, 1.31)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endParaRPr>
              </a:p>
            </p:txBody>
          </p:sp>
          <p:sp>
            <p:nvSpPr>
              <p:cNvPr id="159" name="Rectangle 382"/>
              <p:cNvSpPr>
                <a:spLocks noChangeArrowheads="1"/>
              </p:cNvSpPr>
              <p:nvPr/>
            </p:nvSpPr>
            <p:spPr bwMode="auto">
              <a:xfrm>
                <a:off x="5186016" y="2269484"/>
                <a:ext cx="710131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</a:rPr>
                  <a:t>0.76 (0.53, 1.09)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endParaRPr>
              </a:p>
            </p:txBody>
          </p:sp>
          <p:sp>
            <p:nvSpPr>
              <p:cNvPr id="160" name="Rectangle 385"/>
              <p:cNvSpPr>
                <a:spLocks noChangeArrowheads="1"/>
              </p:cNvSpPr>
              <p:nvPr/>
            </p:nvSpPr>
            <p:spPr bwMode="auto">
              <a:xfrm>
                <a:off x="5186016" y="2534792"/>
                <a:ext cx="710131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</a:rPr>
                  <a:t>0.76 (0.53, 1.09)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endParaRPr>
              </a:p>
            </p:txBody>
          </p:sp>
          <p:sp>
            <p:nvSpPr>
              <p:cNvPr id="161" name="Rectangle 386"/>
              <p:cNvSpPr>
                <a:spLocks noChangeArrowheads="1"/>
              </p:cNvSpPr>
              <p:nvPr/>
            </p:nvSpPr>
            <p:spPr bwMode="auto">
              <a:xfrm>
                <a:off x="5186016" y="2622723"/>
                <a:ext cx="710131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</a:rPr>
                  <a:t>0.75 (0.51, 1.10)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endParaRPr>
              </a:p>
            </p:txBody>
          </p:sp>
          <p:sp>
            <p:nvSpPr>
              <p:cNvPr id="162" name="Rectangle 387"/>
              <p:cNvSpPr>
                <a:spLocks noChangeArrowheads="1"/>
              </p:cNvSpPr>
              <p:nvPr/>
            </p:nvSpPr>
            <p:spPr bwMode="auto">
              <a:xfrm>
                <a:off x="5186016" y="2710652"/>
                <a:ext cx="710131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</a:rPr>
                  <a:t>0.61 (0.32, 1.11)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endParaRPr>
              </a:p>
            </p:txBody>
          </p:sp>
          <p:sp>
            <p:nvSpPr>
              <p:cNvPr id="163" name="Rectangle 388"/>
              <p:cNvSpPr>
                <a:spLocks noChangeArrowheads="1"/>
              </p:cNvSpPr>
              <p:nvPr/>
            </p:nvSpPr>
            <p:spPr bwMode="auto">
              <a:xfrm>
                <a:off x="5186016" y="2798581"/>
                <a:ext cx="710131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</a:rPr>
                  <a:t>0.73 (0.50, 1.05)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endParaRPr>
              </a:p>
            </p:txBody>
          </p:sp>
          <p:sp>
            <p:nvSpPr>
              <p:cNvPr id="164" name="Rectangle 389"/>
              <p:cNvSpPr>
                <a:spLocks noChangeArrowheads="1"/>
              </p:cNvSpPr>
              <p:nvPr/>
            </p:nvSpPr>
            <p:spPr bwMode="auto">
              <a:xfrm>
                <a:off x="5186016" y="2886512"/>
                <a:ext cx="710131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</a:rPr>
                  <a:t>0.76 (0.50, 1.10)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endParaRPr>
              </a:p>
            </p:txBody>
          </p:sp>
          <p:sp>
            <p:nvSpPr>
              <p:cNvPr id="165" name="Rectangle 390"/>
              <p:cNvSpPr>
                <a:spLocks noChangeArrowheads="1"/>
              </p:cNvSpPr>
              <p:nvPr/>
            </p:nvSpPr>
            <p:spPr bwMode="auto">
              <a:xfrm>
                <a:off x="5186016" y="2974443"/>
                <a:ext cx="710131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</a:rPr>
                  <a:t>0.53 (0.24, 1.10)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endParaRPr>
              </a:p>
            </p:txBody>
          </p:sp>
          <p:sp>
            <p:nvSpPr>
              <p:cNvPr id="166" name="Rectangle 391"/>
              <p:cNvSpPr>
                <a:spLocks noChangeArrowheads="1"/>
              </p:cNvSpPr>
              <p:nvPr/>
            </p:nvSpPr>
            <p:spPr bwMode="auto">
              <a:xfrm>
                <a:off x="5186016" y="3062372"/>
                <a:ext cx="710131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</a:rPr>
                  <a:t>0.73 (0.48, 1.05)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endParaRPr>
              </a:p>
            </p:txBody>
          </p:sp>
          <p:sp>
            <p:nvSpPr>
              <p:cNvPr id="167" name="Rectangle 392"/>
              <p:cNvSpPr>
                <a:spLocks noChangeArrowheads="1"/>
              </p:cNvSpPr>
              <p:nvPr/>
            </p:nvSpPr>
            <p:spPr bwMode="auto">
              <a:xfrm>
                <a:off x="5186016" y="3150302"/>
                <a:ext cx="710131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</a:rPr>
                  <a:t>0.75 (0.51, 1.11)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endParaRPr>
              </a:p>
            </p:txBody>
          </p:sp>
          <p:sp>
            <p:nvSpPr>
              <p:cNvPr id="209" name="Freeform 449"/>
              <p:cNvSpPr>
                <a:spLocks/>
              </p:cNvSpPr>
              <p:nvPr/>
            </p:nvSpPr>
            <p:spPr bwMode="auto">
              <a:xfrm>
                <a:off x="3632238" y="1831350"/>
                <a:ext cx="41034" cy="45481"/>
              </a:xfrm>
              <a:custGeom>
                <a:avLst/>
                <a:gdLst>
                  <a:gd name="T0" fmla="*/ 15 w 30"/>
                  <a:gd name="T1" fmla="*/ 0 h 30"/>
                  <a:gd name="T2" fmla="*/ 0 w 30"/>
                  <a:gd name="T3" fmla="*/ 15 h 30"/>
                  <a:gd name="T4" fmla="*/ 15 w 30"/>
                  <a:gd name="T5" fmla="*/ 30 h 30"/>
                  <a:gd name="T6" fmla="*/ 30 w 30"/>
                  <a:gd name="T7" fmla="*/ 15 h 30"/>
                  <a:gd name="T8" fmla="*/ 15 w 3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15" y="0"/>
                    </a:moveTo>
                    <a:lnTo>
                      <a:pt x="0" y="15"/>
                    </a:lnTo>
                    <a:lnTo>
                      <a:pt x="15" y="30"/>
                    </a:lnTo>
                    <a:lnTo>
                      <a:pt x="30" y="1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00000"/>
              </a:solidFill>
              <a:ln w="30163">
                <a:solidFill>
                  <a:srgbClr val="C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Cambria" panose="02040503050406030204" pitchFamily="18" charset="0"/>
                </a:endParaRPr>
              </a:p>
            </p:txBody>
          </p:sp>
          <p:sp>
            <p:nvSpPr>
              <p:cNvPr id="210" name="Freeform 450"/>
              <p:cNvSpPr>
                <a:spLocks/>
              </p:cNvSpPr>
              <p:nvPr/>
            </p:nvSpPr>
            <p:spPr bwMode="auto">
              <a:xfrm>
                <a:off x="3641812" y="1922313"/>
                <a:ext cx="41034" cy="43965"/>
              </a:xfrm>
              <a:custGeom>
                <a:avLst/>
                <a:gdLst>
                  <a:gd name="T0" fmla="*/ 15 w 30"/>
                  <a:gd name="T1" fmla="*/ 0 h 29"/>
                  <a:gd name="T2" fmla="*/ 0 w 30"/>
                  <a:gd name="T3" fmla="*/ 15 h 29"/>
                  <a:gd name="T4" fmla="*/ 15 w 30"/>
                  <a:gd name="T5" fmla="*/ 29 h 29"/>
                  <a:gd name="T6" fmla="*/ 30 w 30"/>
                  <a:gd name="T7" fmla="*/ 15 h 29"/>
                  <a:gd name="T8" fmla="*/ 15 w 30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9">
                    <a:moveTo>
                      <a:pt x="15" y="0"/>
                    </a:moveTo>
                    <a:lnTo>
                      <a:pt x="0" y="15"/>
                    </a:lnTo>
                    <a:lnTo>
                      <a:pt x="15" y="29"/>
                    </a:lnTo>
                    <a:lnTo>
                      <a:pt x="30" y="1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B0F0"/>
              </a:solidFill>
              <a:ln w="30163">
                <a:solidFill>
                  <a:srgbClr val="00B0F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Cambria" panose="02040503050406030204" pitchFamily="18" charset="0"/>
                </a:endParaRPr>
              </a:p>
            </p:txBody>
          </p:sp>
          <p:sp>
            <p:nvSpPr>
              <p:cNvPr id="211" name="Freeform 451"/>
              <p:cNvSpPr>
                <a:spLocks/>
              </p:cNvSpPr>
              <p:nvPr/>
            </p:nvSpPr>
            <p:spPr bwMode="auto">
              <a:xfrm>
                <a:off x="3636341" y="2010244"/>
                <a:ext cx="41034" cy="43965"/>
              </a:xfrm>
              <a:custGeom>
                <a:avLst/>
                <a:gdLst>
                  <a:gd name="T0" fmla="*/ 15 w 30"/>
                  <a:gd name="T1" fmla="*/ 0 h 29"/>
                  <a:gd name="T2" fmla="*/ 0 w 30"/>
                  <a:gd name="T3" fmla="*/ 15 h 29"/>
                  <a:gd name="T4" fmla="*/ 15 w 30"/>
                  <a:gd name="T5" fmla="*/ 29 h 29"/>
                  <a:gd name="T6" fmla="*/ 30 w 30"/>
                  <a:gd name="T7" fmla="*/ 15 h 29"/>
                  <a:gd name="T8" fmla="*/ 15 w 30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9">
                    <a:moveTo>
                      <a:pt x="15" y="0"/>
                    </a:moveTo>
                    <a:lnTo>
                      <a:pt x="0" y="15"/>
                    </a:lnTo>
                    <a:lnTo>
                      <a:pt x="15" y="29"/>
                    </a:lnTo>
                    <a:lnTo>
                      <a:pt x="30" y="1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solidFill>
                  <a:srgbClr val="002060"/>
                </a:solidFill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schemeClr val="lt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212" name="Freeform 452"/>
              <p:cNvSpPr>
                <a:spLocks/>
              </p:cNvSpPr>
              <p:nvPr/>
            </p:nvSpPr>
            <p:spPr bwMode="auto">
              <a:xfrm>
                <a:off x="3640445" y="2098173"/>
                <a:ext cx="41034" cy="43965"/>
              </a:xfrm>
              <a:custGeom>
                <a:avLst/>
                <a:gdLst>
                  <a:gd name="T0" fmla="*/ 15 w 30"/>
                  <a:gd name="T1" fmla="*/ 0 h 29"/>
                  <a:gd name="T2" fmla="*/ 0 w 30"/>
                  <a:gd name="T3" fmla="*/ 14 h 29"/>
                  <a:gd name="T4" fmla="*/ 15 w 30"/>
                  <a:gd name="T5" fmla="*/ 29 h 29"/>
                  <a:gd name="T6" fmla="*/ 30 w 30"/>
                  <a:gd name="T7" fmla="*/ 14 h 29"/>
                  <a:gd name="T8" fmla="*/ 15 w 30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9">
                    <a:moveTo>
                      <a:pt x="15" y="0"/>
                    </a:moveTo>
                    <a:lnTo>
                      <a:pt x="0" y="14"/>
                    </a:lnTo>
                    <a:lnTo>
                      <a:pt x="15" y="29"/>
                    </a:lnTo>
                    <a:lnTo>
                      <a:pt x="30" y="1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solidFill>
                  <a:srgbClr val="7030A0"/>
                </a:solidFill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schemeClr val="lt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213" name="Freeform 453"/>
              <p:cNvSpPr>
                <a:spLocks/>
              </p:cNvSpPr>
              <p:nvPr/>
            </p:nvSpPr>
            <p:spPr bwMode="auto">
              <a:xfrm>
                <a:off x="3654123" y="2186102"/>
                <a:ext cx="41034" cy="43965"/>
              </a:xfrm>
              <a:custGeom>
                <a:avLst/>
                <a:gdLst>
                  <a:gd name="T0" fmla="*/ 15 w 30"/>
                  <a:gd name="T1" fmla="*/ 0 h 29"/>
                  <a:gd name="T2" fmla="*/ 0 w 30"/>
                  <a:gd name="T3" fmla="*/ 14 h 29"/>
                  <a:gd name="T4" fmla="*/ 15 w 30"/>
                  <a:gd name="T5" fmla="*/ 29 h 29"/>
                  <a:gd name="T6" fmla="*/ 30 w 30"/>
                  <a:gd name="T7" fmla="*/ 14 h 29"/>
                  <a:gd name="T8" fmla="*/ 15 w 30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9">
                    <a:moveTo>
                      <a:pt x="15" y="0"/>
                    </a:moveTo>
                    <a:lnTo>
                      <a:pt x="0" y="14"/>
                    </a:lnTo>
                    <a:lnTo>
                      <a:pt x="15" y="29"/>
                    </a:lnTo>
                    <a:lnTo>
                      <a:pt x="30" y="1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B0F0"/>
              </a:solidFill>
              <a:ln w="30163">
                <a:solidFill>
                  <a:srgbClr val="00B0F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Cambria" panose="02040503050406030204" pitchFamily="18" charset="0"/>
                </a:endParaRPr>
              </a:p>
            </p:txBody>
          </p:sp>
          <p:sp>
            <p:nvSpPr>
              <p:cNvPr id="214" name="Freeform 454"/>
              <p:cNvSpPr>
                <a:spLocks/>
              </p:cNvSpPr>
              <p:nvPr/>
            </p:nvSpPr>
            <p:spPr bwMode="auto">
              <a:xfrm>
                <a:off x="3640445" y="2274033"/>
                <a:ext cx="41034" cy="43965"/>
              </a:xfrm>
              <a:custGeom>
                <a:avLst/>
                <a:gdLst>
                  <a:gd name="T0" fmla="*/ 15 w 30"/>
                  <a:gd name="T1" fmla="*/ 0 h 29"/>
                  <a:gd name="T2" fmla="*/ 0 w 30"/>
                  <a:gd name="T3" fmla="*/ 14 h 29"/>
                  <a:gd name="T4" fmla="*/ 15 w 30"/>
                  <a:gd name="T5" fmla="*/ 29 h 29"/>
                  <a:gd name="T6" fmla="*/ 30 w 30"/>
                  <a:gd name="T7" fmla="*/ 14 h 29"/>
                  <a:gd name="T8" fmla="*/ 15 w 30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9">
                    <a:moveTo>
                      <a:pt x="15" y="0"/>
                    </a:moveTo>
                    <a:lnTo>
                      <a:pt x="0" y="14"/>
                    </a:lnTo>
                    <a:lnTo>
                      <a:pt x="15" y="29"/>
                    </a:lnTo>
                    <a:lnTo>
                      <a:pt x="30" y="1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solidFill>
                  <a:srgbClr val="002060"/>
                </a:solidFill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schemeClr val="lt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215" name="Freeform 455"/>
              <p:cNvSpPr>
                <a:spLocks/>
              </p:cNvSpPr>
              <p:nvPr/>
            </p:nvSpPr>
            <p:spPr bwMode="auto">
              <a:xfrm>
                <a:off x="3640445" y="2361964"/>
                <a:ext cx="41034" cy="43965"/>
              </a:xfrm>
              <a:custGeom>
                <a:avLst/>
                <a:gdLst>
                  <a:gd name="T0" fmla="*/ 15 w 30"/>
                  <a:gd name="T1" fmla="*/ 0 h 29"/>
                  <a:gd name="T2" fmla="*/ 0 w 30"/>
                  <a:gd name="T3" fmla="*/ 14 h 29"/>
                  <a:gd name="T4" fmla="*/ 15 w 30"/>
                  <a:gd name="T5" fmla="*/ 29 h 29"/>
                  <a:gd name="T6" fmla="*/ 30 w 30"/>
                  <a:gd name="T7" fmla="*/ 14 h 29"/>
                  <a:gd name="T8" fmla="*/ 15 w 30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9">
                    <a:moveTo>
                      <a:pt x="15" y="0"/>
                    </a:moveTo>
                    <a:lnTo>
                      <a:pt x="0" y="14"/>
                    </a:lnTo>
                    <a:lnTo>
                      <a:pt x="15" y="29"/>
                    </a:lnTo>
                    <a:lnTo>
                      <a:pt x="30" y="1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solidFill>
                  <a:srgbClr val="7030A0"/>
                </a:solidFill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schemeClr val="lt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216" name="Freeform 456"/>
              <p:cNvSpPr>
                <a:spLocks/>
              </p:cNvSpPr>
              <p:nvPr/>
            </p:nvSpPr>
            <p:spPr bwMode="auto">
              <a:xfrm>
                <a:off x="3654123" y="2449893"/>
                <a:ext cx="41034" cy="43965"/>
              </a:xfrm>
              <a:custGeom>
                <a:avLst/>
                <a:gdLst>
                  <a:gd name="T0" fmla="*/ 15 w 30"/>
                  <a:gd name="T1" fmla="*/ 0 h 29"/>
                  <a:gd name="T2" fmla="*/ 0 w 30"/>
                  <a:gd name="T3" fmla="*/ 14 h 29"/>
                  <a:gd name="T4" fmla="*/ 15 w 30"/>
                  <a:gd name="T5" fmla="*/ 29 h 29"/>
                  <a:gd name="T6" fmla="*/ 30 w 30"/>
                  <a:gd name="T7" fmla="*/ 14 h 29"/>
                  <a:gd name="T8" fmla="*/ 15 w 30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9">
                    <a:moveTo>
                      <a:pt x="15" y="0"/>
                    </a:moveTo>
                    <a:lnTo>
                      <a:pt x="0" y="14"/>
                    </a:lnTo>
                    <a:lnTo>
                      <a:pt x="15" y="29"/>
                    </a:lnTo>
                    <a:lnTo>
                      <a:pt x="30" y="1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B0F0"/>
              </a:solidFill>
              <a:ln w="30163">
                <a:solidFill>
                  <a:srgbClr val="00B0F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Cambria" panose="02040503050406030204" pitchFamily="18" charset="0"/>
                </a:endParaRPr>
              </a:p>
            </p:txBody>
          </p:sp>
          <p:sp>
            <p:nvSpPr>
              <p:cNvPr id="217" name="Freeform 457"/>
              <p:cNvSpPr>
                <a:spLocks/>
              </p:cNvSpPr>
              <p:nvPr/>
            </p:nvSpPr>
            <p:spPr bwMode="auto">
              <a:xfrm>
                <a:off x="3640445" y="2537822"/>
                <a:ext cx="41034" cy="43965"/>
              </a:xfrm>
              <a:custGeom>
                <a:avLst/>
                <a:gdLst>
                  <a:gd name="T0" fmla="*/ 15 w 30"/>
                  <a:gd name="T1" fmla="*/ 0 h 29"/>
                  <a:gd name="T2" fmla="*/ 0 w 30"/>
                  <a:gd name="T3" fmla="*/ 14 h 29"/>
                  <a:gd name="T4" fmla="*/ 15 w 30"/>
                  <a:gd name="T5" fmla="*/ 29 h 29"/>
                  <a:gd name="T6" fmla="*/ 30 w 30"/>
                  <a:gd name="T7" fmla="*/ 14 h 29"/>
                  <a:gd name="T8" fmla="*/ 15 w 30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9">
                    <a:moveTo>
                      <a:pt x="15" y="0"/>
                    </a:moveTo>
                    <a:lnTo>
                      <a:pt x="0" y="14"/>
                    </a:lnTo>
                    <a:lnTo>
                      <a:pt x="15" y="29"/>
                    </a:lnTo>
                    <a:lnTo>
                      <a:pt x="30" y="1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solidFill>
                  <a:srgbClr val="002060"/>
                </a:solidFill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schemeClr val="lt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218" name="Freeform 458"/>
              <p:cNvSpPr>
                <a:spLocks/>
              </p:cNvSpPr>
              <p:nvPr/>
            </p:nvSpPr>
            <p:spPr bwMode="auto">
              <a:xfrm>
                <a:off x="3637709" y="2625754"/>
                <a:ext cx="41034" cy="43965"/>
              </a:xfrm>
              <a:custGeom>
                <a:avLst/>
                <a:gdLst>
                  <a:gd name="T0" fmla="*/ 15 w 30"/>
                  <a:gd name="T1" fmla="*/ 0 h 29"/>
                  <a:gd name="T2" fmla="*/ 0 w 30"/>
                  <a:gd name="T3" fmla="*/ 14 h 29"/>
                  <a:gd name="T4" fmla="*/ 15 w 30"/>
                  <a:gd name="T5" fmla="*/ 29 h 29"/>
                  <a:gd name="T6" fmla="*/ 30 w 30"/>
                  <a:gd name="T7" fmla="*/ 14 h 29"/>
                  <a:gd name="T8" fmla="*/ 15 w 30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9">
                    <a:moveTo>
                      <a:pt x="15" y="0"/>
                    </a:moveTo>
                    <a:lnTo>
                      <a:pt x="0" y="14"/>
                    </a:lnTo>
                    <a:lnTo>
                      <a:pt x="15" y="29"/>
                    </a:lnTo>
                    <a:lnTo>
                      <a:pt x="30" y="1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solidFill>
                  <a:srgbClr val="7030A0"/>
                </a:solidFill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schemeClr val="lt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219" name="Freeform 459"/>
              <p:cNvSpPr>
                <a:spLocks/>
              </p:cNvSpPr>
              <p:nvPr/>
            </p:nvSpPr>
            <p:spPr bwMode="auto">
              <a:xfrm>
                <a:off x="3565217" y="2712167"/>
                <a:ext cx="41034" cy="45481"/>
              </a:xfrm>
              <a:custGeom>
                <a:avLst/>
                <a:gdLst>
                  <a:gd name="T0" fmla="*/ 15 w 30"/>
                  <a:gd name="T1" fmla="*/ 0 h 30"/>
                  <a:gd name="T2" fmla="*/ 0 w 30"/>
                  <a:gd name="T3" fmla="*/ 15 h 30"/>
                  <a:gd name="T4" fmla="*/ 15 w 30"/>
                  <a:gd name="T5" fmla="*/ 30 h 30"/>
                  <a:gd name="T6" fmla="*/ 30 w 30"/>
                  <a:gd name="T7" fmla="*/ 15 h 30"/>
                  <a:gd name="T8" fmla="*/ 15 w 3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15" y="0"/>
                    </a:moveTo>
                    <a:lnTo>
                      <a:pt x="0" y="15"/>
                    </a:lnTo>
                    <a:lnTo>
                      <a:pt x="15" y="30"/>
                    </a:lnTo>
                    <a:lnTo>
                      <a:pt x="30" y="1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B0F0"/>
              </a:solidFill>
              <a:ln w="30163">
                <a:solidFill>
                  <a:srgbClr val="00B0F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Cambria" panose="02040503050406030204" pitchFamily="18" charset="0"/>
                </a:endParaRPr>
              </a:p>
            </p:txBody>
          </p:sp>
          <p:sp>
            <p:nvSpPr>
              <p:cNvPr id="220" name="Freeform 460"/>
              <p:cNvSpPr>
                <a:spLocks/>
              </p:cNvSpPr>
              <p:nvPr/>
            </p:nvSpPr>
            <p:spPr bwMode="auto">
              <a:xfrm>
                <a:off x="3628134" y="2800098"/>
                <a:ext cx="41034" cy="45481"/>
              </a:xfrm>
              <a:custGeom>
                <a:avLst/>
                <a:gdLst>
                  <a:gd name="T0" fmla="*/ 15 w 30"/>
                  <a:gd name="T1" fmla="*/ 0 h 30"/>
                  <a:gd name="T2" fmla="*/ 0 w 30"/>
                  <a:gd name="T3" fmla="*/ 15 h 30"/>
                  <a:gd name="T4" fmla="*/ 15 w 30"/>
                  <a:gd name="T5" fmla="*/ 30 h 30"/>
                  <a:gd name="T6" fmla="*/ 30 w 30"/>
                  <a:gd name="T7" fmla="*/ 15 h 30"/>
                  <a:gd name="T8" fmla="*/ 15 w 3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15" y="0"/>
                    </a:moveTo>
                    <a:lnTo>
                      <a:pt x="0" y="15"/>
                    </a:lnTo>
                    <a:lnTo>
                      <a:pt x="15" y="30"/>
                    </a:lnTo>
                    <a:lnTo>
                      <a:pt x="30" y="1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solidFill>
                  <a:srgbClr val="002060"/>
                </a:solidFill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schemeClr val="lt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221" name="Freeform 461"/>
              <p:cNvSpPr>
                <a:spLocks/>
              </p:cNvSpPr>
              <p:nvPr/>
            </p:nvSpPr>
            <p:spPr bwMode="auto">
              <a:xfrm>
                <a:off x="3640445" y="2888027"/>
                <a:ext cx="41034" cy="45481"/>
              </a:xfrm>
              <a:custGeom>
                <a:avLst/>
                <a:gdLst>
                  <a:gd name="T0" fmla="*/ 15 w 30"/>
                  <a:gd name="T1" fmla="*/ 0 h 30"/>
                  <a:gd name="T2" fmla="*/ 0 w 30"/>
                  <a:gd name="T3" fmla="*/ 15 h 30"/>
                  <a:gd name="T4" fmla="*/ 15 w 30"/>
                  <a:gd name="T5" fmla="*/ 30 h 30"/>
                  <a:gd name="T6" fmla="*/ 30 w 30"/>
                  <a:gd name="T7" fmla="*/ 15 h 30"/>
                  <a:gd name="T8" fmla="*/ 15 w 3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15" y="0"/>
                    </a:moveTo>
                    <a:lnTo>
                      <a:pt x="0" y="15"/>
                    </a:lnTo>
                    <a:lnTo>
                      <a:pt x="15" y="30"/>
                    </a:lnTo>
                    <a:lnTo>
                      <a:pt x="30" y="1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solidFill>
                  <a:srgbClr val="7030A0"/>
                </a:solidFill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schemeClr val="lt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222" name="Freeform 462"/>
              <p:cNvSpPr>
                <a:spLocks/>
              </p:cNvSpPr>
              <p:nvPr/>
            </p:nvSpPr>
            <p:spPr bwMode="auto">
              <a:xfrm>
                <a:off x="3515978" y="2975958"/>
                <a:ext cx="41034" cy="45481"/>
              </a:xfrm>
              <a:custGeom>
                <a:avLst/>
                <a:gdLst>
                  <a:gd name="T0" fmla="*/ 15 w 30"/>
                  <a:gd name="T1" fmla="*/ 0 h 30"/>
                  <a:gd name="T2" fmla="*/ 0 w 30"/>
                  <a:gd name="T3" fmla="*/ 15 h 30"/>
                  <a:gd name="T4" fmla="*/ 15 w 30"/>
                  <a:gd name="T5" fmla="*/ 30 h 30"/>
                  <a:gd name="T6" fmla="*/ 30 w 30"/>
                  <a:gd name="T7" fmla="*/ 15 h 30"/>
                  <a:gd name="T8" fmla="*/ 15 w 3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15" y="0"/>
                    </a:moveTo>
                    <a:lnTo>
                      <a:pt x="0" y="15"/>
                    </a:lnTo>
                    <a:lnTo>
                      <a:pt x="15" y="30"/>
                    </a:lnTo>
                    <a:lnTo>
                      <a:pt x="30" y="1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B0F0"/>
              </a:solidFill>
              <a:ln w="30163">
                <a:solidFill>
                  <a:srgbClr val="00B0F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Cambria" panose="02040503050406030204" pitchFamily="18" charset="0"/>
                </a:endParaRPr>
              </a:p>
            </p:txBody>
          </p:sp>
          <p:sp>
            <p:nvSpPr>
              <p:cNvPr id="223" name="Freeform 463"/>
              <p:cNvSpPr>
                <a:spLocks/>
              </p:cNvSpPr>
              <p:nvPr/>
            </p:nvSpPr>
            <p:spPr bwMode="auto">
              <a:xfrm>
                <a:off x="3626767" y="3063887"/>
                <a:ext cx="39665" cy="45481"/>
              </a:xfrm>
              <a:custGeom>
                <a:avLst/>
                <a:gdLst>
                  <a:gd name="T0" fmla="*/ 14 w 29"/>
                  <a:gd name="T1" fmla="*/ 0 h 30"/>
                  <a:gd name="T2" fmla="*/ 0 w 29"/>
                  <a:gd name="T3" fmla="*/ 15 h 30"/>
                  <a:gd name="T4" fmla="*/ 14 w 29"/>
                  <a:gd name="T5" fmla="*/ 30 h 30"/>
                  <a:gd name="T6" fmla="*/ 29 w 29"/>
                  <a:gd name="T7" fmla="*/ 15 h 30"/>
                  <a:gd name="T8" fmla="*/ 14 w 29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0">
                    <a:moveTo>
                      <a:pt x="14" y="0"/>
                    </a:moveTo>
                    <a:lnTo>
                      <a:pt x="0" y="15"/>
                    </a:lnTo>
                    <a:lnTo>
                      <a:pt x="14" y="30"/>
                    </a:lnTo>
                    <a:lnTo>
                      <a:pt x="29" y="1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solidFill>
                  <a:srgbClr val="002060"/>
                </a:solidFill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schemeClr val="lt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224" name="Freeform 464"/>
              <p:cNvSpPr>
                <a:spLocks/>
              </p:cNvSpPr>
              <p:nvPr/>
            </p:nvSpPr>
            <p:spPr bwMode="auto">
              <a:xfrm>
                <a:off x="3637709" y="3151816"/>
                <a:ext cx="41034" cy="45481"/>
              </a:xfrm>
              <a:custGeom>
                <a:avLst/>
                <a:gdLst>
                  <a:gd name="T0" fmla="*/ 15 w 30"/>
                  <a:gd name="T1" fmla="*/ 0 h 30"/>
                  <a:gd name="T2" fmla="*/ 0 w 30"/>
                  <a:gd name="T3" fmla="*/ 15 h 30"/>
                  <a:gd name="T4" fmla="*/ 15 w 30"/>
                  <a:gd name="T5" fmla="*/ 30 h 30"/>
                  <a:gd name="T6" fmla="*/ 30 w 30"/>
                  <a:gd name="T7" fmla="*/ 15 h 30"/>
                  <a:gd name="T8" fmla="*/ 15 w 3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15" y="0"/>
                    </a:moveTo>
                    <a:lnTo>
                      <a:pt x="0" y="15"/>
                    </a:lnTo>
                    <a:lnTo>
                      <a:pt x="15" y="30"/>
                    </a:lnTo>
                    <a:lnTo>
                      <a:pt x="30" y="1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solidFill>
                  <a:srgbClr val="7030A0"/>
                </a:solidFill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schemeClr val="lt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290" name="Rectangle 164"/>
              <p:cNvSpPr>
                <a:spLocks noChangeArrowheads="1"/>
              </p:cNvSpPr>
              <p:nvPr/>
            </p:nvSpPr>
            <p:spPr bwMode="auto">
              <a:xfrm>
                <a:off x="941757" y="1769194"/>
                <a:ext cx="315731" cy="1085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</a:rPr>
                  <a:t>Fixed</a:t>
                </a:r>
                <a:endPara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endParaRPr>
              </a:p>
            </p:txBody>
          </p:sp>
          <p:sp>
            <p:nvSpPr>
              <p:cNvPr id="291" name="Rectangle 165"/>
              <p:cNvSpPr>
                <a:spLocks noChangeArrowheads="1"/>
              </p:cNvSpPr>
              <p:nvPr/>
            </p:nvSpPr>
            <p:spPr bwMode="auto">
              <a:xfrm>
                <a:off x="914400" y="1956688"/>
                <a:ext cx="450444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</a:rPr>
                  <a:t>12.5mg</a:t>
                </a:r>
                <a:endPara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endParaRPr>
              </a:p>
            </p:txBody>
          </p:sp>
          <p:sp>
            <p:nvSpPr>
              <p:cNvPr id="292" name="Rectangle 168"/>
              <p:cNvSpPr>
                <a:spLocks noChangeArrowheads="1"/>
              </p:cNvSpPr>
              <p:nvPr/>
            </p:nvSpPr>
            <p:spPr bwMode="auto">
              <a:xfrm>
                <a:off x="941757" y="2181555"/>
                <a:ext cx="343043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</a:rPr>
                  <a:t>25mg</a:t>
                </a:r>
                <a:endPara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endParaRPr>
              </a:p>
            </p:txBody>
          </p:sp>
          <p:sp>
            <p:nvSpPr>
              <p:cNvPr id="293" name="Rectangle 171"/>
              <p:cNvSpPr>
                <a:spLocks noChangeArrowheads="1"/>
              </p:cNvSpPr>
              <p:nvPr/>
            </p:nvSpPr>
            <p:spPr bwMode="auto">
              <a:xfrm>
                <a:off x="941757" y="2446861"/>
                <a:ext cx="343043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</a:rPr>
                  <a:t>50mg</a:t>
                </a:r>
                <a:endPara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endParaRPr>
              </a:p>
            </p:txBody>
          </p:sp>
          <p:sp>
            <p:nvSpPr>
              <p:cNvPr id="294" name="Rectangle 174"/>
              <p:cNvSpPr>
                <a:spLocks noChangeArrowheads="1"/>
              </p:cNvSpPr>
              <p:nvPr/>
            </p:nvSpPr>
            <p:spPr bwMode="auto">
              <a:xfrm>
                <a:off x="941757" y="2710650"/>
                <a:ext cx="42159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</a:rPr>
                  <a:t>100mg</a:t>
                </a:r>
                <a:endPara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endParaRPr>
              </a:p>
            </p:txBody>
          </p:sp>
          <p:sp>
            <p:nvSpPr>
              <p:cNvPr id="295" name="Rectangle 177"/>
              <p:cNvSpPr>
                <a:spLocks noChangeArrowheads="1"/>
              </p:cNvSpPr>
              <p:nvPr/>
            </p:nvSpPr>
            <p:spPr bwMode="auto">
              <a:xfrm>
                <a:off x="941757" y="2974441"/>
                <a:ext cx="42159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</a:rPr>
                  <a:t>200mg</a:t>
                </a:r>
                <a:endPara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endParaRPr>
              </a:p>
            </p:txBody>
          </p:sp>
        </p:grpSp>
        <p:cxnSp>
          <p:nvCxnSpPr>
            <p:cNvPr id="319" name="Straight Arrow Connector 318"/>
            <p:cNvCxnSpPr/>
            <p:nvPr/>
          </p:nvCxnSpPr>
          <p:spPr>
            <a:xfrm>
              <a:off x="3874283" y="6539297"/>
              <a:ext cx="206931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0" name="Rectangle 77"/>
            <p:cNvSpPr>
              <a:spLocks noChangeArrowheads="1"/>
            </p:cNvSpPr>
            <p:nvPr/>
          </p:nvSpPr>
          <p:spPr bwMode="auto">
            <a:xfrm>
              <a:off x="4130894" y="6460123"/>
              <a:ext cx="1508722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Placebo better</a:t>
              </a:r>
              <a:endPara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cxnSp>
          <p:nvCxnSpPr>
            <p:cNvPr id="321" name="Straight Arrow Connector 320"/>
            <p:cNvCxnSpPr/>
            <p:nvPr/>
          </p:nvCxnSpPr>
          <p:spPr>
            <a:xfrm flipH="1">
              <a:off x="882846" y="6539297"/>
              <a:ext cx="200348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2" name="Rectangle 77"/>
            <p:cNvSpPr>
              <a:spLocks noChangeArrowheads="1"/>
            </p:cNvSpPr>
            <p:nvPr/>
          </p:nvSpPr>
          <p:spPr bwMode="auto">
            <a:xfrm>
              <a:off x="1262831" y="6400800"/>
              <a:ext cx="1487396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Active</a:t>
              </a:r>
              <a:r>
                <a:rPr kumimoji="0" lang="en-US" altLang="en-US" sz="14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treatment </a:t>
              </a: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better</a:t>
              </a:r>
              <a:endPara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V="1">
              <a:off x="3365842" y="1457863"/>
              <a:ext cx="13799" cy="4770939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69" name="Rectangle 403"/>
            <p:cNvSpPr>
              <a:spLocks noChangeArrowheads="1"/>
            </p:cNvSpPr>
            <p:nvPr/>
          </p:nvSpPr>
          <p:spPr bwMode="auto">
            <a:xfrm>
              <a:off x="4852469" y="5786797"/>
              <a:ext cx="710131" cy="260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0.88 (0.35, 2.23)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26698" y="4381555"/>
              <a:ext cx="5335902" cy="1545226"/>
              <a:chOff x="226698" y="4381555"/>
              <a:chExt cx="5335902" cy="1545226"/>
            </a:xfrm>
          </p:grpSpPr>
          <p:sp>
            <p:nvSpPr>
              <p:cNvPr id="339" name="Rectangle 27"/>
              <p:cNvSpPr>
                <a:spLocks noChangeArrowheads="1"/>
              </p:cNvSpPr>
              <p:nvPr/>
            </p:nvSpPr>
            <p:spPr bwMode="auto">
              <a:xfrm>
                <a:off x="3242907" y="4741411"/>
                <a:ext cx="7869" cy="12504"/>
              </a:xfrm>
              <a:prstGeom prst="rect">
                <a:avLst/>
              </a:prstGeom>
              <a:solidFill>
                <a:srgbClr val="B4B4B4"/>
              </a:solidFill>
              <a:ln w="20638">
                <a:solidFill>
                  <a:srgbClr val="B4B4B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340" name="Rectangle 28"/>
              <p:cNvSpPr>
                <a:spLocks noChangeArrowheads="1"/>
              </p:cNvSpPr>
              <p:nvPr/>
            </p:nvSpPr>
            <p:spPr bwMode="auto">
              <a:xfrm>
                <a:off x="3139299" y="4866460"/>
                <a:ext cx="3934" cy="6253"/>
              </a:xfrm>
              <a:prstGeom prst="rect">
                <a:avLst/>
              </a:prstGeom>
              <a:solidFill>
                <a:srgbClr val="B4B4B4"/>
              </a:solidFill>
              <a:ln w="20638">
                <a:solidFill>
                  <a:srgbClr val="B4B4B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341" name="Rectangle 29"/>
              <p:cNvSpPr>
                <a:spLocks noChangeArrowheads="1"/>
              </p:cNvSpPr>
              <p:nvPr/>
            </p:nvSpPr>
            <p:spPr bwMode="auto">
              <a:xfrm>
                <a:off x="3231102" y="4983170"/>
                <a:ext cx="7869" cy="12504"/>
              </a:xfrm>
              <a:prstGeom prst="rect">
                <a:avLst/>
              </a:prstGeom>
              <a:solidFill>
                <a:srgbClr val="B4B4B4"/>
              </a:solidFill>
              <a:ln w="20638">
                <a:solidFill>
                  <a:srgbClr val="B4B4B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342" name="Rectangle 30"/>
              <p:cNvSpPr>
                <a:spLocks noChangeArrowheads="1"/>
              </p:cNvSpPr>
              <p:nvPr/>
            </p:nvSpPr>
            <p:spPr bwMode="auto">
              <a:xfrm>
                <a:off x="3259955" y="5104051"/>
                <a:ext cx="7869" cy="12504"/>
              </a:xfrm>
              <a:prstGeom prst="rect">
                <a:avLst/>
              </a:prstGeom>
              <a:solidFill>
                <a:srgbClr val="B4B4B4"/>
              </a:solidFill>
              <a:ln w="20638">
                <a:solidFill>
                  <a:srgbClr val="B4B4B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343" name="Rectangle 31"/>
              <p:cNvSpPr>
                <a:spLocks noChangeArrowheads="1"/>
              </p:cNvSpPr>
              <p:nvPr/>
            </p:nvSpPr>
            <p:spPr bwMode="auto">
              <a:xfrm>
                <a:off x="3368808" y="5229097"/>
                <a:ext cx="3934" cy="6253"/>
              </a:xfrm>
              <a:prstGeom prst="rect">
                <a:avLst/>
              </a:prstGeom>
              <a:solidFill>
                <a:srgbClr val="B4B4B4"/>
              </a:solidFill>
              <a:ln w="20638">
                <a:solidFill>
                  <a:srgbClr val="B4B4B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344" name="Rectangle 32"/>
              <p:cNvSpPr>
                <a:spLocks noChangeArrowheads="1"/>
              </p:cNvSpPr>
              <p:nvPr/>
            </p:nvSpPr>
            <p:spPr bwMode="auto">
              <a:xfrm>
                <a:off x="3242907" y="5345808"/>
                <a:ext cx="7869" cy="12504"/>
              </a:xfrm>
              <a:prstGeom prst="rect">
                <a:avLst/>
              </a:prstGeom>
              <a:solidFill>
                <a:srgbClr val="B4B4B4"/>
              </a:solidFill>
              <a:ln w="20638">
                <a:solidFill>
                  <a:srgbClr val="B4B4B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345" name="Rectangle 33"/>
              <p:cNvSpPr>
                <a:spLocks noChangeArrowheads="1"/>
              </p:cNvSpPr>
              <p:nvPr/>
            </p:nvSpPr>
            <p:spPr bwMode="auto">
              <a:xfrm>
                <a:off x="3257332" y="5466690"/>
                <a:ext cx="7869" cy="12504"/>
              </a:xfrm>
              <a:prstGeom prst="rect">
                <a:avLst/>
              </a:prstGeom>
              <a:solidFill>
                <a:srgbClr val="B4B4B4"/>
              </a:solidFill>
              <a:ln w="20638">
                <a:solidFill>
                  <a:srgbClr val="B4B4B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346" name="Rectangle 34"/>
              <p:cNvSpPr>
                <a:spLocks noChangeArrowheads="1"/>
              </p:cNvSpPr>
              <p:nvPr/>
            </p:nvSpPr>
            <p:spPr bwMode="auto">
              <a:xfrm>
                <a:off x="3208808" y="5591737"/>
                <a:ext cx="3934" cy="6253"/>
              </a:xfrm>
              <a:prstGeom prst="rect">
                <a:avLst/>
              </a:prstGeom>
              <a:solidFill>
                <a:srgbClr val="B4B4B4"/>
              </a:solidFill>
              <a:ln w="20638">
                <a:solidFill>
                  <a:srgbClr val="B4B4B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347" name="Rectangle 35"/>
              <p:cNvSpPr>
                <a:spLocks noChangeArrowheads="1"/>
              </p:cNvSpPr>
              <p:nvPr/>
            </p:nvSpPr>
            <p:spPr bwMode="auto">
              <a:xfrm>
                <a:off x="3232415" y="5708447"/>
                <a:ext cx="7869" cy="12504"/>
              </a:xfrm>
              <a:prstGeom prst="rect">
                <a:avLst/>
              </a:prstGeom>
              <a:solidFill>
                <a:srgbClr val="B4B4B4"/>
              </a:solidFill>
              <a:ln w="20638">
                <a:solidFill>
                  <a:srgbClr val="B4B4B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348" name="Rectangle 36"/>
              <p:cNvSpPr>
                <a:spLocks noChangeArrowheads="1"/>
              </p:cNvSpPr>
              <p:nvPr/>
            </p:nvSpPr>
            <p:spPr bwMode="auto">
              <a:xfrm>
                <a:off x="3259955" y="5829328"/>
                <a:ext cx="7869" cy="12504"/>
              </a:xfrm>
              <a:prstGeom prst="rect">
                <a:avLst/>
              </a:prstGeom>
              <a:solidFill>
                <a:srgbClr val="B4B4B4"/>
              </a:solidFill>
              <a:ln w="20638">
                <a:solidFill>
                  <a:srgbClr val="B4B4B4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349" name="Line 92"/>
              <p:cNvSpPr>
                <a:spLocks noChangeShapeType="1"/>
              </p:cNvSpPr>
              <p:nvPr/>
            </p:nvSpPr>
            <p:spPr bwMode="auto">
              <a:xfrm>
                <a:off x="2950446" y="4747662"/>
                <a:ext cx="641313" cy="0"/>
              </a:xfrm>
              <a:prstGeom prst="line">
                <a:avLst/>
              </a:pr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350" name="Line 93"/>
              <p:cNvSpPr>
                <a:spLocks noChangeShapeType="1"/>
              </p:cNvSpPr>
              <p:nvPr/>
            </p:nvSpPr>
            <p:spPr bwMode="auto">
              <a:xfrm>
                <a:off x="2627823" y="4868542"/>
                <a:ext cx="984920" cy="0"/>
              </a:xfrm>
              <a:prstGeom prst="line">
                <a:avLst/>
              </a:pr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351" name="Line 94"/>
              <p:cNvSpPr>
                <a:spLocks noChangeShapeType="1"/>
              </p:cNvSpPr>
              <p:nvPr/>
            </p:nvSpPr>
            <p:spPr bwMode="auto">
              <a:xfrm>
                <a:off x="2926840" y="4989423"/>
                <a:ext cx="645247" cy="0"/>
              </a:xfrm>
              <a:prstGeom prst="line">
                <a:avLst/>
              </a:pr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352" name="Line 95"/>
              <p:cNvSpPr>
                <a:spLocks noChangeShapeType="1"/>
              </p:cNvSpPr>
              <p:nvPr/>
            </p:nvSpPr>
            <p:spPr bwMode="auto">
              <a:xfrm>
                <a:off x="2947823" y="5110302"/>
                <a:ext cx="629510" cy="0"/>
              </a:xfrm>
              <a:prstGeom prst="line">
                <a:avLst/>
              </a:pr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353" name="Line 96"/>
              <p:cNvSpPr>
                <a:spLocks noChangeShapeType="1"/>
              </p:cNvSpPr>
              <p:nvPr/>
            </p:nvSpPr>
            <p:spPr bwMode="auto">
              <a:xfrm>
                <a:off x="2962250" y="5231180"/>
                <a:ext cx="841969" cy="0"/>
              </a:xfrm>
              <a:prstGeom prst="line">
                <a:avLst/>
              </a:pr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354" name="Line 97"/>
              <p:cNvSpPr>
                <a:spLocks noChangeShapeType="1"/>
              </p:cNvSpPr>
              <p:nvPr/>
            </p:nvSpPr>
            <p:spPr bwMode="auto">
              <a:xfrm>
                <a:off x="2942577" y="5352061"/>
                <a:ext cx="642625" cy="0"/>
              </a:xfrm>
              <a:prstGeom prst="line">
                <a:avLst/>
              </a:pr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355" name="Line 98"/>
              <p:cNvSpPr>
                <a:spLocks noChangeShapeType="1"/>
              </p:cNvSpPr>
              <p:nvPr/>
            </p:nvSpPr>
            <p:spPr bwMode="auto">
              <a:xfrm>
                <a:off x="2943889" y="5472941"/>
                <a:ext cx="636067" cy="0"/>
              </a:xfrm>
              <a:prstGeom prst="line">
                <a:avLst/>
              </a:pr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356" name="Line 99"/>
              <p:cNvSpPr>
                <a:spLocks noChangeShapeType="1"/>
              </p:cNvSpPr>
              <p:nvPr/>
            </p:nvSpPr>
            <p:spPr bwMode="auto">
              <a:xfrm>
                <a:off x="2731429" y="5593820"/>
                <a:ext cx="921969" cy="0"/>
              </a:xfrm>
              <a:prstGeom prst="line">
                <a:avLst/>
              </a:pr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357" name="Line 100"/>
              <p:cNvSpPr>
                <a:spLocks noChangeShapeType="1"/>
              </p:cNvSpPr>
              <p:nvPr/>
            </p:nvSpPr>
            <p:spPr bwMode="auto">
              <a:xfrm>
                <a:off x="2930774" y="5714700"/>
                <a:ext cx="645247" cy="0"/>
              </a:xfrm>
              <a:prstGeom prst="line">
                <a:avLst/>
              </a:pr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358" name="Line 101"/>
              <p:cNvSpPr>
                <a:spLocks noChangeShapeType="1"/>
              </p:cNvSpPr>
              <p:nvPr/>
            </p:nvSpPr>
            <p:spPr bwMode="auto">
              <a:xfrm>
                <a:off x="2947823" y="5835581"/>
                <a:ext cx="629510" cy="0"/>
              </a:xfrm>
              <a:prstGeom prst="line">
                <a:avLst/>
              </a:pr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359" name="Rectangle 323"/>
              <p:cNvSpPr>
                <a:spLocks noChangeArrowheads="1"/>
              </p:cNvSpPr>
              <p:nvPr/>
            </p:nvSpPr>
            <p:spPr bwMode="auto">
              <a:xfrm>
                <a:off x="4852469" y="4698882"/>
                <a:ext cx="710131" cy="260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</a:rPr>
                  <a:t>0.84 (0.35, 2.33)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endParaRPr>
              </a:p>
            </p:txBody>
          </p:sp>
          <p:sp>
            <p:nvSpPr>
              <p:cNvPr id="360" name="Rectangle 327"/>
              <p:cNvSpPr>
                <a:spLocks noChangeArrowheads="1"/>
              </p:cNvSpPr>
              <p:nvPr/>
            </p:nvSpPr>
            <p:spPr bwMode="auto">
              <a:xfrm>
                <a:off x="4852469" y="5182400"/>
                <a:ext cx="710131" cy="260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</a:rPr>
                  <a:t>1.21 (0.36, 4.34)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endParaRPr>
              </a:p>
            </p:txBody>
          </p:sp>
          <p:sp>
            <p:nvSpPr>
              <p:cNvPr id="361" name="Rectangle 328"/>
              <p:cNvSpPr>
                <a:spLocks noChangeArrowheads="1"/>
              </p:cNvSpPr>
              <p:nvPr/>
            </p:nvSpPr>
            <p:spPr bwMode="auto">
              <a:xfrm>
                <a:off x="4852469" y="5303279"/>
                <a:ext cx="710131" cy="260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</a:rPr>
                  <a:t>0.84 (0.34, 2.28)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endParaRPr>
              </a:p>
            </p:txBody>
          </p:sp>
          <p:sp>
            <p:nvSpPr>
              <p:cNvPr id="362" name="Rectangle 394"/>
              <p:cNvSpPr>
                <a:spLocks noChangeArrowheads="1"/>
              </p:cNvSpPr>
              <p:nvPr/>
            </p:nvSpPr>
            <p:spPr bwMode="auto">
              <a:xfrm>
                <a:off x="4852469" y="4698882"/>
                <a:ext cx="710131" cy="260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</a:rPr>
                  <a:t>0.84 (0.35, 2.33)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endParaRPr>
              </a:p>
            </p:txBody>
          </p:sp>
          <p:sp>
            <p:nvSpPr>
              <p:cNvPr id="363" name="Rectangle 395"/>
              <p:cNvSpPr>
                <a:spLocks noChangeArrowheads="1"/>
              </p:cNvSpPr>
              <p:nvPr/>
            </p:nvSpPr>
            <p:spPr bwMode="auto">
              <a:xfrm>
                <a:off x="4852469" y="4819761"/>
                <a:ext cx="710131" cy="260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</a:rPr>
                  <a:t>0.62 (0.14, 2.48)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endParaRPr>
              </a:p>
            </p:txBody>
          </p:sp>
          <p:sp>
            <p:nvSpPr>
              <p:cNvPr id="364" name="Rectangle 396"/>
              <p:cNvSpPr>
                <a:spLocks noChangeArrowheads="1"/>
              </p:cNvSpPr>
              <p:nvPr/>
            </p:nvSpPr>
            <p:spPr bwMode="auto">
              <a:xfrm>
                <a:off x="4852469" y="4940641"/>
                <a:ext cx="710131" cy="260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</a:rPr>
                  <a:t>0.81 (0.33, 2.19)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endParaRPr>
              </a:p>
            </p:txBody>
          </p:sp>
          <p:sp>
            <p:nvSpPr>
              <p:cNvPr id="365" name="Rectangle 397"/>
              <p:cNvSpPr>
                <a:spLocks noChangeArrowheads="1"/>
              </p:cNvSpPr>
              <p:nvPr/>
            </p:nvSpPr>
            <p:spPr bwMode="auto">
              <a:xfrm>
                <a:off x="4852469" y="5061520"/>
                <a:ext cx="710131" cy="260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</a:rPr>
                  <a:t>0.88 (0.35, 2.23)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endParaRPr>
              </a:p>
            </p:txBody>
          </p:sp>
          <p:sp>
            <p:nvSpPr>
              <p:cNvPr id="366" name="Rectangle 400"/>
              <p:cNvSpPr>
                <a:spLocks noChangeArrowheads="1"/>
              </p:cNvSpPr>
              <p:nvPr/>
            </p:nvSpPr>
            <p:spPr bwMode="auto">
              <a:xfrm>
                <a:off x="4852469" y="5424159"/>
                <a:ext cx="710131" cy="260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</a:rPr>
                  <a:t>0.88 (0.34, 2.24)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endParaRPr>
              </a:p>
            </p:txBody>
          </p:sp>
          <p:sp>
            <p:nvSpPr>
              <p:cNvPr id="367" name="Rectangle 401"/>
              <p:cNvSpPr>
                <a:spLocks noChangeArrowheads="1"/>
              </p:cNvSpPr>
              <p:nvPr/>
            </p:nvSpPr>
            <p:spPr bwMode="auto">
              <a:xfrm>
                <a:off x="4852469" y="5545040"/>
                <a:ext cx="710131" cy="260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</a:rPr>
                  <a:t>0.76 (0.18, 2.80)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endParaRPr>
              </a:p>
            </p:txBody>
          </p:sp>
          <p:sp>
            <p:nvSpPr>
              <p:cNvPr id="368" name="Rectangle 402"/>
              <p:cNvSpPr>
                <a:spLocks noChangeArrowheads="1"/>
              </p:cNvSpPr>
              <p:nvPr/>
            </p:nvSpPr>
            <p:spPr bwMode="auto">
              <a:xfrm>
                <a:off x="4852469" y="5665918"/>
                <a:ext cx="710131" cy="260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</a:rPr>
                  <a:t>0.82 (0.33, 2.22)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endParaRPr>
              </a:p>
            </p:txBody>
          </p:sp>
          <p:sp>
            <p:nvSpPr>
              <p:cNvPr id="370" name="Freeform 465"/>
              <p:cNvSpPr>
                <a:spLocks/>
              </p:cNvSpPr>
              <p:nvPr/>
            </p:nvSpPr>
            <p:spPr bwMode="auto">
              <a:xfrm>
                <a:off x="3227168" y="4700963"/>
                <a:ext cx="38033" cy="62523"/>
              </a:xfrm>
              <a:custGeom>
                <a:avLst/>
                <a:gdLst>
                  <a:gd name="T0" fmla="*/ 15 w 29"/>
                  <a:gd name="T1" fmla="*/ 0 h 30"/>
                  <a:gd name="T2" fmla="*/ 0 w 29"/>
                  <a:gd name="T3" fmla="*/ 15 h 30"/>
                  <a:gd name="T4" fmla="*/ 15 w 29"/>
                  <a:gd name="T5" fmla="*/ 30 h 30"/>
                  <a:gd name="T6" fmla="*/ 29 w 29"/>
                  <a:gd name="T7" fmla="*/ 15 h 30"/>
                  <a:gd name="T8" fmla="*/ 15 w 29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0">
                    <a:moveTo>
                      <a:pt x="15" y="0"/>
                    </a:moveTo>
                    <a:lnTo>
                      <a:pt x="0" y="15"/>
                    </a:lnTo>
                    <a:lnTo>
                      <a:pt x="15" y="30"/>
                    </a:lnTo>
                    <a:lnTo>
                      <a:pt x="29" y="1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00000"/>
              </a:solidFill>
              <a:ln w="30163">
                <a:solidFill>
                  <a:srgbClr val="C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Cambria" panose="02040503050406030204" pitchFamily="18" charset="0"/>
                </a:endParaRPr>
              </a:p>
            </p:txBody>
          </p:sp>
          <p:sp>
            <p:nvSpPr>
              <p:cNvPr id="371" name="Freeform 466"/>
              <p:cNvSpPr>
                <a:spLocks/>
              </p:cNvSpPr>
              <p:nvPr/>
            </p:nvSpPr>
            <p:spPr bwMode="auto">
              <a:xfrm>
                <a:off x="3120938" y="4821843"/>
                <a:ext cx="39345" cy="62523"/>
              </a:xfrm>
              <a:custGeom>
                <a:avLst/>
                <a:gdLst>
                  <a:gd name="T0" fmla="*/ 15 w 30"/>
                  <a:gd name="T1" fmla="*/ 0 h 30"/>
                  <a:gd name="T2" fmla="*/ 0 w 30"/>
                  <a:gd name="T3" fmla="*/ 15 h 30"/>
                  <a:gd name="T4" fmla="*/ 15 w 30"/>
                  <a:gd name="T5" fmla="*/ 30 h 30"/>
                  <a:gd name="T6" fmla="*/ 30 w 30"/>
                  <a:gd name="T7" fmla="*/ 15 h 30"/>
                  <a:gd name="T8" fmla="*/ 15 w 3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15" y="0"/>
                    </a:moveTo>
                    <a:lnTo>
                      <a:pt x="0" y="15"/>
                    </a:lnTo>
                    <a:lnTo>
                      <a:pt x="15" y="30"/>
                    </a:lnTo>
                    <a:lnTo>
                      <a:pt x="30" y="1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B0F0"/>
              </a:solidFill>
              <a:ln w="30163">
                <a:solidFill>
                  <a:srgbClr val="00B0F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Cambria" panose="02040503050406030204" pitchFamily="18" charset="0"/>
                </a:endParaRPr>
              </a:p>
            </p:txBody>
          </p:sp>
          <p:sp>
            <p:nvSpPr>
              <p:cNvPr id="372" name="Freeform 467"/>
              <p:cNvSpPr>
                <a:spLocks/>
              </p:cNvSpPr>
              <p:nvPr/>
            </p:nvSpPr>
            <p:spPr bwMode="auto">
              <a:xfrm>
                <a:off x="3215364" y="4942724"/>
                <a:ext cx="38033" cy="62523"/>
              </a:xfrm>
              <a:custGeom>
                <a:avLst/>
                <a:gdLst>
                  <a:gd name="T0" fmla="*/ 15 w 29"/>
                  <a:gd name="T1" fmla="*/ 0 h 30"/>
                  <a:gd name="T2" fmla="*/ 0 w 29"/>
                  <a:gd name="T3" fmla="*/ 15 h 30"/>
                  <a:gd name="T4" fmla="*/ 15 w 29"/>
                  <a:gd name="T5" fmla="*/ 30 h 30"/>
                  <a:gd name="T6" fmla="*/ 29 w 29"/>
                  <a:gd name="T7" fmla="*/ 15 h 30"/>
                  <a:gd name="T8" fmla="*/ 15 w 29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0">
                    <a:moveTo>
                      <a:pt x="15" y="0"/>
                    </a:moveTo>
                    <a:lnTo>
                      <a:pt x="0" y="15"/>
                    </a:lnTo>
                    <a:lnTo>
                      <a:pt x="15" y="30"/>
                    </a:lnTo>
                    <a:lnTo>
                      <a:pt x="29" y="1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solidFill>
                  <a:srgbClr val="002060"/>
                </a:solidFill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schemeClr val="lt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373" name="Freeform 468"/>
              <p:cNvSpPr>
                <a:spLocks/>
              </p:cNvSpPr>
              <p:nvPr/>
            </p:nvSpPr>
            <p:spPr bwMode="auto">
              <a:xfrm>
                <a:off x="3244217" y="5063602"/>
                <a:ext cx="39345" cy="62523"/>
              </a:xfrm>
              <a:custGeom>
                <a:avLst/>
                <a:gdLst>
                  <a:gd name="T0" fmla="*/ 15 w 30"/>
                  <a:gd name="T1" fmla="*/ 0 h 30"/>
                  <a:gd name="T2" fmla="*/ 0 w 30"/>
                  <a:gd name="T3" fmla="*/ 15 h 30"/>
                  <a:gd name="T4" fmla="*/ 15 w 30"/>
                  <a:gd name="T5" fmla="*/ 30 h 30"/>
                  <a:gd name="T6" fmla="*/ 30 w 30"/>
                  <a:gd name="T7" fmla="*/ 15 h 30"/>
                  <a:gd name="T8" fmla="*/ 15 w 3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15" y="0"/>
                    </a:moveTo>
                    <a:lnTo>
                      <a:pt x="0" y="15"/>
                    </a:lnTo>
                    <a:lnTo>
                      <a:pt x="15" y="30"/>
                    </a:lnTo>
                    <a:lnTo>
                      <a:pt x="30" y="1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solidFill>
                  <a:srgbClr val="7030A0"/>
                </a:solidFill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schemeClr val="lt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374" name="Freeform 469"/>
              <p:cNvSpPr>
                <a:spLocks/>
              </p:cNvSpPr>
              <p:nvPr/>
            </p:nvSpPr>
            <p:spPr bwMode="auto">
              <a:xfrm>
                <a:off x="3351758" y="5184481"/>
                <a:ext cx="39345" cy="62523"/>
              </a:xfrm>
              <a:custGeom>
                <a:avLst/>
                <a:gdLst>
                  <a:gd name="T0" fmla="*/ 15 w 30"/>
                  <a:gd name="T1" fmla="*/ 0 h 30"/>
                  <a:gd name="T2" fmla="*/ 0 w 30"/>
                  <a:gd name="T3" fmla="*/ 15 h 30"/>
                  <a:gd name="T4" fmla="*/ 15 w 30"/>
                  <a:gd name="T5" fmla="*/ 30 h 30"/>
                  <a:gd name="T6" fmla="*/ 30 w 30"/>
                  <a:gd name="T7" fmla="*/ 15 h 30"/>
                  <a:gd name="T8" fmla="*/ 15 w 3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15" y="0"/>
                    </a:moveTo>
                    <a:lnTo>
                      <a:pt x="0" y="15"/>
                    </a:lnTo>
                    <a:lnTo>
                      <a:pt x="15" y="30"/>
                    </a:lnTo>
                    <a:lnTo>
                      <a:pt x="30" y="1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B0F0"/>
              </a:solidFill>
              <a:ln w="30163">
                <a:solidFill>
                  <a:srgbClr val="00B0F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Cambria" panose="02040503050406030204" pitchFamily="18" charset="0"/>
                </a:endParaRPr>
              </a:p>
            </p:txBody>
          </p:sp>
          <p:sp>
            <p:nvSpPr>
              <p:cNvPr id="375" name="Freeform 470"/>
              <p:cNvSpPr>
                <a:spLocks/>
              </p:cNvSpPr>
              <p:nvPr/>
            </p:nvSpPr>
            <p:spPr bwMode="auto">
              <a:xfrm>
                <a:off x="3227168" y="5305364"/>
                <a:ext cx="38033" cy="62523"/>
              </a:xfrm>
              <a:custGeom>
                <a:avLst/>
                <a:gdLst>
                  <a:gd name="T0" fmla="*/ 15 w 29"/>
                  <a:gd name="T1" fmla="*/ 0 h 30"/>
                  <a:gd name="T2" fmla="*/ 0 w 29"/>
                  <a:gd name="T3" fmla="*/ 15 h 30"/>
                  <a:gd name="T4" fmla="*/ 15 w 29"/>
                  <a:gd name="T5" fmla="*/ 30 h 30"/>
                  <a:gd name="T6" fmla="*/ 29 w 29"/>
                  <a:gd name="T7" fmla="*/ 15 h 30"/>
                  <a:gd name="T8" fmla="*/ 15 w 29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0">
                    <a:moveTo>
                      <a:pt x="15" y="0"/>
                    </a:moveTo>
                    <a:lnTo>
                      <a:pt x="0" y="15"/>
                    </a:lnTo>
                    <a:lnTo>
                      <a:pt x="15" y="30"/>
                    </a:lnTo>
                    <a:lnTo>
                      <a:pt x="29" y="1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solidFill>
                  <a:srgbClr val="002060"/>
                </a:solidFill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schemeClr val="lt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376" name="Freeform 471"/>
              <p:cNvSpPr>
                <a:spLocks/>
              </p:cNvSpPr>
              <p:nvPr/>
            </p:nvSpPr>
            <p:spPr bwMode="auto">
              <a:xfrm>
                <a:off x="3242905" y="5426242"/>
                <a:ext cx="38033" cy="62523"/>
              </a:xfrm>
              <a:custGeom>
                <a:avLst/>
                <a:gdLst>
                  <a:gd name="T0" fmla="*/ 14 w 29"/>
                  <a:gd name="T1" fmla="*/ 0 h 30"/>
                  <a:gd name="T2" fmla="*/ 0 w 29"/>
                  <a:gd name="T3" fmla="*/ 15 h 30"/>
                  <a:gd name="T4" fmla="*/ 14 w 29"/>
                  <a:gd name="T5" fmla="*/ 30 h 30"/>
                  <a:gd name="T6" fmla="*/ 29 w 29"/>
                  <a:gd name="T7" fmla="*/ 15 h 30"/>
                  <a:gd name="T8" fmla="*/ 14 w 29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0">
                    <a:moveTo>
                      <a:pt x="14" y="0"/>
                    </a:moveTo>
                    <a:lnTo>
                      <a:pt x="0" y="15"/>
                    </a:lnTo>
                    <a:lnTo>
                      <a:pt x="14" y="30"/>
                    </a:lnTo>
                    <a:lnTo>
                      <a:pt x="29" y="1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solidFill>
                  <a:srgbClr val="7030A0"/>
                </a:solidFill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schemeClr val="lt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377" name="Freeform 472"/>
              <p:cNvSpPr>
                <a:spLocks/>
              </p:cNvSpPr>
              <p:nvPr/>
            </p:nvSpPr>
            <p:spPr bwMode="auto">
              <a:xfrm>
                <a:off x="3191758" y="5547121"/>
                <a:ext cx="39345" cy="62523"/>
              </a:xfrm>
              <a:custGeom>
                <a:avLst/>
                <a:gdLst>
                  <a:gd name="T0" fmla="*/ 15 w 30"/>
                  <a:gd name="T1" fmla="*/ 0 h 30"/>
                  <a:gd name="T2" fmla="*/ 0 w 30"/>
                  <a:gd name="T3" fmla="*/ 15 h 30"/>
                  <a:gd name="T4" fmla="*/ 15 w 30"/>
                  <a:gd name="T5" fmla="*/ 30 h 30"/>
                  <a:gd name="T6" fmla="*/ 30 w 30"/>
                  <a:gd name="T7" fmla="*/ 15 h 30"/>
                  <a:gd name="T8" fmla="*/ 15 w 3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15" y="0"/>
                    </a:moveTo>
                    <a:lnTo>
                      <a:pt x="0" y="15"/>
                    </a:lnTo>
                    <a:lnTo>
                      <a:pt x="15" y="30"/>
                    </a:lnTo>
                    <a:lnTo>
                      <a:pt x="30" y="1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B0F0"/>
              </a:solidFill>
              <a:ln w="30163">
                <a:solidFill>
                  <a:srgbClr val="00B0F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Cambria" panose="02040503050406030204" pitchFamily="18" charset="0"/>
                </a:endParaRPr>
              </a:p>
            </p:txBody>
          </p:sp>
          <p:sp>
            <p:nvSpPr>
              <p:cNvPr id="378" name="Freeform 473"/>
              <p:cNvSpPr>
                <a:spLocks/>
              </p:cNvSpPr>
              <p:nvPr/>
            </p:nvSpPr>
            <p:spPr bwMode="auto">
              <a:xfrm>
                <a:off x="3216676" y="5668001"/>
                <a:ext cx="39345" cy="62523"/>
              </a:xfrm>
              <a:custGeom>
                <a:avLst/>
                <a:gdLst>
                  <a:gd name="T0" fmla="*/ 15 w 30"/>
                  <a:gd name="T1" fmla="*/ 0 h 30"/>
                  <a:gd name="T2" fmla="*/ 0 w 30"/>
                  <a:gd name="T3" fmla="*/ 15 h 30"/>
                  <a:gd name="T4" fmla="*/ 15 w 30"/>
                  <a:gd name="T5" fmla="*/ 30 h 30"/>
                  <a:gd name="T6" fmla="*/ 30 w 30"/>
                  <a:gd name="T7" fmla="*/ 15 h 30"/>
                  <a:gd name="T8" fmla="*/ 15 w 3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15" y="0"/>
                    </a:moveTo>
                    <a:lnTo>
                      <a:pt x="0" y="15"/>
                    </a:lnTo>
                    <a:lnTo>
                      <a:pt x="15" y="30"/>
                    </a:lnTo>
                    <a:lnTo>
                      <a:pt x="30" y="1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solidFill>
                  <a:srgbClr val="002060"/>
                </a:solidFill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schemeClr val="lt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379" name="Freeform 474"/>
              <p:cNvSpPr>
                <a:spLocks/>
              </p:cNvSpPr>
              <p:nvPr/>
            </p:nvSpPr>
            <p:spPr bwMode="auto">
              <a:xfrm>
                <a:off x="3244217" y="5788882"/>
                <a:ext cx="39345" cy="62523"/>
              </a:xfrm>
              <a:custGeom>
                <a:avLst/>
                <a:gdLst>
                  <a:gd name="T0" fmla="*/ 15 w 30"/>
                  <a:gd name="T1" fmla="*/ 0 h 30"/>
                  <a:gd name="T2" fmla="*/ 0 w 30"/>
                  <a:gd name="T3" fmla="*/ 15 h 30"/>
                  <a:gd name="T4" fmla="*/ 15 w 30"/>
                  <a:gd name="T5" fmla="*/ 30 h 30"/>
                  <a:gd name="T6" fmla="*/ 30 w 30"/>
                  <a:gd name="T7" fmla="*/ 15 h 30"/>
                  <a:gd name="T8" fmla="*/ 15 w 3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15" y="0"/>
                    </a:moveTo>
                    <a:lnTo>
                      <a:pt x="0" y="15"/>
                    </a:lnTo>
                    <a:lnTo>
                      <a:pt x="15" y="30"/>
                    </a:lnTo>
                    <a:lnTo>
                      <a:pt x="30" y="1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solidFill>
                  <a:srgbClr val="7030A0"/>
                </a:solidFill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schemeClr val="lt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380" name="Rectangle 182"/>
              <p:cNvSpPr>
                <a:spLocks noChangeArrowheads="1"/>
              </p:cNvSpPr>
              <p:nvPr/>
            </p:nvSpPr>
            <p:spPr bwMode="auto">
              <a:xfrm>
                <a:off x="402297" y="4617600"/>
                <a:ext cx="330219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lvl="0"/>
                <a:r>
                  <a:rPr lang="en-US" altLang="en-US" sz="1100" dirty="0">
                    <a:solidFill>
                      <a:srgbClr val="000000"/>
                    </a:solidFill>
                    <a:latin typeface="Cambria" panose="02040503050406030204" pitchFamily="18" charset="0"/>
                  </a:rPr>
                  <a:t>Fixed</a:t>
                </a:r>
                <a:endParaRPr lang="en-US" altLang="en-US" sz="1100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381" name="Rectangle 183"/>
              <p:cNvSpPr>
                <a:spLocks noChangeArrowheads="1"/>
              </p:cNvSpPr>
              <p:nvPr/>
            </p:nvSpPr>
            <p:spPr bwMode="auto">
              <a:xfrm>
                <a:off x="402297" y="4819758"/>
                <a:ext cx="371897" cy="3586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</a:rPr>
                  <a:t>0.1mg</a:t>
                </a:r>
                <a:endPara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endParaRPr>
              </a:p>
            </p:txBody>
          </p:sp>
          <p:sp>
            <p:nvSpPr>
              <p:cNvPr id="382" name="Rectangle 186"/>
              <p:cNvSpPr>
                <a:spLocks noChangeArrowheads="1"/>
              </p:cNvSpPr>
              <p:nvPr/>
            </p:nvSpPr>
            <p:spPr bwMode="auto">
              <a:xfrm>
                <a:off x="402297" y="5182398"/>
                <a:ext cx="264496" cy="3586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</a:rPr>
                  <a:t>1mg</a:t>
                </a:r>
                <a:endPara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endParaRPr>
              </a:p>
            </p:txBody>
          </p:sp>
          <p:sp>
            <p:nvSpPr>
              <p:cNvPr id="383" name="Rectangle 189"/>
              <p:cNvSpPr>
                <a:spLocks noChangeArrowheads="1"/>
              </p:cNvSpPr>
              <p:nvPr/>
            </p:nvSpPr>
            <p:spPr bwMode="auto">
              <a:xfrm>
                <a:off x="421304" y="5447809"/>
                <a:ext cx="264496" cy="3586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</a:rPr>
                  <a:t>3mg</a:t>
                </a:r>
                <a:endPara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endParaRPr>
              </a:p>
            </p:txBody>
          </p:sp>
          <p:sp>
            <p:nvSpPr>
              <p:cNvPr id="432" name="Rectangle 181"/>
              <p:cNvSpPr>
                <a:spLocks noChangeArrowheads="1"/>
              </p:cNvSpPr>
              <p:nvPr/>
            </p:nvSpPr>
            <p:spPr bwMode="auto">
              <a:xfrm>
                <a:off x="226698" y="4381555"/>
                <a:ext cx="1144902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</a:rPr>
                  <a:t>Granisetron</a:t>
                </a:r>
                <a:endPara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5868216" y="2766836"/>
            <a:ext cx="31412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solidFill>
                  <a:srgbClr val="000000"/>
                </a:solidFill>
                <a:latin typeface="Cambria" panose="02040503050406030204" pitchFamily="18" charset="0"/>
              </a:rPr>
              <a:t>Arrhythmia – </a:t>
            </a:r>
            <a:r>
              <a:rPr lang="en-US" altLang="en-US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5HT3 </a:t>
            </a:r>
            <a:r>
              <a:rPr lang="en-US" altLang="en-US" b="1" dirty="0">
                <a:solidFill>
                  <a:srgbClr val="000000"/>
                </a:solidFill>
                <a:latin typeface="Cambria" panose="02040503050406030204" pitchFamily="18" charset="0"/>
              </a:rPr>
              <a:t>surgery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36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Rectangle 453"/>
          <p:cNvSpPr/>
          <p:nvPr/>
        </p:nvSpPr>
        <p:spPr>
          <a:xfrm>
            <a:off x="175796" y="5060137"/>
            <a:ext cx="5555297" cy="1316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9222" name="Title 1"/>
          <p:cNvSpPr>
            <a:spLocks noGrp="1"/>
          </p:cNvSpPr>
          <p:nvPr>
            <p:ph type="title"/>
          </p:nvPr>
        </p:nvSpPr>
        <p:spPr>
          <a:xfrm>
            <a:off x="446088" y="381000"/>
            <a:ext cx="8229600" cy="690563"/>
          </a:xfrm>
        </p:spPr>
        <p:txBody>
          <a:bodyPr>
            <a:normAutofit/>
          </a:bodyPr>
          <a:lstStyle/>
          <a:p>
            <a:r>
              <a:rPr lang="en-US" altLang="el-GR" sz="3200" dirty="0"/>
              <a:t>Illustrative example - Results</a:t>
            </a:r>
          </a:p>
        </p:txBody>
      </p:sp>
      <p:pic>
        <p:nvPicPr>
          <p:cNvPr id="5" name="Picture 2" descr="http://www.michigan.gov/images/vaccination_76256_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104" y="457201"/>
            <a:ext cx="766379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5" name="Group 284"/>
          <p:cNvGrpSpPr/>
          <p:nvPr/>
        </p:nvGrpSpPr>
        <p:grpSpPr>
          <a:xfrm>
            <a:off x="5831714" y="1614536"/>
            <a:ext cx="3252179" cy="812440"/>
            <a:chOff x="6150536" y="6143505"/>
            <a:chExt cx="3313698" cy="866617"/>
          </a:xfrm>
        </p:grpSpPr>
        <p:sp>
          <p:nvSpPr>
            <p:cNvPr id="323" name="Rectangle 632"/>
            <p:cNvSpPr>
              <a:spLocks noChangeArrowheads="1"/>
            </p:cNvSpPr>
            <p:nvPr/>
          </p:nvSpPr>
          <p:spPr bwMode="auto">
            <a:xfrm>
              <a:off x="6173523" y="6199897"/>
              <a:ext cx="8443" cy="8593"/>
            </a:xfrm>
            <a:prstGeom prst="rect">
              <a:avLst/>
            </a:prstGeom>
            <a:solidFill>
              <a:srgbClr val="B4B4B4"/>
            </a:solidFill>
            <a:ln w="30163">
              <a:solidFill>
                <a:srgbClr val="B4B4B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Cambria" panose="02040503050406030204" pitchFamily="18" charset="0"/>
              </a:endParaRPr>
            </a:p>
          </p:txBody>
        </p:sp>
        <p:sp>
          <p:nvSpPr>
            <p:cNvPr id="324" name="Freeform 909"/>
            <p:cNvSpPr>
              <a:spLocks/>
            </p:cNvSpPr>
            <p:nvPr/>
          </p:nvSpPr>
          <p:spPr bwMode="auto">
            <a:xfrm>
              <a:off x="6153470" y="6179488"/>
              <a:ext cx="48548" cy="49409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lnTo>
                    <a:pt x="0" y="23"/>
                  </a:lnTo>
                  <a:lnTo>
                    <a:pt x="23" y="46"/>
                  </a:lnTo>
                  <a:lnTo>
                    <a:pt x="46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C00000"/>
            </a:solidFill>
            <a:ln w="301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Cambria" panose="02040503050406030204" pitchFamily="18" charset="0"/>
              </a:endParaRPr>
            </a:p>
          </p:txBody>
        </p:sp>
        <p:sp>
          <p:nvSpPr>
            <p:cNvPr id="325" name="Rectangle 724"/>
            <p:cNvSpPr>
              <a:spLocks noChangeArrowheads="1"/>
            </p:cNvSpPr>
            <p:nvPr/>
          </p:nvSpPr>
          <p:spPr bwMode="auto">
            <a:xfrm>
              <a:off x="6303335" y="6143505"/>
              <a:ext cx="1297504" cy="229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rgbClr val="000000"/>
                  </a:solidFill>
                  <a:latin typeface="Cambria" panose="02040503050406030204" pitchFamily="18" charset="0"/>
                </a:rPr>
                <a:t>Fixed Effects</a:t>
              </a:r>
              <a:endParaRPr lang="en-US" altLang="en-US" sz="2400" dirty="0">
                <a:latin typeface="Cambria" panose="02040503050406030204" pitchFamily="18" charset="0"/>
              </a:endParaRPr>
            </a:p>
          </p:txBody>
        </p:sp>
        <p:sp>
          <p:nvSpPr>
            <p:cNvPr id="326" name="Rectangle 633"/>
            <p:cNvSpPr>
              <a:spLocks noChangeArrowheads="1"/>
            </p:cNvSpPr>
            <p:nvPr/>
          </p:nvSpPr>
          <p:spPr bwMode="auto">
            <a:xfrm>
              <a:off x="6173523" y="6408273"/>
              <a:ext cx="4222" cy="4296"/>
            </a:xfrm>
            <a:prstGeom prst="rect">
              <a:avLst/>
            </a:prstGeom>
            <a:solidFill>
              <a:srgbClr val="B4B4B4"/>
            </a:solidFill>
            <a:ln w="30163">
              <a:solidFill>
                <a:srgbClr val="B4B4B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Cambria" panose="02040503050406030204" pitchFamily="18" charset="0"/>
              </a:endParaRPr>
            </a:p>
          </p:txBody>
        </p:sp>
        <p:sp>
          <p:nvSpPr>
            <p:cNvPr id="327" name="Freeform 910"/>
            <p:cNvSpPr>
              <a:spLocks/>
            </p:cNvSpPr>
            <p:nvPr/>
          </p:nvSpPr>
          <p:spPr bwMode="auto">
            <a:xfrm>
              <a:off x="6151359" y="6385717"/>
              <a:ext cx="48548" cy="49409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lnTo>
                    <a:pt x="0" y="23"/>
                  </a:lnTo>
                  <a:lnTo>
                    <a:pt x="23" y="46"/>
                  </a:lnTo>
                  <a:lnTo>
                    <a:pt x="46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Cambria" panose="02040503050406030204" pitchFamily="18" charset="0"/>
              </a:endParaRPr>
            </a:p>
          </p:txBody>
        </p:sp>
        <p:sp>
          <p:nvSpPr>
            <p:cNvPr id="328" name="Rectangle 729"/>
            <p:cNvSpPr>
              <a:spLocks noChangeArrowheads="1"/>
            </p:cNvSpPr>
            <p:nvPr/>
          </p:nvSpPr>
          <p:spPr bwMode="auto">
            <a:xfrm>
              <a:off x="6303334" y="6343291"/>
              <a:ext cx="3160900" cy="229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400" dirty="0" smtClean="0">
                  <a:solidFill>
                    <a:srgbClr val="000000"/>
                  </a:solidFill>
                  <a:latin typeface="Cambria" panose="02040503050406030204" pitchFamily="18" charset="0"/>
                </a:rPr>
                <a:t>Random Effects (with dose consistency)</a:t>
              </a:r>
              <a:endParaRPr lang="en-US" altLang="en-US" sz="2400" dirty="0">
                <a:latin typeface="Cambria" panose="02040503050406030204" pitchFamily="18" charset="0"/>
              </a:endParaRPr>
            </a:p>
          </p:txBody>
        </p:sp>
        <p:sp>
          <p:nvSpPr>
            <p:cNvPr id="329" name="Rectangle 640"/>
            <p:cNvSpPr>
              <a:spLocks noChangeArrowheads="1"/>
            </p:cNvSpPr>
            <p:nvPr/>
          </p:nvSpPr>
          <p:spPr bwMode="auto">
            <a:xfrm>
              <a:off x="6175633" y="6831870"/>
              <a:ext cx="4222" cy="4296"/>
            </a:xfrm>
            <a:prstGeom prst="rect">
              <a:avLst/>
            </a:prstGeom>
            <a:solidFill>
              <a:srgbClr val="B4B4B4"/>
            </a:solidFill>
            <a:ln w="30163">
              <a:solidFill>
                <a:srgbClr val="B4B4B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Cambria" panose="02040503050406030204" pitchFamily="18" charset="0"/>
              </a:endParaRPr>
            </a:p>
          </p:txBody>
        </p:sp>
        <p:sp>
          <p:nvSpPr>
            <p:cNvPr id="330" name="Freeform 917"/>
            <p:cNvSpPr>
              <a:spLocks/>
            </p:cNvSpPr>
            <p:nvPr/>
          </p:nvSpPr>
          <p:spPr bwMode="auto">
            <a:xfrm>
              <a:off x="6153470" y="6809314"/>
              <a:ext cx="48548" cy="49409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lnTo>
                    <a:pt x="0" y="23"/>
                  </a:lnTo>
                  <a:lnTo>
                    <a:pt x="23" y="46"/>
                  </a:lnTo>
                  <a:lnTo>
                    <a:pt x="46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B0F0"/>
            </a:solidFill>
            <a:ln w="30163">
              <a:solidFill>
                <a:srgbClr val="00B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Cambria" panose="02040503050406030204" pitchFamily="18" charset="0"/>
              </a:endParaRPr>
            </a:p>
          </p:txBody>
        </p:sp>
        <p:sp>
          <p:nvSpPr>
            <p:cNvPr id="331" name="Rectangle 734"/>
            <p:cNvSpPr>
              <a:spLocks noChangeArrowheads="1"/>
            </p:cNvSpPr>
            <p:nvPr/>
          </p:nvSpPr>
          <p:spPr bwMode="auto">
            <a:xfrm>
              <a:off x="6303335" y="6780311"/>
              <a:ext cx="1902239" cy="229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rgbClr val="000000"/>
                  </a:solidFill>
                  <a:latin typeface="Cambria" panose="02040503050406030204" pitchFamily="18" charset="0"/>
                </a:rPr>
                <a:t>Independent Effects</a:t>
              </a:r>
              <a:endParaRPr lang="en-US" altLang="en-US" sz="2400" dirty="0">
                <a:latin typeface="Cambria" panose="02040503050406030204" pitchFamily="18" charset="0"/>
              </a:endParaRPr>
            </a:p>
          </p:txBody>
        </p:sp>
        <p:sp>
          <p:nvSpPr>
            <p:cNvPr id="332" name="Rectangle 633"/>
            <p:cNvSpPr>
              <a:spLocks noChangeArrowheads="1"/>
            </p:cNvSpPr>
            <p:nvPr/>
          </p:nvSpPr>
          <p:spPr bwMode="auto">
            <a:xfrm>
              <a:off x="6172700" y="6618183"/>
              <a:ext cx="4222" cy="4296"/>
            </a:xfrm>
            <a:prstGeom prst="rect">
              <a:avLst/>
            </a:prstGeom>
            <a:solidFill>
              <a:srgbClr val="B4B4B4"/>
            </a:solidFill>
            <a:ln w="30163">
              <a:solidFill>
                <a:srgbClr val="7030A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Cambria" panose="02040503050406030204" pitchFamily="18" charset="0"/>
              </a:endParaRPr>
            </a:p>
          </p:txBody>
        </p:sp>
        <p:sp>
          <p:nvSpPr>
            <p:cNvPr id="333" name="Freeform 910"/>
            <p:cNvSpPr>
              <a:spLocks/>
            </p:cNvSpPr>
            <p:nvPr/>
          </p:nvSpPr>
          <p:spPr bwMode="auto">
            <a:xfrm>
              <a:off x="6150536" y="6595627"/>
              <a:ext cx="48548" cy="49409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lnTo>
                    <a:pt x="0" y="23"/>
                  </a:lnTo>
                  <a:lnTo>
                    <a:pt x="23" y="46"/>
                  </a:lnTo>
                  <a:lnTo>
                    <a:pt x="46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7030A0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Cambria" panose="02040503050406030204" pitchFamily="18" charset="0"/>
              </a:endParaRPr>
            </a:p>
          </p:txBody>
        </p:sp>
        <p:sp>
          <p:nvSpPr>
            <p:cNvPr id="334" name="Rectangle 729"/>
            <p:cNvSpPr>
              <a:spLocks noChangeArrowheads="1"/>
            </p:cNvSpPr>
            <p:nvPr/>
          </p:nvSpPr>
          <p:spPr bwMode="auto">
            <a:xfrm>
              <a:off x="6302512" y="6553200"/>
              <a:ext cx="3161722" cy="229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400" dirty="0" smtClean="0">
                  <a:solidFill>
                    <a:srgbClr val="000000"/>
                  </a:solidFill>
                  <a:latin typeface="Cambria" panose="02040503050406030204" pitchFamily="18" charset="0"/>
                </a:rPr>
                <a:t>Random Effects (no dose consistency)</a:t>
              </a:r>
              <a:endParaRPr lang="en-US" altLang="en-US" sz="2400" dirty="0">
                <a:latin typeface="Cambria" panose="02040503050406030204" pitchFamily="18" charset="0"/>
              </a:endParaRPr>
            </a:p>
          </p:txBody>
        </p:sp>
      </p:grpSp>
      <p:sp>
        <p:nvSpPr>
          <p:cNvPr id="431" name="Rectangle 430"/>
          <p:cNvSpPr/>
          <p:nvPr/>
        </p:nvSpPr>
        <p:spPr>
          <a:xfrm>
            <a:off x="175796" y="3930724"/>
            <a:ext cx="5555297" cy="10984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175797" y="1235042"/>
            <a:ext cx="5655917" cy="0"/>
          </a:xfrm>
          <a:prstGeom prst="line">
            <a:avLst/>
          </a:prstGeom>
          <a:noFill/>
          <a:ln w="14288" cap="flat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274" name="Line 514"/>
          <p:cNvSpPr>
            <a:spLocks noChangeShapeType="1"/>
          </p:cNvSpPr>
          <p:nvPr/>
        </p:nvSpPr>
        <p:spPr bwMode="auto">
          <a:xfrm>
            <a:off x="175796" y="6400800"/>
            <a:ext cx="5555297" cy="0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Cambria" panose="02040503050406030204" pitchFamily="18" charset="0"/>
            </a:endParaRPr>
          </a:p>
        </p:txBody>
      </p:sp>
      <p:sp>
        <p:nvSpPr>
          <p:cNvPr id="275" name="Rectangle 515"/>
          <p:cNvSpPr>
            <a:spLocks noChangeArrowheads="1"/>
          </p:cNvSpPr>
          <p:nvPr/>
        </p:nvSpPr>
        <p:spPr bwMode="auto">
          <a:xfrm>
            <a:off x="2684653" y="6430308"/>
            <a:ext cx="2885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endParaRPr kumimoji="0" lang="en-US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76" name="Rectangle 516"/>
          <p:cNvSpPr>
            <a:spLocks noChangeArrowheads="1"/>
          </p:cNvSpPr>
          <p:nvPr/>
        </p:nvSpPr>
        <p:spPr bwMode="auto">
          <a:xfrm>
            <a:off x="3973836" y="6430308"/>
            <a:ext cx="2885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endParaRPr kumimoji="0" lang="en-US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78" name="Rectangle 518"/>
          <p:cNvSpPr>
            <a:spLocks noChangeArrowheads="1"/>
          </p:cNvSpPr>
          <p:nvPr/>
        </p:nvSpPr>
        <p:spPr bwMode="auto">
          <a:xfrm>
            <a:off x="3324654" y="6488338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1</a:t>
            </a:r>
            <a:endParaRPr kumimoji="0" lang="en-US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79" name="Line 519"/>
          <p:cNvSpPr>
            <a:spLocks noChangeShapeType="1"/>
          </p:cNvSpPr>
          <p:nvPr/>
        </p:nvSpPr>
        <p:spPr bwMode="auto">
          <a:xfrm>
            <a:off x="2047274" y="6400800"/>
            <a:ext cx="0" cy="58032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latin typeface="Cambria" panose="02040503050406030204" pitchFamily="18" charset="0"/>
            </a:endParaRPr>
          </a:p>
        </p:txBody>
      </p:sp>
      <p:sp>
        <p:nvSpPr>
          <p:cNvPr id="280" name="Rectangle 520"/>
          <p:cNvSpPr>
            <a:spLocks noChangeArrowheads="1"/>
          </p:cNvSpPr>
          <p:nvPr/>
        </p:nvSpPr>
        <p:spPr bwMode="auto">
          <a:xfrm>
            <a:off x="1998750" y="6488338"/>
            <a:ext cx="30777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.0225</a:t>
            </a:r>
            <a:endParaRPr kumimoji="0" lang="en-US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82" name="Rectangle 522"/>
          <p:cNvSpPr>
            <a:spLocks noChangeArrowheads="1"/>
          </p:cNvSpPr>
          <p:nvPr/>
        </p:nvSpPr>
        <p:spPr bwMode="auto">
          <a:xfrm>
            <a:off x="3324654" y="6488338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1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83" name="Line 523"/>
          <p:cNvSpPr>
            <a:spLocks noChangeShapeType="1"/>
          </p:cNvSpPr>
          <p:nvPr/>
        </p:nvSpPr>
        <p:spPr bwMode="auto">
          <a:xfrm>
            <a:off x="4623017" y="6400800"/>
            <a:ext cx="0" cy="58032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latin typeface="Cambria" panose="02040503050406030204" pitchFamily="18" charset="0"/>
            </a:endParaRPr>
          </a:p>
        </p:txBody>
      </p:sp>
      <p:sp>
        <p:nvSpPr>
          <p:cNvPr id="284" name="Rectangle 524"/>
          <p:cNvSpPr>
            <a:spLocks noChangeArrowheads="1"/>
          </p:cNvSpPr>
          <p:nvPr/>
        </p:nvSpPr>
        <p:spPr bwMode="auto">
          <a:xfrm>
            <a:off x="4584985" y="6488338"/>
            <a:ext cx="2372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44.5</a:t>
            </a:r>
            <a:endParaRPr kumimoji="0" lang="en-US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86" name="Rectangle 815"/>
          <p:cNvSpPr>
            <a:spLocks noChangeArrowheads="1"/>
          </p:cNvSpPr>
          <p:nvPr/>
        </p:nvSpPr>
        <p:spPr bwMode="auto">
          <a:xfrm>
            <a:off x="268426" y="1000046"/>
            <a:ext cx="8114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400" dirty="0">
                <a:solidFill>
                  <a:srgbClr val="000000"/>
                </a:solidFill>
                <a:latin typeface="Cambria" panose="02040503050406030204" pitchFamily="18" charset="0"/>
              </a:rPr>
              <a:t>Treatment</a:t>
            </a:r>
            <a:endParaRPr lang="en-US" altLang="en-US" sz="1400" dirty="0">
              <a:latin typeface="Cambria" panose="02040503050406030204" pitchFamily="18" charset="0"/>
            </a:endParaRPr>
          </a:p>
        </p:txBody>
      </p:sp>
      <p:sp>
        <p:nvSpPr>
          <p:cNvPr id="287" name="Rectangle 862"/>
          <p:cNvSpPr>
            <a:spLocks noChangeArrowheads="1"/>
          </p:cNvSpPr>
          <p:nvPr/>
        </p:nvSpPr>
        <p:spPr bwMode="auto">
          <a:xfrm>
            <a:off x="4086249" y="1000046"/>
            <a:ext cx="17454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400" dirty="0">
                <a:solidFill>
                  <a:srgbClr val="000000"/>
                </a:solidFill>
                <a:latin typeface="Cambria" panose="02040503050406030204" pitchFamily="18" charset="0"/>
              </a:rPr>
              <a:t>Odds Ratio (95% </a:t>
            </a:r>
            <a:r>
              <a:rPr lang="en-US" altLang="en-US" sz="1400" dirty="0" err="1">
                <a:solidFill>
                  <a:srgbClr val="000000"/>
                </a:solidFill>
                <a:latin typeface="Cambria" panose="02040503050406030204" pitchFamily="18" charset="0"/>
              </a:rPr>
              <a:t>CrI</a:t>
            </a:r>
            <a:r>
              <a:rPr lang="en-US" altLang="en-US" sz="1400" dirty="0">
                <a:solidFill>
                  <a:srgbClr val="000000"/>
                </a:solidFill>
                <a:latin typeface="Cambria" panose="02040503050406030204" pitchFamily="18" charset="0"/>
              </a:rPr>
              <a:t>)</a:t>
            </a:r>
            <a:endParaRPr lang="en-US" altLang="en-US" sz="1400" dirty="0">
              <a:latin typeface="Cambria" panose="02040503050406030204" pitchFamily="18" charset="0"/>
            </a:endParaRPr>
          </a:p>
        </p:txBody>
      </p:sp>
      <p:sp>
        <p:nvSpPr>
          <p:cNvPr id="288" name="Rectangle 734"/>
          <p:cNvSpPr>
            <a:spLocks noChangeArrowheads="1"/>
          </p:cNvSpPr>
          <p:nvPr/>
        </p:nvSpPr>
        <p:spPr bwMode="auto">
          <a:xfrm>
            <a:off x="1676400" y="990600"/>
            <a:ext cx="249676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400" dirty="0">
                <a:solidFill>
                  <a:srgbClr val="000000"/>
                </a:solidFill>
                <a:latin typeface="Cambria" panose="02040503050406030204" pitchFamily="18" charset="0"/>
              </a:rPr>
              <a:t>Common comparator: </a:t>
            </a:r>
            <a:r>
              <a:rPr lang="en-US" altLang="en-US" sz="1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Placebo</a:t>
            </a:r>
            <a:endParaRPr lang="en-US" altLang="en-US" sz="1400" dirty="0">
              <a:latin typeface="Cambria" panose="02040503050406030204" pitchFamily="18" charset="0"/>
            </a:endParaRPr>
          </a:p>
        </p:txBody>
      </p:sp>
      <p:sp>
        <p:nvSpPr>
          <p:cNvPr id="9216" name="Rectangle 9215"/>
          <p:cNvSpPr/>
          <p:nvPr/>
        </p:nvSpPr>
        <p:spPr>
          <a:xfrm>
            <a:off x="175796" y="1315841"/>
            <a:ext cx="5555297" cy="2570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289" name="Rectangle 163"/>
          <p:cNvSpPr>
            <a:spLocks noChangeArrowheads="1"/>
          </p:cNvSpPr>
          <p:nvPr/>
        </p:nvSpPr>
        <p:spPr bwMode="auto">
          <a:xfrm>
            <a:off x="261965" y="1339334"/>
            <a:ext cx="100358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b="1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Ondansetron</a:t>
            </a:r>
            <a:endParaRPr lang="en-US" altLang="en-US" sz="1200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319" name="Straight Arrow Connector 318"/>
          <p:cNvCxnSpPr/>
          <p:nvPr/>
        </p:nvCxnSpPr>
        <p:spPr>
          <a:xfrm>
            <a:off x="3829637" y="6691697"/>
            <a:ext cx="206931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Rectangle 77"/>
          <p:cNvSpPr>
            <a:spLocks noChangeArrowheads="1"/>
          </p:cNvSpPr>
          <p:nvPr/>
        </p:nvSpPr>
        <p:spPr bwMode="auto">
          <a:xfrm>
            <a:off x="4086248" y="6612523"/>
            <a:ext cx="1508722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Placebo better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cxnSp>
        <p:nvCxnSpPr>
          <p:cNvPr id="321" name="Straight Arrow Connector 320"/>
          <p:cNvCxnSpPr/>
          <p:nvPr/>
        </p:nvCxnSpPr>
        <p:spPr>
          <a:xfrm flipH="1">
            <a:off x="385762" y="6691697"/>
            <a:ext cx="24559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Rectangle 77"/>
          <p:cNvSpPr>
            <a:spLocks noChangeArrowheads="1"/>
          </p:cNvSpPr>
          <p:nvPr/>
        </p:nvSpPr>
        <p:spPr bwMode="auto">
          <a:xfrm>
            <a:off x="621868" y="6612523"/>
            <a:ext cx="2083713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Active</a:t>
            </a:r>
            <a:r>
              <a:rPr kumimoji="0" lang="en-US" altLang="en-US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treatment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better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3371035" y="1387441"/>
            <a:ext cx="8606" cy="5116653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mbria" panose="020405030504060302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4800" y="1542194"/>
            <a:ext cx="5154731" cy="2344006"/>
            <a:chOff x="547126" y="2305964"/>
            <a:chExt cx="5154731" cy="1366673"/>
          </a:xfrm>
        </p:grpSpPr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3583198" y="2371600"/>
              <a:ext cx="7869" cy="5901"/>
            </a:xfrm>
            <a:prstGeom prst="rect">
              <a:avLst/>
            </a:prstGeom>
            <a:solidFill>
              <a:srgbClr val="B4B4B4"/>
            </a:solidFill>
            <a:ln w="20638">
              <a:solidFill>
                <a:srgbClr val="B4B4B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72" name="Rectangle 38"/>
            <p:cNvSpPr>
              <a:spLocks noChangeArrowheads="1"/>
            </p:cNvSpPr>
            <p:nvPr/>
          </p:nvSpPr>
          <p:spPr bwMode="auto">
            <a:xfrm>
              <a:off x="3657952" y="2430615"/>
              <a:ext cx="3934" cy="2951"/>
            </a:xfrm>
            <a:prstGeom prst="rect">
              <a:avLst/>
            </a:prstGeom>
            <a:solidFill>
              <a:srgbClr val="B4B4B4"/>
            </a:solidFill>
            <a:ln w="20638">
              <a:solidFill>
                <a:srgbClr val="B4B4B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73" name="Rectangle 39"/>
            <p:cNvSpPr>
              <a:spLocks noChangeArrowheads="1"/>
            </p:cNvSpPr>
            <p:nvPr/>
          </p:nvSpPr>
          <p:spPr bwMode="auto">
            <a:xfrm>
              <a:off x="3591067" y="2487662"/>
              <a:ext cx="3934" cy="2951"/>
            </a:xfrm>
            <a:prstGeom prst="rect">
              <a:avLst/>
            </a:prstGeom>
            <a:solidFill>
              <a:srgbClr val="B4B4B4"/>
            </a:solidFill>
            <a:ln w="20638">
              <a:solidFill>
                <a:srgbClr val="B4B4B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74" name="Rectangle 40"/>
            <p:cNvSpPr>
              <a:spLocks noChangeArrowheads="1"/>
            </p:cNvSpPr>
            <p:nvPr/>
          </p:nvSpPr>
          <p:spPr bwMode="auto">
            <a:xfrm>
              <a:off x="3589755" y="2544709"/>
              <a:ext cx="3934" cy="2951"/>
            </a:xfrm>
            <a:prstGeom prst="rect">
              <a:avLst/>
            </a:prstGeom>
            <a:solidFill>
              <a:srgbClr val="B4B4B4"/>
            </a:solidFill>
            <a:ln w="20638">
              <a:solidFill>
                <a:srgbClr val="B4B4B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75" name="Line 41"/>
            <p:cNvSpPr>
              <a:spLocks noChangeShapeType="1"/>
            </p:cNvSpPr>
            <p:nvPr/>
          </p:nvSpPr>
          <p:spPr bwMode="auto">
            <a:xfrm>
              <a:off x="3730083" y="2602741"/>
              <a:ext cx="1311" cy="1967"/>
            </a:xfrm>
            <a:prstGeom prst="line">
              <a:avLst/>
            </a:prstGeom>
            <a:noFill/>
            <a:ln w="20638">
              <a:solidFill>
                <a:srgbClr val="B4B4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76" name="Rectangle 42"/>
            <p:cNvSpPr>
              <a:spLocks noChangeArrowheads="1"/>
            </p:cNvSpPr>
            <p:nvPr/>
          </p:nvSpPr>
          <p:spPr bwMode="auto">
            <a:xfrm>
              <a:off x="3591067" y="2658805"/>
              <a:ext cx="3934" cy="2951"/>
            </a:xfrm>
            <a:prstGeom prst="rect">
              <a:avLst/>
            </a:prstGeom>
            <a:solidFill>
              <a:srgbClr val="B4B4B4"/>
            </a:solidFill>
            <a:ln w="20638">
              <a:solidFill>
                <a:srgbClr val="B4B4B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77" name="Rectangle 43"/>
            <p:cNvSpPr>
              <a:spLocks noChangeArrowheads="1"/>
            </p:cNvSpPr>
            <p:nvPr/>
          </p:nvSpPr>
          <p:spPr bwMode="auto">
            <a:xfrm>
              <a:off x="3589755" y="2715852"/>
              <a:ext cx="3934" cy="2951"/>
            </a:xfrm>
            <a:prstGeom prst="rect">
              <a:avLst/>
            </a:prstGeom>
            <a:solidFill>
              <a:srgbClr val="B4B4B4"/>
            </a:solidFill>
            <a:ln w="20638">
              <a:solidFill>
                <a:srgbClr val="B4B4B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78" name="Line 44"/>
            <p:cNvSpPr>
              <a:spLocks noChangeShapeType="1"/>
            </p:cNvSpPr>
            <p:nvPr/>
          </p:nvSpPr>
          <p:spPr bwMode="auto">
            <a:xfrm>
              <a:off x="3513690" y="2773884"/>
              <a:ext cx="1311" cy="1967"/>
            </a:xfrm>
            <a:prstGeom prst="line">
              <a:avLst/>
            </a:prstGeom>
            <a:noFill/>
            <a:ln w="20638">
              <a:solidFill>
                <a:srgbClr val="B4B4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79" name="Rectangle 45"/>
            <p:cNvSpPr>
              <a:spLocks noChangeArrowheads="1"/>
            </p:cNvSpPr>
            <p:nvPr/>
          </p:nvSpPr>
          <p:spPr bwMode="auto">
            <a:xfrm>
              <a:off x="3585821" y="2829947"/>
              <a:ext cx="3934" cy="2951"/>
            </a:xfrm>
            <a:prstGeom prst="rect">
              <a:avLst/>
            </a:prstGeom>
            <a:solidFill>
              <a:srgbClr val="B4B4B4"/>
            </a:solidFill>
            <a:ln w="20638">
              <a:solidFill>
                <a:srgbClr val="B4B4B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80" name="Rectangle 46"/>
            <p:cNvSpPr>
              <a:spLocks noChangeArrowheads="1"/>
            </p:cNvSpPr>
            <p:nvPr/>
          </p:nvSpPr>
          <p:spPr bwMode="auto">
            <a:xfrm>
              <a:off x="3589755" y="2886995"/>
              <a:ext cx="3934" cy="2951"/>
            </a:xfrm>
            <a:prstGeom prst="rect">
              <a:avLst/>
            </a:prstGeom>
            <a:solidFill>
              <a:srgbClr val="B4B4B4"/>
            </a:solidFill>
            <a:ln w="20638">
              <a:solidFill>
                <a:srgbClr val="B4B4B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81" name="Rectangle 47"/>
            <p:cNvSpPr>
              <a:spLocks noChangeArrowheads="1"/>
            </p:cNvSpPr>
            <p:nvPr/>
          </p:nvSpPr>
          <p:spPr bwMode="auto">
            <a:xfrm>
              <a:off x="3530738" y="2944042"/>
              <a:ext cx="3934" cy="2951"/>
            </a:xfrm>
            <a:prstGeom prst="rect">
              <a:avLst/>
            </a:prstGeom>
            <a:solidFill>
              <a:srgbClr val="B4B4B4"/>
            </a:solidFill>
            <a:ln w="20638">
              <a:solidFill>
                <a:srgbClr val="B4B4B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3581886" y="3001090"/>
              <a:ext cx="3934" cy="2951"/>
            </a:xfrm>
            <a:prstGeom prst="rect">
              <a:avLst/>
            </a:prstGeom>
            <a:solidFill>
              <a:srgbClr val="B4B4B4"/>
            </a:solidFill>
            <a:ln w="20638">
              <a:solidFill>
                <a:srgbClr val="B4B4B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3589755" y="3058137"/>
              <a:ext cx="3934" cy="2951"/>
            </a:xfrm>
            <a:prstGeom prst="rect">
              <a:avLst/>
            </a:prstGeom>
            <a:solidFill>
              <a:srgbClr val="B4B4B4"/>
            </a:solidFill>
            <a:ln w="20638">
              <a:solidFill>
                <a:srgbClr val="B4B4B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84" name="Rectangle 50"/>
            <p:cNvSpPr>
              <a:spLocks noChangeArrowheads="1"/>
            </p:cNvSpPr>
            <p:nvPr/>
          </p:nvSpPr>
          <p:spPr bwMode="auto">
            <a:xfrm>
              <a:off x="3626477" y="3115185"/>
              <a:ext cx="3934" cy="2951"/>
            </a:xfrm>
            <a:prstGeom prst="rect">
              <a:avLst/>
            </a:prstGeom>
            <a:solidFill>
              <a:srgbClr val="B4B4B4"/>
            </a:solidFill>
            <a:ln w="20638">
              <a:solidFill>
                <a:srgbClr val="B4B4B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85" name="Rectangle 51"/>
            <p:cNvSpPr>
              <a:spLocks noChangeArrowheads="1"/>
            </p:cNvSpPr>
            <p:nvPr/>
          </p:nvSpPr>
          <p:spPr bwMode="auto">
            <a:xfrm>
              <a:off x="3589755" y="3172232"/>
              <a:ext cx="3934" cy="2951"/>
            </a:xfrm>
            <a:prstGeom prst="rect">
              <a:avLst/>
            </a:prstGeom>
            <a:solidFill>
              <a:srgbClr val="B4B4B4"/>
            </a:solidFill>
            <a:ln w="20638">
              <a:solidFill>
                <a:srgbClr val="B4B4B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86" name="Rectangle 52"/>
            <p:cNvSpPr>
              <a:spLocks noChangeArrowheads="1"/>
            </p:cNvSpPr>
            <p:nvPr/>
          </p:nvSpPr>
          <p:spPr bwMode="auto">
            <a:xfrm>
              <a:off x="3589755" y="3229280"/>
              <a:ext cx="3934" cy="2951"/>
            </a:xfrm>
            <a:prstGeom prst="rect">
              <a:avLst/>
            </a:prstGeom>
            <a:solidFill>
              <a:srgbClr val="B4B4B4"/>
            </a:solidFill>
            <a:ln w="20638">
              <a:solidFill>
                <a:srgbClr val="B4B4B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87" name="Rectangle 53"/>
            <p:cNvSpPr>
              <a:spLocks noChangeArrowheads="1"/>
            </p:cNvSpPr>
            <p:nvPr/>
          </p:nvSpPr>
          <p:spPr bwMode="auto">
            <a:xfrm>
              <a:off x="3602870" y="3286327"/>
              <a:ext cx="3934" cy="2951"/>
            </a:xfrm>
            <a:prstGeom prst="rect">
              <a:avLst/>
            </a:prstGeom>
            <a:solidFill>
              <a:srgbClr val="B4B4B4"/>
            </a:solidFill>
            <a:ln w="20638">
              <a:solidFill>
                <a:srgbClr val="B4B4B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88" name="Rectangle 54"/>
            <p:cNvSpPr>
              <a:spLocks noChangeArrowheads="1"/>
            </p:cNvSpPr>
            <p:nvPr/>
          </p:nvSpPr>
          <p:spPr bwMode="auto">
            <a:xfrm>
              <a:off x="3585821" y="3343375"/>
              <a:ext cx="3934" cy="2951"/>
            </a:xfrm>
            <a:prstGeom prst="rect">
              <a:avLst/>
            </a:prstGeom>
            <a:solidFill>
              <a:srgbClr val="B4B4B4"/>
            </a:solidFill>
            <a:ln w="20638">
              <a:solidFill>
                <a:srgbClr val="B4B4B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89" name="Rectangle 55"/>
            <p:cNvSpPr>
              <a:spLocks noChangeArrowheads="1"/>
            </p:cNvSpPr>
            <p:nvPr/>
          </p:nvSpPr>
          <p:spPr bwMode="auto">
            <a:xfrm>
              <a:off x="3589755" y="3400423"/>
              <a:ext cx="3934" cy="2951"/>
            </a:xfrm>
            <a:prstGeom prst="rect">
              <a:avLst/>
            </a:prstGeom>
            <a:solidFill>
              <a:srgbClr val="B4B4B4"/>
            </a:solidFill>
            <a:ln w="20638">
              <a:solidFill>
                <a:srgbClr val="B4B4B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90" name="Line 56"/>
            <p:cNvSpPr>
              <a:spLocks noChangeShapeType="1"/>
            </p:cNvSpPr>
            <p:nvPr/>
          </p:nvSpPr>
          <p:spPr bwMode="auto">
            <a:xfrm>
              <a:off x="3478280" y="3458454"/>
              <a:ext cx="2623" cy="1967"/>
            </a:xfrm>
            <a:prstGeom prst="line">
              <a:avLst/>
            </a:prstGeom>
            <a:noFill/>
            <a:ln w="20638">
              <a:solidFill>
                <a:srgbClr val="B4B4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91" name="Rectangle 57"/>
            <p:cNvSpPr>
              <a:spLocks noChangeArrowheads="1"/>
            </p:cNvSpPr>
            <p:nvPr/>
          </p:nvSpPr>
          <p:spPr bwMode="auto">
            <a:xfrm>
              <a:off x="3583198" y="3514517"/>
              <a:ext cx="3934" cy="2951"/>
            </a:xfrm>
            <a:prstGeom prst="rect">
              <a:avLst/>
            </a:prstGeom>
            <a:solidFill>
              <a:srgbClr val="B4B4B4"/>
            </a:solidFill>
            <a:ln w="20638">
              <a:solidFill>
                <a:srgbClr val="B4B4B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92" name="Rectangle 58"/>
            <p:cNvSpPr>
              <a:spLocks noChangeArrowheads="1"/>
            </p:cNvSpPr>
            <p:nvPr/>
          </p:nvSpPr>
          <p:spPr bwMode="auto">
            <a:xfrm>
              <a:off x="3589755" y="3571565"/>
              <a:ext cx="3934" cy="1967"/>
            </a:xfrm>
            <a:prstGeom prst="rect">
              <a:avLst/>
            </a:prstGeom>
            <a:solidFill>
              <a:srgbClr val="B4B4B4"/>
            </a:solidFill>
            <a:ln w="20638">
              <a:solidFill>
                <a:srgbClr val="B4B4B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29" name="Line 102"/>
            <p:cNvSpPr>
              <a:spLocks noChangeShapeType="1"/>
            </p:cNvSpPr>
            <p:nvPr/>
          </p:nvSpPr>
          <p:spPr bwMode="auto">
            <a:xfrm>
              <a:off x="3497952" y="2374551"/>
              <a:ext cx="180984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30" name="Line 103"/>
            <p:cNvSpPr>
              <a:spLocks noChangeShapeType="1"/>
            </p:cNvSpPr>
            <p:nvPr/>
          </p:nvSpPr>
          <p:spPr bwMode="auto">
            <a:xfrm>
              <a:off x="3414017" y="2431598"/>
              <a:ext cx="491805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31" name="Line 104"/>
            <p:cNvSpPr>
              <a:spLocks noChangeShapeType="1"/>
            </p:cNvSpPr>
            <p:nvPr/>
          </p:nvSpPr>
          <p:spPr bwMode="auto">
            <a:xfrm>
              <a:off x="3484837" y="2488646"/>
              <a:ext cx="228197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32" name="Line 105"/>
            <p:cNvSpPr>
              <a:spLocks noChangeShapeType="1"/>
            </p:cNvSpPr>
            <p:nvPr/>
          </p:nvSpPr>
          <p:spPr bwMode="auto">
            <a:xfrm>
              <a:off x="3462542" y="2545694"/>
              <a:ext cx="250493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33" name="Line 106"/>
            <p:cNvSpPr>
              <a:spLocks noChangeShapeType="1"/>
            </p:cNvSpPr>
            <p:nvPr/>
          </p:nvSpPr>
          <p:spPr bwMode="auto">
            <a:xfrm>
              <a:off x="3345821" y="2602741"/>
              <a:ext cx="788199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34" name="Line 107"/>
            <p:cNvSpPr>
              <a:spLocks noChangeShapeType="1"/>
            </p:cNvSpPr>
            <p:nvPr/>
          </p:nvSpPr>
          <p:spPr bwMode="auto">
            <a:xfrm>
              <a:off x="3476969" y="2659788"/>
              <a:ext cx="241312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35" name="Line 108"/>
            <p:cNvSpPr>
              <a:spLocks noChangeShapeType="1"/>
            </p:cNvSpPr>
            <p:nvPr/>
          </p:nvSpPr>
          <p:spPr bwMode="auto">
            <a:xfrm>
              <a:off x="3461231" y="2716836"/>
              <a:ext cx="251804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36" name="Line 109"/>
            <p:cNvSpPr>
              <a:spLocks noChangeShapeType="1"/>
            </p:cNvSpPr>
            <p:nvPr/>
          </p:nvSpPr>
          <p:spPr bwMode="auto">
            <a:xfrm>
              <a:off x="3057295" y="2773884"/>
              <a:ext cx="906231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37" name="Line 110"/>
            <p:cNvSpPr>
              <a:spLocks noChangeShapeType="1"/>
            </p:cNvSpPr>
            <p:nvPr/>
          </p:nvSpPr>
          <p:spPr bwMode="auto">
            <a:xfrm>
              <a:off x="3462542" y="2830931"/>
              <a:ext cx="242624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38" name="Line 111"/>
            <p:cNvSpPr>
              <a:spLocks noChangeShapeType="1"/>
            </p:cNvSpPr>
            <p:nvPr/>
          </p:nvSpPr>
          <p:spPr bwMode="auto">
            <a:xfrm>
              <a:off x="3461231" y="2887978"/>
              <a:ext cx="253116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39" name="Line 112"/>
            <p:cNvSpPr>
              <a:spLocks noChangeShapeType="1"/>
            </p:cNvSpPr>
            <p:nvPr/>
          </p:nvSpPr>
          <p:spPr bwMode="auto">
            <a:xfrm>
              <a:off x="3328771" y="2945026"/>
              <a:ext cx="390821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40" name="Line 113"/>
            <p:cNvSpPr>
              <a:spLocks noChangeShapeType="1"/>
            </p:cNvSpPr>
            <p:nvPr/>
          </p:nvSpPr>
          <p:spPr bwMode="auto">
            <a:xfrm>
              <a:off x="3473034" y="3002074"/>
              <a:ext cx="212460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41" name="Line 114"/>
            <p:cNvSpPr>
              <a:spLocks noChangeShapeType="1"/>
            </p:cNvSpPr>
            <p:nvPr/>
          </p:nvSpPr>
          <p:spPr bwMode="auto">
            <a:xfrm>
              <a:off x="3462542" y="3059121"/>
              <a:ext cx="250493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42" name="Line 115"/>
            <p:cNvSpPr>
              <a:spLocks noChangeShapeType="1"/>
            </p:cNvSpPr>
            <p:nvPr/>
          </p:nvSpPr>
          <p:spPr bwMode="auto">
            <a:xfrm>
              <a:off x="3362869" y="3116169"/>
              <a:ext cx="495738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43" name="Line 116"/>
            <p:cNvSpPr>
              <a:spLocks noChangeShapeType="1"/>
            </p:cNvSpPr>
            <p:nvPr/>
          </p:nvSpPr>
          <p:spPr bwMode="auto">
            <a:xfrm>
              <a:off x="3478280" y="3173216"/>
              <a:ext cx="228197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44" name="Line 117"/>
            <p:cNvSpPr>
              <a:spLocks noChangeShapeType="1"/>
            </p:cNvSpPr>
            <p:nvPr/>
          </p:nvSpPr>
          <p:spPr bwMode="auto">
            <a:xfrm>
              <a:off x="3462542" y="3230264"/>
              <a:ext cx="250493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45" name="Line 118"/>
            <p:cNvSpPr>
              <a:spLocks noChangeShapeType="1"/>
            </p:cNvSpPr>
            <p:nvPr/>
          </p:nvSpPr>
          <p:spPr bwMode="auto">
            <a:xfrm>
              <a:off x="3386476" y="3287311"/>
              <a:ext cx="427542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46" name="Line 119"/>
            <p:cNvSpPr>
              <a:spLocks noChangeShapeType="1"/>
            </p:cNvSpPr>
            <p:nvPr/>
          </p:nvSpPr>
          <p:spPr bwMode="auto">
            <a:xfrm>
              <a:off x="3478280" y="3344359"/>
              <a:ext cx="219017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47" name="Line 120"/>
            <p:cNvSpPr>
              <a:spLocks noChangeShapeType="1"/>
            </p:cNvSpPr>
            <p:nvPr/>
          </p:nvSpPr>
          <p:spPr bwMode="auto">
            <a:xfrm>
              <a:off x="3462542" y="3401406"/>
              <a:ext cx="247870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48" name="Line 121"/>
            <p:cNvSpPr>
              <a:spLocks noChangeShapeType="1"/>
            </p:cNvSpPr>
            <p:nvPr/>
          </p:nvSpPr>
          <p:spPr bwMode="auto">
            <a:xfrm>
              <a:off x="3041557" y="3458454"/>
              <a:ext cx="861642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49" name="Line 122"/>
            <p:cNvSpPr>
              <a:spLocks noChangeShapeType="1"/>
            </p:cNvSpPr>
            <p:nvPr/>
          </p:nvSpPr>
          <p:spPr bwMode="auto">
            <a:xfrm>
              <a:off x="3458608" y="3515502"/>
              <a:ext cx="243935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50" name="Line 123"/>
            <p:cNvSpPr>
              <a:spLocks noChangeShapeType="1"/>
            </p:cNvSpPr>
            <p:nvPr/>
          </p:nvSpPr>
          <p:spPr bwMode="auto">
            <a:xfrm>
              <a:off x="3461231" y="3572549"/>
              <a:ext cx="251804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70" name="Rectangle 343"/>
            <p:cNvSpPr>
              <a:spLocks noChangeArrowheads="1"/>
            </p:cNvSpPr>
            <p:nvPr/>
          </p:nvSpPr>
          <p:spPr bwMode="auto">
            <a:xfrm>
              <a:off x="4991726" y="2864956"/>
              <a:ext cx="710131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0.91 (0.62, 1.30)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271" name="Rectangle 344"/>
            <p:cNvSpPr>
              <a:spLocks noChangeArrowheads="1"/>
            </p:cNvSpPr>
            <p:nvPr/>
          </p:nvSpPr>
          <p:spPr bwMode="auto">
            <a:xfrm>
              <a:off x="4991726" y="2922003"/>
              <a:ext cx="710131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0.77 (0.42, 1.33)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272" name="Rectangle 345"/>
            <p:cNvSpPr>
              <a:spLocks noChangeArrowheads="1"/>
            </p:cNvSpPr>
            <p:nvPr/>
          </p:nvSpPr>
          <p:spPr bwMode="auto">
            <a:xfrm>
              <a:off x="4991726" y="2979051"/>
              <a:ext cx="710131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0.89 (0.64, 1.20)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273" name="Rectangle 347"/>
            <p:cNvSpPr>
              <a:spLocks noChangeArrowheads="1"/>
            </p:cNvSpPr>
            <p:nvPr/>
          </p:nvSpPr>
          <p:spPr bwMode="auto">
            <a:xfrm>
              <a:off x="4991726" y="3093146"/>
              <a:ext cx="710131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1.01 (0.46, 2.00)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299" name="Rectangle 405"/>
            <p:cNvSpPr>
              <a:spLocks noChangeArrowheads="1"/>
            </p:cNvSpPr>
            <p:nvPr/>
          </p:nvSpPr>
          <p:spPr bwMode="auto">
            <a:xfrm>
              <a:off x="4991726" y="2351528"/>
              <a:ext cx="710131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0.90 (0.69, 1.18)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300" name="Rectangle 406"/>
            <p:cNvSpPr>
              <a:spLocks noChangeArrowheads="1"/>
            </p:cNvSpPr>
            <p:nvPr/>
          </p:nvSpPr>
          <p:spPr bwMode="auto">
            <a:xfrm>
              <a:off x="4991726" y="2408576"/>
              <a:ext cx="710131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1.11 (0.54, 2.30)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301" name="Rectangle 408"/>
            <p:cNvSpPr>
              <a:spLocks noChangeArrowheads="1"/>
            </p:cNvSpPr>
            <p:nvPr/>
          </p:nvSpPr>
          <p:spPr bwMode="auto">
            <a:xfrm>
              <a:off x="4991725" y="2465623"/>
              <a:ext cx="710131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0.92 (0.66, 1.30)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302" name="Rectangle 409"/>
            <p:cNvSpPr>
              <a:spLocks noChangeArrowheads="1"/>
            </p:cNvSpPr>
            <p:nvPr/>
          </p:nvSpPr>
          <p:spPr bwMode="auto">
            <a:xfrm>
              <a:off x="4991725" y="2522670"/>
              <a:ext cx="710131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0.91 (0.62, 1.30)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303" name="Rectangle 410"/>
            <p:cNvSpPr>
              <a:spLocks noChangeArrowheads="1"/>
            </p:cNvSpPr>
            <p:nvPr/>
          </p:nvSpPr>
          <p:spPr bwMode="auto">
            <a:xfrm>
              <a:off x="4991725" y="2579718"/>
              <a:ext cx="710131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1.37 (0.44, 4.51)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304" name="Rectangle 411"/>
            <p:cNvSpPr>
              <a:spLocks noChangeArrowheads="1"/>
            </p:cNvSpPr>
            <p:nvPr/>
          </p:nvSpPr>
          <p:spPr bwMode="auto">
            <a:xfrm>
              <a:off x="4991725" y="2636766"/>
              <a:ext cx="710131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0.91 (0.65, 1.32)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305" name="Rectangle 412"/>
            <p:cNvSpPr>
              <a:spLocks noChangeArrowheads="1"/>
            </p:cNvSpPr>
            <p:nvPr/>
          </p:nvSpPr>
          <p:spPr bwMode="auto">
            <a:xfrm>
              <a:off x="4991725" y="2693813"/>
              <a:ext cx="710131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0.91 (0.62, 1.30)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306" name="Rectangle 413"/>
            <p:cNvSpPr>
              <a:spLocks noChangeArrowheads="1"/>
            </p:cNvSpPr>
            <p:nvPr/>
          </p:nvSpPr>
          <p:spPr bwMode="auto">
            <a:xfrm>
              <a:off x="4991725" y="2750861"/>
              <a:ext cx="710131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0.72 (0.19, 2.72)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307" name="Rectangle 414"/>
            <p:cNvSpPr>
              <a:spLocks noChangeArrowheads="1"/>
            </p:cNvSpPr>
            <p:nvPr/>
          </p:nvSpPr>
          <p:spPr bwMode="auto">
            <a:xfrm>
              <a:off x="4991725" y="2807909"/>
              <a:ext cx="710131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0.90 (0.62, 1.27)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308" name="Rectangle 416"/>
            <p:cNvSpPr>
              <a:spLocks noChangeArrowheads="1"/>
            </p:cNvSpPr>
            <p:nvPr/>
          </p:nvSpPr>
          <p:spPr bwMode="auto">
            <a:xfrm>
              <a:off x="4991725" y="2922003"/>
              <a:ext cx="710131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0.77 (0.42, 1.33)</a:t>
              </a:r>
              <a:endPara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309" name="Rectangle 418"/>
            <p:cNvSpPr>
              <a:spLocks noChangeArrowheads="1"/>
            </p:cNvSpPr>
            <p:nvPr/>
          </p:nvSpPr>
          <p:spPr bwMode="auto">
            <a:xfrm>
              <a:off x="4991725" y="3036099"/>
              <a:ext cx="710131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0.91 (0.62, 1.30)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310" name="Rectangle 420"/>
            <p:cNvSpPr>
              <a:spLocks noChangeArrowheads="1"/>
            </p:cNvSpPr>
            <p:nvPr/>
          </p:nvSpPr>
          <p:spPr bwMode="auto">
            <a:xfrm>
              <a:off x="4991725" y="3150194"/>
              <a:ext cx="710131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0.91 (0.65, 1.28)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311" name="Rectangle 421"/>
            <p:cNvSpPr>
              <a:spLocks noChangeArrowheads="1"/>
            </p:cNvSpPr>
            <p:nvPr/>
          </p:nvSpPr>
          <p:spPr bwMode="auto">
            <a:xfrm>
              <a:off x="4991725" y="3207241"/>
              <a:ext cx="710131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0.91 (0.62, 1.30)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312" name="Rectangle 422"/>
            <p:cNvSpPr>
              <a:spLocks noChangeArrowheads="1"/>
            </p:cNvSpPr>
            <p:nvPr/>
          </p:nvSpPr>
          <p:spPr bwMode="auto">
            <a:xfrm>
              <a:off x="4991725" y="3264289"/>
              <a:ext cx="710131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0.95 (0.50, 1.75)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313" name="Rectangle 423"/>
            <p:cNvSpPr>
              <a:spLocks noChangeArrowheads="1"/>
            </p:cNvSpPr>
            <p:nvPr/>
          </p:nvSpPr>
          <p:spPr bwMode="auto">
            <a:xfrm>
              <a:off x="4991725" y="3321336"/>
              <a:ext cx="710131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0.90 (0.65, 1.24)</a:t>
              </a:r>
              <a:endPara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314" name="Rectangle 424"/>
            <p:cNvSpPr>
              <a:spLocks noChangeArrowheads="1"/>
            </p:cNvSpPr>
            <p:nvPr/>
          </p:nvSpPr>
          <p:spPr bwMode="auto">
            <a:xfrm>
              <a:off x="4991725" y="3378384"/>
              <a:ext cx="710131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0.91 (0.62, 1.30)</a:t>
              </a:r>
              <a:endPara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315" name="Rectangle 425"/>
            <p:cNvSpPr>
              <a:spLocks noChangeArrowheads="1"/>
            </p:cNvSpPr>
            <p:nvPr/>
          </p:nvSpPr>
          <p:spPr bwMode="auto">
            <a:xfrm>
              <a:off x="4991725" y="3435431"/>
              <a:ext cx="710131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0.65 (0.18, 2.29)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316" name="Rectangle 426"/>
            <p:cNvSpPr>
              <a:spLocks noChangeArrowheads="1"/>
            </p:cNvSpPr>
            <p:nvPr/>
          </p:nvSpPr>
          <p:spPr bwMode="auto">
            <a:xfrm>
              <a:off x="4991725" y="3492479"/>
              <a:ext cx="710131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0.90 (0.62, 1.26)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317" name="Rectangle 427"/>
            <p:cNvSpPr>
              <a:spLocks noChangeArrowheads="1"/>
            </p:cNvSpPr>
            <p:nvPr/>
          </p:nvSpPr>
          <p:spPr bwMode="auto">
            <a:xfrm>
              <a:off x="4991725" y="3549526"/>
              <a:ext cx="710131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0.91 (0.62, 1.30)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395" name="Freeform 475"/>
            <p:cNvSpPr>
              <a:spLocks/>
            </p:cNvSpPr>
            <p:nvPr/>
          </p:nvSpPr>
          <p:spPr bwMode="auto">
            <a:xfrm>
              <a:off x="3568770" y="2353495"/>
              <a:ext cx="38033" cy="28524"/>
            </a:xfrm>
            <a:custGeom>
              <a:avLst/>
              <a:gdLst>
                <a:gd name="T0" fmla="*/ 14 w 29"/>
                <a:gd name="T1" fmla="*/ 0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0" y="14"/>
                  </a:lnTo>
                  <a:lnTo>
                    <a:pt x="14" y="29"/>
                  </a:lnTo>
                  <a:lnTo>
                    <a:pt x="29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00000"/>
            </a:solidFill>
            <a:ln w="301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Cambria" panose="02040503050406030204" pitchFamily="18" charset="0"/>
              </a:endParaRPr>
            </a:p>
          </p:txBody>
        </p:sp>
        <p:sp>
          <p:nvSpPr>
            <p:cNvPr id="396" name="Freeform 476"/>
            <p:cNvSpPr>
              <a:spLocks/>
            </p:cNvSpPr>
            <p:nvPr/>
          </p:nvSpPr>
          <p:spPr bwMode="auto">
            <a:xfrm>
              <a:off x="3640902" y="2410543"/>
              <a:ext cx="38033" cy="28524"/>
            </a:xfrm>
            <a:custGeom>
              <a:avLst/>
              <a:gdLst>
                <a:gd name="T0" fmla="*/ 14 w 29"/>
                <a:gd name="T1" fmla="*/ 0 h 29"/>
                <a:gd name="T2" fmla="*/ 0 w 29"/>
                <a:gd name="T3" fmla="*/ 14 h 29"/>
                <a:gd name="T4" fmla="*/ 14 w 29"/>
                <a:gd name="T5" fmla="*/ 29 h 29"/>
                <a:gd name="T6" fmla="*/ 29 w 29"/>
                <a:gd name="T7" fmla="*/ 14 h 29"/>
                <a:gd name="T8" fmla="*/ 14 w 2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lnTo>
                    <a:pt x="0" y="14"/>
                  </a:lnTo>
                  <a:lnTo>
                    <a:pt x="14" y="29"/>
                  </a:lnTo>
                  <a:lnTo>
                    <a:pt x="29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B0F0"/>
            </a:solidFill>
            <a:ln w="30163">
              <a:solidFill>
                <a:srgbClr val="00B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Cambria" panose="02040503050406030204" pitchFamily="18" charset="0"/>
              </a:endParaRPr>
            </a:p>
          </p:txBody>
        </p:sp>
        <p:sp>
          <p:nvSpPr>
            <p:cNvPr id="397" name="Freeform 477"/>
            <p:cNvSpPr>
              <a:spLocks/>
            </p:cNvSpPr>
            <p:nvPr/>
          </p:nvSpPr>
          <p:spPr bwMode="auto">
            <a:xfrm>
              <a:off x="3574016" y="2467591"/>
              <a:ext cx="39345" cy="28524"/>
            </a:xfrm>
            <a:custGeom>
              <a:avLst/>
              <a:gdLst>
                <a:gd name="T0" fmla="*/ 15 w 30"/>
                <a:gd name="T1" fmla="*/ 0 h 29"/>
                <a:gd name="T2" fmla="*/ 0 w 30"/>
                <a:gd name="T3" fmla="*/ 14 h 29"/>
                <a:gd name="T4" fmla="*/ 15 w 30"/>
                <a:gd name="T5" fmla="*/ 29 h 29"/>
                <a:gd name="T6" fmla="*/ 30 w 30"/>
                <a:gd name="T7" fmla="*/ 14 h 29"/>
                <a:gd name="T8" fmla="*/ 15 w 30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9">
                  <a:moveTo>
                    <a:pt x="15" y="0"/>
                  </a:moveTo>
                  <a:lnTo>
                    <a:pt x="0" y="14"/>
                  </a:lnTo>
                  <a:lnTo>
                    <a:pt x="15" y="29"/>
                  </a:lnTo>
                  <a:lnTo>
                    <a:pt x="30" y="1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lt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98" name="Freeform 478"/>
            <p:cNvSpPr>
              <a:spLocks/>
            </p:cNvSpPr>
            <p:nvPr/>
          </p:nvSpPr>
          <p:spPr bwMode="auto">
            <a:xfrm>
              <a:off x="3571393" y="2523655"/>
              <a:ext cx="39345" cy="29507"/>
            </a:xfrm>
            <a:custGeom>
              <a:avLst/>
              <a:gdLst>
                <a:gd name="T0" fmla="*/ 15 w 30"/>
                <a:gd name="T1" fmla="*/ 0 h 30"/>
                <a:gd name="T2" fmla="*/ 0 w 30"/>
                <a:gd name="T3" fmla="*/ 15 h 30"/>
                <a:gd name="T4" fmla="*/ 15 w 30"/>
                <a:gd name="T5" fmla="*/ 30 h 30"/>
                <a:gd name="T6" fmla="*/ 30 w 30"/>
                <a:gd name="T7" fmla="*/ 15 h 30"/>
                <a:gd name="T8" fmla="*/ 15 w 30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0" y="15"/>
                  </a:lnTo>
                  <a:lnTo>
                    <a:pt x="15" y="30"/>
                  </a:lnTo>
                  <a:lnTo>
                    <a:pt x="30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7030A0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lt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99" name="Freeform 479"/>
            <p:cNvSpPr>
              <a:spLocks/>
            </p:cNvSpPr>
            <p:nvPr/>
          </p:nvSpPr>
          <p:spPr bwMode="auto">
            <a:xfrm>
              <a:off x="3710411" y="2580702"/>
              <a:ext cx="39345" cy="29507"/>
            </a:xfrm>
            <a:custGeom>
              <a:avLst/>
              <a:gdLst>
                <a:gd name="T0" fmla="*/ 15 w 30"/>
                <a:gd name="T1" fmla="*/ 0 h 30"/>
                <a:gd name="T2" fmla="*/ 0 w 30"/>
                <a:gd name="T3" fmla="*/ 15 h 30"/>
                <a:gd name="T4" fmla="*/ 15 w 30"/>
                <a:gd name="T5" fmla="*/ 30 h 30"/>
                <a:gd name="T6" fmla="*/ 30 w 30"/>
                <a:gd name="T7" fmla="*/ 15 h 30"/>
                <a:gd name="T8" fmla="*/ 15 w 30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0" y="15"/>
                  </a:lnTo>
                  <a:lnTo>
                    <a:pt x="15" y="30"/>
                  </a:lnTo>
                  <a:lnTo>
                    <a:pt x="30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B0F0"/>
            </a:solidFill>
            <a:ln w="30163">
              <a:solidFill>
                <a:srgbClr val="00B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Cambria" panose="02040503050406030204" pitchFamily="18" charset="0"/>
              </a:endParaRPr>
            </a:p>
          </p:txBody>
        </p:sp>
        <p:sp>
          <p:nvSpPr>
            <p:cNvPr id="400" name="Freeform 480"/>
            <p:cNvSpPr>
              <a:spLocks/>
            </p:cNvSpPr>
            <p:nvPr/>
          </p:nvSpPr>
          <p:spPr bwMode="auto">
            <a:xfrm>
              <a:off x="3574016" y="2637750"/>
              <a:ext cx="39345" cy="29507"/>
            </a:xfrm>
            <a:custGeom>
              <a:avLst/>
              <a:gdLst>
                <a:gd name="T0" fmla="*/ 15 w 30"/>
                <a:gd name="T1" fmla="*/ 0 h 30"/>
                <a:gd name="T2" fmla="*/ 0 w 30"/>
                <a:gd name="T3" fmla="*/ 15 h 30"/>
                <a:gd name="T4" fmla="*/ 15 w 30"/>
                <a:gd name="T5" fmla="*/ 30 h 30"/>
                <a:gd name="T6" fmla="*/ 30 w 30"/>
                <a:gd name="T7" fmla="*/ 15 h 30"/>
                <a:gd name="T8" fmla="*/ 15 w 30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0" y="15"/>
                  </a:lnTo>
                  <a:lnTo>
                    <a:pt x="15" y="30"/>
                  </a:lnTo>
                  <a:lnTo>
                    <a:pt x="30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lt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01" name="Freeform 481"/>
            <p:cNvSpPr>
              <a:spLocks/>
            </p:cNvSpPr>
            <p:nvPr/>
          </p:nvSpPr>
          <p:spPr bwMode="auto">
            <a:xfrm>
              <a:off x="3571393" y="2694797"/>
              <a:ext cx="39345" cy="29507"/>
            </a:xfrm>
            <a:custGeom>
              <a:avLst/>
              <a:gdLst>
                <a:gd name="T0" fmla="*/ 15 w 30"/>
                <a:gd name="T1" fmla="*/ 0 h 30"/>
                <a:gd name="T2" fmla="*/ 0 w 30"/>
                <a:gd name="T3" fmla="*/ 15 h 30"/>
                <a:gd name="T4" fmla="*/ 15 w 30"/>
                <a:gd name="T5" fmla="*/ 30 h 30"/>
                <a:gd name="T6" fmla="*/ 30 w 30"/>
                <a:gd name="T7" fmla="*/ 15 h 30"/>
                <a:gd name="T8" fmla="*/ 15 w 30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0" y="15"/>
                  </a:lnTo>
                  <a:lnTo>
                    <a:pt x="15" y="30"/>
                  </a:lnTo>
                  <a:lnTo>
                    <a:pt x="30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7030A0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lt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02" name="Freeform 482"/>
            <p:cNvSpPr>
              <a:spLocks/>
            </p:cNvSpPr>
            <p:nvPr/>
          </p:nvSpPr>
          <p:spPr bwMode="auto">
            <a:xfrm>
              <a:off x="3494017" y="2751845"/>
              <a:ext cx="39345" cy="29507"/>
            </a:xfrm>
            <a:custGeom>
              <a:avLst/>
              <a:gdLst>
                <a:gd name="T0" fmla="*/ 15 w 30"/>
                <a:gd name="T1" fmla="*/ 0 h 30"/>
                <a:gd name="T2" fmla="*/ 0 w 30"/>
                <a:gd name="T3" fmla="*/ 15 h 30"/>
                <a:gd name="T4" fmla="*/ 15 w 30"/>
                <a:gd name="T5" fmla="*/ 30 h 30"/>
                <a:gd name="T6" fmla="*/ 30 w 30"/>
                <a:gd name="T7" fmla="*/ 15 h 30"/>
                <a:gd name="T8" fmla="*/ 15 w 30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0" y="15"/>
                  </a:lnTo>
                  <a:lnTo>
                    <a:pt x="15" y="30"/>
                  </a:lnTo>
                  <a:lnTo>
                    <a:pt x="30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B0F0"/>
            </a:solidFill>
            <a:ln w="30163">
              <a:solidFill>
                <a:srgbClr val="00B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Cambria" panose="02040503050406030204" pitchFamily="18" charset="0"/>
              </a:endParaRPr>
            </a:p>
          </p:txBody>
        </p:sp>
        <p:sp>
          <p:nvSpPr>
            <p:cNvPr id="403" name="Freeform 483"/>
            <p:cNvSpPr>
              <a:spLocks/>
            </p:cNvSpPr>
            <p:nvPr/>
          </p:nvSpPr>
          <p:spPr bwMode="auto">
            <a:xfrm>
              <a:off x="3568770" y="2808892"/>
              <a:ext cx="38033" cy="29507"/>
            </a:xfrm>
            <a:custGeom>
              <a:avLst/>
              <a:gdLst>
                <a:gd name="T0" fmla="*/ 14 w 29"/>
                <a:gd name="T1" fmla="*/ 0 h 30"/>
                <a:gd name="T2" fmla="*/ 0 w 29"/>
                <a:gd name="T3" fmla="*/ 15 h 30"/>
                <a:gd name="T4" fmla="*/ 14 w 29"/>
                <a:gd name="T5" fmla="*/ 30 h 30"/>
                <a:gd name="T6" fmla="*/ 29 w 29"/>
                <a:gd name="T7" fmla="*/ 15 h 30"/>
                <a:gd name="T8" fmla="*/ 14 w 29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0">
                  <a:moveTo>
                    <a:pt x="14" y="0"/>
                  </a:moveTo>
                  <a:lnTo>
                    <a:pt x="0" y="15"/>
                  </a:lnTo>
                  <a:lnTo>
                    <a:pt x="14" y="30"/>
                  </a:lnTo>
                  <a:lnTo>
                    <a:pt x="29" y="1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lt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04" name="Freeform 484"/>
            <p:cNvSpPr>
              <a:spLocks/>
            </p:cNvSpPr>
            <p:nvPr/>
          </p:nvSpPr>
          <p:spPr bwMode="auto">
            <a:xfrm>
              <a:off x="3571393" y="2865940"/>
              <a:ext cx="39345" cy="29507"/>
            </a:xfrm>
            <a:custGeom>
              <a:avLst/>
              <a:gdLst>
                <a:gd name="T0" fmla="*/ 15 w 30"/>
                <a:gd name="T1" fmla="*/ 0 h 30"/>
                <a:gd name="T2" fmla="*/ 0 w 30"/>
                <a:gd name="T3" fmla="*/ 15 h 30"/>
                <a:gd name="T4" fmla="*/ 15 w 30"/>
                <a:gd name="T5" fmla="*/ 30 h 30"/>
                <a:gd name="T6" fmla="*/ 30 w 30"/>
                <a:gd name="T7" fmla="*/ 15 h 30"/>
                <a:gd name="T8" fmla="*/ 15 w 30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0" y="15"/>
                  </a:lnTo>
                  <a:lnTo>
                    <a:pt x="15" y="30"/>
                  </a:lnTo>
                  <a:lnTo>
                    <a:pt x="30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7030A0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lt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05" name="Freeform 485"/>
            <p:cNvSpPr>
              <a:spLocks/>
            </p:cNvSpPr>
            <p:nvPr/>
          </p:nvSpPr>
          <p:spPr bwMode="auto">
            <a:xfrm>
              <a:off x="3513689" y="2922988"/>
              <a:ext cx="39345" cy="29507"/>
            </a:xfrm>
            <a:custGeom>
              <a:avLst/>
              <a:gdLst>
                <a:gd name="T0" fmla="*/ 15 w 30"/>
                <a:gd name="T1" fmla="*/ 0 h 30"/>
                <a:gd name="T2" fmla="*/ 0 w 30"/>
                <a:gd name="T3" fmla="*/ 15 h 30"/>
                <a:gd name="T4" fmla="*/ 15 w 30"/>
                <a:gd name="T5" fmla="*/ 30 h 30"/>
                <a:gd name="T6" fmla="*/ 30 w 30"/>
                <a:gd name="T7" fmla="*/ 15 h 30"/>
                <a:gd name="T8" fmla="*/ 15 w 30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0" y="15"/>
                  </a:lnTo>
                  <a:lnTo>
                    <a:pt x="15" y="30"/>
                  </a:lnTo>
                  <a:lnTo>
                    <a:pt x="30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B0F0"/>
            </a:solidFill>
            <a:ln w="30163">
              <a:solidFill>
                <a:srgbClr val="00B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Cambria" panose="02040503050406030204" pitchFamily="18" charset="0"/>
              </a:endParaRPr>
            </a:p>
          </p:txBody>
        </p:sp>
        <p:sp>
          <p:nvSpPr>
            <p:cNvPr id="406" name="Freeform 486"/>
            <p:cNvSpPr>
              <a:spLocks/>
            </p:cNvSpPr>
            <p:nvPr/>
          </p:nvSpPr>
          <p:spPr bwMode="auto">
            <a:xfrm>
              <a:off x="3564837" y="2980035"/>
              <a:ext cx="38033" cy="29507"/>
            </a:xfrm>
            <a:custGeom>
              <a:avLst/>
              <a:gdLst>
                <a:gd name="T0" fmla="*/ 14 w 29"/>
                <a:gd name="T1" fmla="*/ 0 h 30"/>
                <a:gd name="T2" fmla="*/ 0 w 29"/>
                <a:gd name="T3" fmla="*/ 15 h 30"/>
                <a:gd name="T4" fmla="*/ 14 w 29"/>
                <a:gd name="T5" fmla="*/ 30 h 30"/>
                <a:gd name="T6" fmla="*/ 29 w 29"/>
                <a:gd name="T7" fmla="*/ 15 h 30"/>
                <a:gd name="T8" fmla="*/ 14 w 29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0">
                  <a:moveTo>
                    <a:pt x="14" y="0"/>
                  </a:moveTo>
                  <a:lnTo>
                    <a:pt x="0" y="15"/>
                  </a:lnTo>
                  <a:lnTo>
                    <a:pt x="14" y="30"/>
                  </a:lnTo>
                  <a:lnTo>
                    <a:pt x="29" y="1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lt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07" name="Freeform 487"/>
            <p:cNvSpPr>
              <a:spLocks/>
            </p:cNvSpPr>
            <p:nvPr/>
          </p:nvSpPr>
          <p:spPr bwMode="auto">
            <a:xfrm>
              <a:off x="3571393" y="3037082"/>
              <a:ext cx="39345" cy="29507"/>
            </a:xfrm>
            <a:custGeom>
              <a:avLst/>
              <a:gdLst>
                <a:gd name="T0" fmla="*/ 15 w 30"/>
                <a:gd name="T1" fmla="*/ 0 h 30"/>
                <a:gd name="T2" fmla="*/ 0 w 30"/>
                <a:gd name="T3" fmla="*/ 15 h 30"/>
                <a:gd name="T4" fmla="*/ 15 w 30"/>
                <a:gd name="T5" fmla="*/ 30 h 30"/>
                <a:gd name="T6" fmla="*/ 30 w 30"/>
                <a:gd name="T7" fmla="*/ 15 h 30"/>
                <a:gd name="T8" fmla="*/ 15 w 30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0" y="15"/>
                  </a:lnTo>
                  <a:lnTo>
                    <a:pt x="15" y="30"/>
                  </a:lnTo>
                  <a:lnTo>
                    <a:pt x="30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7030A0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lt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08" name="Freeform 488"/>
            <p:cNvSpPr>
              <a:spLocks/>
            </p:cNvSpPr>
            <p:nvPr/>
          </p:nvSpPr>
          <p:spPr bwMode="auto">
            <a:xfrm>
              <a:off x="3609428" y="3094130"/>
              <a:ext cx="38033" cy="29507"/>
            </a:xfrm>
            <a:custGeom>
              <a:avLst/>
              <a:gdLst>
                <a:gd name="T0" fmla="*/ 15 w 29"/>
                <a:gd name="T1" fmla="*/ 0 h 30"/>
                <a:gd name="T2" fmla="*/ 0 w 29"/>
                <a:gd name="T3" fmla="*/ 15 h 30"/>
                <a:gd name="T4" fmla="*/ 15 w 29"/>
                <a:gd name="T5" fmla="*/ 30 h 30"/>
                <a:gd name="T6" fmla="*/ 29 w 29"/>
                <a:gd name="T7" fmla="*/ 15 h 30"/>
                <a:gd name="T8" fmla="*/ 15 w 29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0">
                  <a:moveTo>
                    <a:pt x="15" y="0"/>
                  </a:moveTo>
                  <a:lnTo>
                    <a:pt x="0" y="15"/>
                  </a:lnTo>
                  <a:lnTo>
                    <a:pt x="15" y="30"/>
                  </a:lnTo>
                  <a:lnTo>
                    <a:pt x="29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B0F0"/>
            </a:solidFill>
            <a:ln w="30163">
              <a:solidFill>
                <a:srgbClr val="00B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Cambria" panose="02040503050406030204" pitchFamily="18" charset="0"/>
              </a:endParaRPr>
            </a:p>
          </p:txBody>
        </p:sp>
        <p:sp>
          <p:nvSpPr>
            <p:cNvPr id="409" name="Freeform 489"/>
            <p:cNvSpPr>
              <a:spLocks/>
            </p:cNvSpPr>
            <p:nvPr/>
          </p:nvSpPr>
          <p:spPr bwMode="auto">
            <a:xfrm>
              <a:off x="3571393" y="3151178"/>
              <a:ext cx="39345" cy="29507"/>
            </a:xfrm>
            <a:custGeom>
              <a:avLst/>
              <a:gdLst>
                <a:gd name="T0" fmla="*/ 15 w 30"/>
                <a:gd name="T1" fmla="*/ 0 h 30"/>
                <a:gd name="T2" fmla="*/ 0 w 30"/>
                <a:gd name="T3" fmla="*/ 15 h 30"/>
                <a:gd name="T4" fmla="*/ 15 w 30"/>
                <a:gd name="T5" fmla="*/ 30 h 30"/>
                <a:gd name="T6" fmla="*/ 30 w 30"/>
                <a:gd name="T7" fmla="*/ 15 h 30"/>
                <a:gd name="T8" fmla="*/ 15 w 30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0" y="15"/>
                  </a:lnTo>
                  <a:lnTo>
                    <a:pt x="15" y="30"/>
                  </a:lnTo>
                  <a:lnTo>
                    <a:pt x="30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lt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10" name="Freeform 490"/>
            <p:cNvSpPr>
              <a:spLocks/>
            </p:cNvSpPr>
            <p:nvPr/>
          </p:nvSpPr>
          <p:spPr bwMode="auto">
            <a:xfrm>
              <a:off x="3571393" y="3208225"/>
              <a:ext cx="39345" cy="29507"/>
            </a:xfrm>
            <a:custGeom>
              <a:avLst/>
              <a:gdLst>
                <a:gd name="T0" fmla="*/ 15 w 30"/>
                <a:gd name="T1" fmla="*/ 0 h 30"/>
                <a:gd name="T2" fmla="*/ 0 w 30"/>
                <a:gd name="T3" fmla="*/ 15 h 30"/>
                <a:gd name="T4" fmla="*/ 15 w 30"/>
                <a:gd name="T5" fmla="*/ 30 h 30"/>
                <a:gd name="T6" fmla="*/ 30 w 30"/>
                <a:gd name="T7" fmla="*/ 15 h 30"/>
                <a:gd name="T8" fmla="*/ 15 w 30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0" y="15"/>
                  </a:lnTo>
                  <a:lnTo>
                    <a:pt x="15" y="30"/>
                  </a:lnTo>
                  <a:lnTo>
                    <a:pt x="30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7030A0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lt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11" name="Freeform 491"/>
            <p:cNvSpPr>
              <a:spLocks/>
            </p:cNvSpPr>
            <p:nvPr/>
          </p:nvSpPr>
          <p:spPr bwMode="auto">
            <a:xfrm>
              <a:off x="3585821" y="3265272"/>
              <a:ext cx="39345" cy="29507"/>
            </a:xfrm>
            <a:custGeom>
              <a:avLst/>
              <a:gdLst>
                <a:gd name="T0" fmla="*/ 15 w 30"/>
                <a:gd name="T1" fmla="*/ 0 h 30"/>
                <a:gd name="T2" fmla="*/ 0 w 30"/>
                <a:gd name="T3" fmla="*/ 15 h 30"/>
                <a:gd name="T4" fmla="*/ 15 w 30"/>
                <a:gd name="T5" fmla="*/ 30 h 30"/>
                <a:gd name="T6" fmla="*/ 30 w 30"/>
                <a:gd name="T7" fmla="*/ 15 h 30"/>
                <a:gd name="T8" fmla="*/ 15 w 30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0" y="15"/>
                  </a:lnTo>
                  <a:lnTo>
                    <a:pt x="15" y="30"/>
                  </a:lnTo>
                  <a:lnTo>
                    <a:pt x="30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B0F0"/>
            </a:solidFill>
            <a:ln w="30163">
              <a:solidFill>
                <a:srgbClr val="00B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Cambria" panose="02040503050406030204" pitchFamily="18" charset="0"/>
              </a:endParaRPr>
            </a:p>
          </p:txBody>
        </p:sp>
        <p:sp>
          <p:nvSpPr>
            <p:cNvPr id="412" name="Freeform 492"/>
            <p:cNvSpPr>
              <a:spLocks/>
            </p:cNvSpPr>
            <p:nvPr/>
          </p:nvSpPr>
          <p:spPr bwMode="auto">
            <a:xfrm>
              <a:off x="3568770" y="3322320"/>
              <a:ext cx="38033" cy="29507"/>
            </a:xfrm>
            <a:custGeom>
              <a:avLst/>
              <a:gdLst>
                <a:gd name="T0" fmla="*/ 14 w 29"/>
                <a:gd name="T1" fmla="*/ 0 h 30"/>
                <a:gd name="T2" fmla="*/ 0 w 29"/>
                <a:gd name="T3" fmla="*/ 15 h 30"/>
                <a:gd name="T4" fmla="*/ 14 w 29"/>
                <a:gd name="T5" fmla="*/ 30 h 30"/>
                <a:gd name="T6" fmla="*/ 29 w 29"/>
                <a:gd name="T7" fmla="*/ 15 h 30"/>
                <a:gd name="T8" fmla="*/ 14 w 29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0">
                  <a:moveTo>
                    <a:pt x="14" y="0"/>
                  </a:moveTo>
                  <a:lnTo>
                    <a:pt x="0" y="15"/>
                  </a:lnTo>
                  <a:lnTo>
                    <a:pt x="14" y="30"/>
                  </a:lnTo>
                  <a:lnTo>
                    <a:pt x="29" y="1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lt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13" name="Freeform 493"/>
            <p:cNvSpPr>
              <a:spLocks/>
            </p:cNvSpPr>
            <p:nvPr/>
          </p:nvSpPr>
          <p:spPr bwMode="auto">
            <a:xfrm>
              <a:off x="3571393" y="3379368"/>
              <a:ext cx="39345" cy="29507"/>
            </a:xfrm>
            <a:custGeom>
              <a:avLst/>
              <a:gdLst>
                <a:gd name="T0" fmla="*/ 15 w 30"/>
                <a:gd name="T1" fmla="*/ 0 h 30"/>
                <a:gd name="T2" fmla="*/ 0 w 30"/>
                <a:gd name="T3" fmla="*/ 15 h 30"/>
                <a:gd name="T4" fmla="*/ 15 w 30"/>
                <a:gd name="T5" fmla="*/ 30 h 30"/>
                <a:gd name="T6" fmla="*/ 30 w 30"/>
                <a:gd name="T7" fmla="*/ 15 h 30"/>
                <a:gd name="T8" fmla="*/ 15 w 30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0" y="15"/>
                  </a:lnTo>
                  <a:lnTo>
                    <a:pt x="15" y="30"/>
                  </a:lnTo>
                  <a:lnTo>
                    <a:pt x="30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7030A0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lt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14" name="Freeform 494"/>
            <p:cNvSpPr>
              <a:spLocks/>
            </p:cNvSpPr>
            <p:nvPr/>
          </p:nvSpPr>
          <p:spPr bwMode="auto">
            <a:xfrm>
              <a:off x="3458607" y="3436415"/>
              <a:ext cx="39345" cy="29507"/>
            </a:xfrm>
            <a:custGeom>
              <a:avLst/>
              <a:gdLst>
                <a:gd name="T0" fmla="*/ 15 w 30"/>
                <a:gd name="T1" fmla="*/ 0 h 30"/>
                <a:gd name="T2" fmla="*/ 0 w 30"/>
                <a:gd name="T3" fmla="*/ 15 h 30"/>
                <a:gd name="T4" fmla="*/ 15 w 30"/>
                <a:gd name="T5" fmla="*/ 30 h 30"/>
                <a:gd name="T6" fmla="*/ 30 w 30"/>
                <a:gd name="T7" fmla="*/ 15 h 30"/>
                <a:gd name="T8" fmla="*/ 15 w 30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0" y="15"/>
                  </a:lnTo>
                  <a:lnTo>
                    <a:pt x="15" y="30"/>
                  </a:lnTo>
                  <a:lnTo>
                    <a:pt x="30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B0F0"/>
            </a:solidFill>
            <a:ln w="30163">
              <a:solidFill>
                <a:srgbClr val="00B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Cambria" panose="02040503050406030204" pitchFamily="18" charset="0"/>
              </a:endParaRPr>
            </a:p>
          </p:txBody>
        </p:sp>
        <p:sp>
          <p:nvSpPr>
            <p:cNvPr id="415" name="Freeform 495"/>
            <p:cNvSpPr>
              <a:spLocks/>
            </p:cNvSpPr>
            <p:nvPr/>
          </p:nvSpPr>
          <p:spPr bwMode="auto">
            <a:xfrm>
              <a:off x="3566148" y="3493463"/>
              <a:ext cx="39345" cy="29507"/>
            </a:xfrm>
            <a:custGeom>
              <a:avLst/>
              <a:gdLst>
                <a:gd name="T0" fmla="*/ 15 w 30"/>
                <a:gd name="T1" fmla="*/ 0 h 30"/>
                <a:gd name="T2" fmla="*/ 0 w 30"/>
                <a:gd name="T3" fmla="*/ 15 h 30"/>
                <a:gd name="T4" fmla="*/ 15 w 30"/>
                <a:gd name="T5" fmla="*/ 30 h 30"/>
                <a:gd name="T6" fmla="*/ 30 w 30"/>
                <a:gd name="T7" fmla="*/ 15 h 30"/>
                <a:gd name="T8" fmla="*/ 15 w 30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0" y="15"/>
                  </a:lnTo>
                  <a:lnTo>
                    <a:pt x="15" y="30"/>
                  </a:lnTo>
                  <a:lnTo>
                    <a:pt x="30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lt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16" name="Freeform 496"/>
            <p:cNvSpPr>
              <a:spLocks/>
            </p:cNvSpPr>
            <p:nvPr/>
          </p:nvSpPr>
          <p:spPr bwMode="auto">
            <a:xfrm>
              <a:off x="3571393" y="3550510"/>
              <a:ext cx="39345" cy="29507"/>
            </a:xfrm>
            <a:custGeom>
              <a:avLst/>
              <a:gdLst>
                <a:gd name="T0" fmla="*/ 15 w 30"/>
                <a:gd name="T1" fmla="*/ 0 h 30"/>
                <a:gd name="T2" fmla="*/ 0 w 30"/>
                <a:gd name="T3" fmla="*/ 15 h 30"/>
                <a:gd name="T4" fmla="*/ 15 w 30"/>
                <a:gd name="T5" fmla="*/ 30 h 30"/>
                <a:gd name="T6" fmla="*/ 30 w 30"/>
                <a:gd name="T7" fmla="*/ 15 h 30"/>
                <a:gd name="T8" fmla="*/ 15 w 30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0" y="15"/>
                  </a:lnTo>
                  <a:lnTo>
                    <a:pt x="15" y="30"/>
                  </a:lnTo>
                  <a:lnTo>
                    <a:pt x="30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7030A0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lt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37" name="Rectangle 194"/>
            <p:cNvSpPr>
              <a:spLocks noChangeArrowheads="1"/>
            </p:cNvSpPr>
            <p:nvPr/>
          </p:nvSpPr>
          <p:spPr bwMode="auto">
            <a:xfrm>
              <a:off x="547127" y="2305964"/>
              <a:ext cx="330219" cy="98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0"/>
              <a:r>
                <a:rPr lang="en-US" altLang="en-US" sz="1100" dirty="0">
                  <a:solidFill>
                    <a:srgbClr val="000000"/>
                  </a:solidFill>
                  <a:latin typeface="Cambria" panose="02040503050406030204" pitchFamily="18" charset="0"/>
                </a:rPr>
                <a:t>Fixed</a:t>
              </a:r>
              <a:endParaRPr lang="en-US" altLang="en-US" sz="1100" dirty="0">
                <a:latin typeface="Cambria" panose="02040503050406030204" pitchFamily="18" charset="0"/>
              </a:endParaRPr>
            </a:p>
          </p:txBody>
        </p:sp>
        <p:sp>
          <p:nvSpPr>
            <p:cNvPr id="438" name="Rectangle 195"/>
            <p:cNvSpPr>
              <a:spLocks noChangeArrowheads="1"/>
            </p:cNvSpPr>
            <p:nvPr/>
          </p:nvSpPr>
          <p:spPr bwMode="auto">
            <a:xfrm>
              <a:off x="547127" y="2408576"/>
              <a:ext cx="26449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1mg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439" name="Rectangle 198"/>
            <p:cNvSpPr>
              <a:spLocks noChangeArrowheads="1"/>
            </p:cNvSpPr>
            <p:nvPr/>
          </p:nvSpPr>
          <p:spPr bwMode="auto">
            <a:xfrm>
              <a:off x="547127" y="2579718"/>
              <a:ext cx="26449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2mg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440" name="Rectangle 201"/>
            <p:cNvSpPr>
              <a:spLocks noChangeArrowheads="1"/>
            </p:cNvSpPr>
            <p:nvPr/>
          </p:nvSpPr>
          <p:spPr bwMode="auto">
            <a:xfrm>
              <a:off x="547127" y="2750861"/>
              <a:ext cx="26449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3mg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441" name="Rectangle 204"/>
            <p:cNvSpPr>
              <a:spLocks noChangeArrowheads="1"/>
            </p:cNvSpPr>
            <p:nvPr/>
          </p:nvSpPr>
          <p:spPr bwMode="auto">
            <a:xfrm>
              <a:off x="547127" y="2922003"/>
              <a:ext cx="26449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4mg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442" name="Rectangle 208"/>
            <p:cNvSpPr>
              <a:spLocks noChangeArrowheads="1"/>
            </p:cNvSpPr>
            <p:nvPr/>
          </p:nvSpPr>
          <p:spPr bwMode="auto">
            <a:xfrm>
              <a:off x="547126" y="3093146"/>
              <a:ext cx="26449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8mg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443" name="Rectangle 211"/>
            <p:cNvSpPr>
              <a:spLocks noChangeArrowheads="1"/>
            </p:cNvSpPr>
            <p:nvPr/>
          </p:nvSpPr>
          <p:spPr bwMode="auto">
            <a:xfrm>
              <a:off x="547126" y="3264289"/>
              <a:ext cx="343043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16mg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444" name="Rectangle 214"/>
            <p:cNvSpPr>
              <a:spLocks noChangeArrowheads="1"/>
            </p:cNvSpPr>
            <p:nvPr/>
          </p:nvSpPr>
          <p:spPr bwMode="auto">
            <a:xfrm>
              <a:off x="547126" y="3411843"/>
              <a:ext cx="343043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24mg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</p:grpSp>
      <p:sp>
        <p:nvSpPr>
          <p:cNvPr id="445" name="Rectangle 218"/>
          <p:cNvSpPr>
            <a:spLocks noChangeArrowheads="1"/>
          </p:cNvSpPr>
          <p:nvPr/>
        </p:nvSpPr>
        <p:spPr bwMode="auto">
          <a:xfrm>
            <a:off x="276416" y="3962400"/>
            <a:ext cx="86658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Ramosetron</a:t>
            </a:r>
            <a:endParaRPr lang="en-US" altLang="en-US" sz="1200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4800" y="4180235"/>
            <a:ext cx="5154730" cy="925165"/>
            <a:chOff x="304800" y="4256435"/>
            <a:chExt cx="5154730" cy="501789"/>
          </a:xfrm>
        </p:grpSpPr>
        <p:sp>
          <p:nvSpPr>
            <p:cNvPr id="193" name="Rectangle 59"/>
            <p:cNvSpPr>
              <a:spLocks noChangeArrowheads="1"/>
            </p:cNvSpPr>
            <p:nvPr/>
          </p:nvSpPr>
          <p:spPr bwMode="auto">
            <a:xfrm>
              <a:off x="3439233" y="4311916"/>
              <a:ext cx="7869" cy="5901"/>
            </a:xfrm>
            <a:prstGeom prst="rect">
              <a:avLst/>
            </a:prstGeom>
            <a:solidFill>
              <a:srgbClr val="B4B4B4"/>
            </a:solidFill>
            <a:ln w="20638">
              <a:solidFill>
                <a:srgbClr val="B4B4B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94" name="Rectangle 60"/>
            <p:cNvSpPr>
              <a:spLocks noChangeArrowheads="1"/>
            </p:cNvSpPr>
            <p:nvPr/>
          </p:nvSpPr>
          <p:spPr bwMode="auto">
            <a:xfrm>
              <a:off x="3460217" y="4369947"/>
              <a:ext cx="3934" cy="2951"/>
            </a:xfrm>
            <a:prstGeom prst="rect">
              <a:avLst/>
            </a:prstGeom>
            <a:solidFill>
              <a:srgbClr val="B4B4B4"/>
            </a:solidFill>
            <a:ln w="20638">
              <a:solidFill>
                <a:srgbClr val="B4B4B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95" name="Rectangle 61"/>
            <p:cNvSpPr>
              <a:spLocks noChangeArrowheads="1"/>
            </p:cNvSpPr>
            <p:nvPr/>
          </p:nvSpPr>
          <p:spPr bwMode="auto">
            <a:xfrm>
              <a:off x="3439233" y="4426994"/>
              <a:ext cx="7869" cy="5901"/>
            </a:xfrm>
            <a:prstGeom prst="rect">
              <a:avLst/>
            </a:prstGeom>
            <a:solidFill>
              <a:srgbClr val="B4B4B4"/>
            </a:solidFill>
            <a:ln w="20638">
              <a:solidFill>
                <a:srgbClr val="B4B4B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96" name="Rectangle 62"/>
            <p:cNvSpPr>
              <a:spLocks noChangeArrowheads="1"/>
            </p:cNvSpPr>
            <p:nvPr/>
          </p:nvSpPr>
          <p:spPr bwMode="auto">
            <a:xfrm>
              <a:off x="3451036" y="4484042"/>
              <a:ext cx="7869" cy="5901"/>
            </a:xfrm>
            <a:prstGeom prst="rect">
              <a:avLst/>
            </a:prstGeom>
            <a:solidFill>
              <a:srgbClr val="B4B4B4"/>
            </a:solidFill>
            <a:ln w="20638">
              <a:solidFill>
                <a:srgbClr val="B4B4B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97" name="Rectangle 63"/>
            <p:cNvSpPr>
              <a:spLocks noChangeArrowheads="1"/>
            </p:cNvSpPr>
            <p:nvPr/>
          </p:nvSpPr>
          <p:spPr bwMode="auto">
            <a:xfrm>
              <a:off x="3431364" y="4543057"/>
              <a:ext cx="3934" cy="2951"/>
            </a:xfrm>
            <a:prstGeom prst="rect">
              <a:avLst/>
            </a:prstGeom>
            <a:solidFill>
              <a:srgbClr val="B4B4B4"/>
            </a:solidFill>
            <a:ln w="20638">
              <a:solidFill>
                <a:srgbClr val="B4B4B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98" name="Rectangle 64"/>
            <p:cNvSpPr>
              <a:spLocks noChangeArrowheads="1"/>
            </p:cNvSpPr>
            <p:nvPr/>
          </p:nvSpPr>
          <p:spPr bwMode="auto">
            <a:xfrm>
              <a:off x="3436610" y="4598137"/>
              <a:ext cx="7869" cy="5901"/>
            </a:xfrm>
            <a:prstGeom prst="rect">
              <a:avLst/>
            </a:prstGeom>
            <a:solidFill>
              <a:srgbClr val="B4B4B4"/>
            </a:solidFill>
            <a:ln w="20638">
              <a:solidFill>
                <a:srgbClr val="B4B4B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99" name="Rectangle 65"/>
            <p:cNvSpPr>
              <a:spLocks noChangeArrowheads="1"/>
            </p:cNvSpPr>
            <p:nvPr/>
          </p:nvSpPr>
          <p:spPr bwMode="auto">
            <a:xfrm>
              <a:off x="3451036" y="4655185"/>
              <a:ext cx="7869" cy="5901"/>
            </a:xfrm>
            <a:prstGeom prst="rect">
              <a:avLst/>
            </a:prstGeom>
            <a:solidFill>
              <a:srgbClr val="B4B4B4"/>
            </a:solidFill>
            <a:ln w="20638">
              <a:solidFill>
                <a:srgbClr val="B4B4B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51" name="Line 124"/>
            <p:cNvSpPr>
              <a:spLocks noChangeShapeType="1"/>
            </p:cNvSpPr>
            <p:nvPr/>
          </p:nvSpPr>
          <p:spPr bwMode="auto">
            <a:xfrm>
              <a:off x="3259560" y="4314867"/>
              <a:ext cx="373771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52" name="Line 125"/>
            <p:cNvSpPr>
              <a:spLocks noChangeShapeType="1"/>
            </p:cNvSpPr>
            <p:nvPr/>
          </p:nvSpPr>
          <p:spPr bwMode="auto">
            <a:xfrm>
              <a:off x="3166445" y="4371914"/>
              <a:ext cx="582296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53" name="Line 126"/>
            <p:cNvSpPr>
              <a:spLocks noChangeShapeType="1"/>
            </p:cNvSpPr>
            <p:nvPr/>
          </p:nvSpPr>
          <p:spPr bwMode="auto">
            <a:xfrm>
              <a:off x="3246446" y="4429945"/>
              <a:ext cx="398690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54" name="Line 127"/>
            <p:cNvSpPr>
              <a:spLocks noChangeShapeType="1"/>
            </p:cNvSpPr>
            <p:nvPr/>
          </p:nvSpPr>
          <p:spPr bwMode="auto">
            <a:xfrm>
              <a:off x="3243823" y="4486993"/>
              <a:ext cx="431477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55" name="Line 128"/>
            <p:cNvSpPr>
              <a:spLocks noChangeShapeType="1"/>
            </p:cNvSpPr>
            <p:nvPr/>
          </p:nvSpPr>
          <p:spPr bwMode="auto">
            <a:xfrm>
              <a:off x="3131035" y="4544040"/>
              <a:ext cx="596723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56" name="Line 129"/>
            <p:cNvSpPr>
              <a:spLocks noChangeShapeType="1"/>
            </p:cNvSpPr>
            <p:nvPr/>
          </p:nvSpPr>
          <p:spPr bwMode="auto">
            <a:xfrm>
              <a:off x="3242511" y="4601088"/>
              <a:ext cx="398690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57" name="Line 130"/>
            <p:cNvSpPr>
              <a:spLocks noChangeShapeType="1"/>
            </p:cNvSpPr>
            <p:nvPr/>
          </p:nvSpPr>
          <p:spPr bwMode="auto">
            <a:xfrm>
              <a:off x="3242511" y="4658135"/>
              <a:ext cx="436723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18" name="Rectangle 429"/>
            <p:cNvSpPr>
              <a:spLocks noChangeArrowheads="1"/>
            </p:cNvSpPr>
            <p:nvPr/>
          </p:nvSpPr>
          <p:spPr bwMode="auto">
            <a:xfrm>
              <a:off x="4749399" y="4291844"/>
              <a:ext cx="710131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1.20 (0.70, 2.11)</a:t>
              </a:r>
              <a:endPara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335" name="Rectangle 430"/>
            <p:cNvSpPr>
              <a:spLocks noChangeArrowheads="1"/>
            </p:cNvSpPr>
            <p:nvPr/>
          </p:nvSpPr>
          <p:spPr bwMode="auto">
            <a:xfrm>
              <a:off x="4749399" y="4348892"/>
              <a:ext cx="710131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1.27 (0.53, 2.95)</a:t>
              </a:r>
              <a:endPara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336" name="Rectangle 431"/>
            <p:cNvSpPr>
              <a:spLocks noChangeArrowheads="1"/>
            </p:cNvSpPr>
            <p:nvPr/>
          </p:nvSpPr>
          <p:spPr bwMode="auto">
            <a:xfrm>
              <a:off x="4749399" y="4405939"/>
              <a:ext cx="710131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1.20 (0.67, 2.18)</a:t>
              </a:r>
              <a:endPara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337" name="Rectangle 432"/>
            <p:cNvSpPr>
              <a:spLocks noChangeArrowheads="1"/>
            </p:cNvSpPr>
            <p:nvPr/>
          </p:nvSpPr>
          <p:spPr bwMode="auto">
            <a:xfrm>
              <a:off x="4749399" y="4463970"/>
              <a:ext cx="710131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1.24 (0.67, 2.38)</a:t>
              </a:r>
              <a:endPara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338" name="Rectangle 433"/>
            <p:cNvSpPr>
              <a:spLocks noChangeArrowheads="1"/>
            </p:cNvSpPr>
            <p:nvPr/>
          </p:nvSpPr>
          <p:spPr bwMode="auto">
            <a:xfrm>
              <a:off x="4749399" y="4521018"/>
              <a:ext cx="710131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1.16 (0.48, 2.78)</a:t>
              </a:r>
              <a:endPara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384" name="Rectangle 434"/>
            <p:cNvSpPr>
              <a:spLocks noChangeArrowheads="1"/>
            </p:cNvSpPr>
            <p:nvPr/>
          </p:nvSpPr>
          <p:spPr bwMode="auto">
            <a:xfrm>
              <a:off x="4749399" y="4578066"/>
              <a:ext cx="710131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1.19 (0.66, 2.16)</a:t>
              </a:r>
              <a:endPara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385" name="Rectangle 435"/>
            <p:cNvSpPr>
              <a:spLocks noChangeArrowheads="1"/>
            </p:cNvSpPr>
            <p:nvPr/>
          </p:nvSpPr>
          <p:spPr bwMode="auto">
            <a:xfrm>
              <a:off x="4749399" y="4635113"/>
              <a:ext cx="710131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1.24 (0.66, 2.40)</a:t>
              </a:r>
              <a:endPara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417" name="Freeform 497"/>
            <p:cNvSpPr>
              <a:spLocks/>
            </p:cNvSpPr>
            <p:nvPr/>
          </p:nvSpPr>
          <p:spPr bwMode="auto">
            <a:xfrm>
              <a:off x="3423494" y="4292828"/>
              <a:ext cx="39345" cy="29507"/>
            </a:xfrm>
            <a:custGeom>
              <a:avLst/>
              <a:gdLst>
                <a:gd name="T0" fmla="*/ 15 w 30"/>
                <a:gd name="T1" fmla="*/ 0 h 30"/>
                <a:gd name="T2" fmla="*/ 0 w 30"/>
                <a:gd name="T3" fmla="*/ 15 h 30"/>
                <a:gd name="T4" fmla="*/ 15 w 30"/>
                <a:gd name="T5" fmla="*/ 30 h 30"/>
                <a:gd name="T6" fmla="*/ 30 w 30"/>
                <a:gd name="T7" fmla="*/ 15 h 30"/>
                <a:gd name="T8" fmla="*/ 15 w 30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0" y="15"/>
                  </a:lnTo>
                  <a:lnTo>
                    <a:pt x="15" y="30"/>
                  </a:lnTo>
                  <a:lnTo>
                    <a:pt x="30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00000"/>
            </a:solidFill>
            <a:ln w="301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Cambria" panose="02040503050406030204" pitchFamily="18" charset="0"/>
              </a:endParaRPr>
            </a:p>
          </p:txBody>
        </p:sp>
        <p:sp>
          <p:nvSpPr>
            <p:cNvPr id="418" name="Freeform 498"/>
            <p:cNvSpPr>
              <a:spLocks/>
            </p:cNvSpPr>
            <p:nvPr/>
          </p:nvSpPr>
          <p:spPr bwMode="auto">
            <a:xfrm>
              <a:off x="3443167" y="4349876"/>
              <a:ext cx="38033" cy="29507"/>
            </a:xfrm>
            <a:custGeom>
              <a:avLst/>
              <a:gdLst>
                <a:gd name="T0" fmla="*/ 15 w 29"/>
                <a:gd name="T1" fmla="*/ 0 h 30"/>
                <a:gd name="T2" fmla="*/ 0 w 29"/>
                <a:gd name="T3" fmla="*/ 15 h 30"/>
                <a:gd name="T4" fmla="*/ 15 w 29"/>
                <a:gd name="T5" fmla="*/ 30 h 30"/>
                <a:gd name="T6" fmla="*/ 29 w 29"/>
                <a:gd name="T7" fmla="*/ 15 h 30"/>
                <a:gd name="T8" fmla="*/ 15 w 29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0">
                  <a:moveTo>
                    <a:pt x="15" y="0"/>
                  </a:moveTo>
                  <a:lnTo>
                    <a:pt x="0" y="15"/>
                  </a:lnTo>
                  <a:lnTo>
                    <a:pt x="15" y="30"/>
                  </a:lnTo>
                  <a:lnTo>
                    <a:pt x="29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B0F0"/>
            </a:solidFill>
            <a:ln w="30163">
              <a:solidFill>
                <a:srgbClr val="00B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Cambria" panose="02040503050406030204" pitchFamily="18" charset="0"/>
              </a:endParaRPr>
            </a:p>
          </p:txBody>
        </p:sp>
        <p:sp>
          <p:nvSpPr>
            <p:cNvPr id="419" name="Freeform 499"/>
            <p:cNvSpPr>
              <a:spLocks/>
            </p:cNvSpPr>
            <p:nvPr/>
          </p:nvSpPr>
          <p:spPr bwMode="auto">
            <a:xfrm>
              <a:off x="3423494" y="4408890"/>
              <a:ext cx="39345" cy="28524"/>
            </a:xfrm>
            <a:custGeom>
              <a:avLst/>
              <a:gdLst>
                <a:gd name="T0" fmla="*/ 15 w 30"/>
                <a:gd name="T1" fmla="*/ 0 h 29"/>
                <a:gd name="T2" fmla="*/ 0 w 30"/>
                <a:gd name="T3" fmla="*/ 14 h 29"/>
                <a:gd name="T4" fmla="*/ 15 w 30"/>
                <a:gd name="T5" fmla="*/ 29 h 29"/>
                <a:gd name="T6" fmla="*/ 30 w 30"/>
                <a:gd name="T7" fmla="*/ 14 h 29"/>
                <a:gd name="T8" fmla="*/ 15 w 30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9">
                  <a:moveTo>
                    <a:pt x="15" y="0"/>
                  </a:moveTo>
                  <a:lnTo>
                    <a:pt x="0" y="14"/>
                  </a:lnTo>
                  <a:lnTo>
                    <a:pt x="15" y="29"/>
                  </a:lnTo>
                  <a:lnTo>
                    <a:pt x="30" y="1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lt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20" name="Freeform 500"/>
            <p:cNvSpPr>
              <a:spLocks/>
            </p:cNvSpPr>
            <p:nvPr/>
          </p:nvSpPr>
          <p:spPr bwMode="auto">
            <a:xfrm>
              <a:off x="3435298" y="4464954"/>
              <a:ext cx="38033" cy="29507"/>
            </a:xfrm>
            <a:custGeom>
              <a:avLst/>
              <a:gdLst>
                <a:gd name="T0" fmla="*/ 15 w 29"/>
                <a:gd name="T1" fmla="*/ 0 h 30"/>
                <a:gd name="T2" fmla="*/ 0 w 29"/>
                <a:gd name="T3" fmla="*/ 15 h 30"/>
                <a:gd name="T4" fmla="*/ 15 w 29"/>
                <a:gd name="T5" fmla="*/ 30 h 30"/>
                <a:gd name="T6" fmla="*/ 29 w 29"/>
                <a:gd name="T7" fmla="*/ 15 h 30"/>
                <a:gd name="T8" fmla="*/ 15 w 29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0">
                  <a:moveTo>
                    <a:pt x="15" y="0"/>
                  </a:moveTo>
                  <a:lnTo>
                    <a:pt x="0" y="15"/>
                  </a:lnTo>
                  <a:lnTo>
                    <a:pt x="15" y="30"/>
                  </a:lnTo>
                  <a:lnTo>
                    <a:pt x="29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7030A0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lt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21" name="Freeform 501"/>
            <p:cNvSpPr>
              <a:spLocks/>
            </p:cNvSpPr>
            <p:nvPr/>
          </p:nvSpPr>
          <p:spPr bwMode="auto">
            <a:xfrm>
              <a:off x="3413003" y="4522001"/>
              <a:ext cx="39345" cy="29507"/>
            </a:xfrm>
            <a:custGeom>
              <a:avLst/>
              <a:gdLst>
                <a:gd name="T0" fmla="*/ 15 w 30"/>
                <a:gd name="T1" fmla="*/ 0 h 30"/>
                <a:gd name="T2" fmla="*/ 0 w 30"/>
                <a:gd name="T3" fmla="*/ 15 h 30"/>
                <a:gd name="T4" fmla="*/ 15 w 30"/>
                <a:gd name="T5" fmla="*/ 30 h 30"/>
                <a:gd name="T6" fmla="*/ 30 w 30"/>
                <a:gd name="T7" fmla="*/ 15 h 30"/>
                <a:gd name="T8" fmla="*/ 15 w 30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0" y="15"/>
                  </a:lnTo>
                  <a:lnTo>
                    <a:pt x="15" y="30"/>
                  </a:lnTo>
                  <a:lnTo>
                    <a:pt x="30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B0F0"/>
            </a:solidFill>
            <a:ln w="30163">
              <a:solidFill>
                <a:srgbClr val="00B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Cambria" panose="02040503050406030204" pitchFamily="18" charset="0"/>
              </a:endParaRPr>
            </a:p>
          </p:txBody>
        </p:sp>
        <p:sp>
          <p:nvSpPr>
            <p:cNvPr id="422" name="Freeform 502"/>
            <p:cNvSpPr>
              <a:spLocks/>
            </p:cNvSpPr>
            <p:nvPr/>
          </p:nvSpPr>
          <p:spPr bwMode="auto">
            <a:xfrm>
              <a:off x="3420871" y="4579049"/>
              <a:ext cx="39345" cy="29507"/>
            </a:xfrm>
            <a:custGeom>
              <a:avLst/>
              <a:gdLst>
                <a:gd name="T0" fmla="*/ 15 w 30"/>
                <a:gd name="T1" fmla="*/ 0 h 30"/>
                <a:gd name="T2" fmla="*/ 0 w 30"/>
                <a:gd name="T3" fmla="*/ 15 h 30"/>
                <a:gd name="T4" fmla="*/ 15 w 30"/>
                <a:gd name="T5" fmla="*/ 30 h 30"/>
                <a:gd name="T6" fmla="*/ 30 w 30"/>
                <a:gd name="T7" fmla="*/ 15 h 30"/>
                <a:gd name="T8" fmla="*/ 15 w 30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0" y="15"/>
                  </a:lnTo>
                  <a:lnTo>
                    <a:pt x="15" y="30"/>
                  </a:lnTo>
                  <a:lnTo>
                    <a:pt x="30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lt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23" name="Freeform 503"/>
            <p:cNvSpPr>
              <a:spLocks/>
            </p:cNvSpPr>
            <p:nvPr/>
          </p:nvSpPr>
          <p:spPr bwMode="auto">
            <a:xfrm>
              <a:off x="3435298" y="4636097"/>
              <a:ext cx="38033" cy="29507"/>
            </a:xfrm>
            <a:custGeom>
              <a:avLst/>
              <a:gdLst>
                <a:gd name="T0" fmla="*/ 15 w 29"/>
                <a:gd name="T1" fmla="*/ 0 h 30"/>
                <a:gd name="T2" fmla="*/ 0 w 29"/>
                <a:gd name="T3" fmla="*/ 15 h 30"/>
                <a:gd name="T4" fmla="*/ 15 w 29"/>
                <a:gd name="T5" fmla="*/ 30 h 30"/>
                <a:gd name="T6" fmla="*/ 29 w 29"/>
                <a:gd name="T7" fmla="*/ 15 h 30"/>
                <a:gd name="T8" fmla="*/ 15 w 29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0">
                  <a:moveTo>
                    <a:pt x="15" y="0"/>
                  </a:moveTo>
                  <a:lnTo>
                    <a:pt x="0" y="15"/>
                  </a:lnTo>
                  <a:lnTo>
                    <a:pt x="15" y="30"/>
                  </a:lnTo>
                  <a:lnTo>
                    <a:pt x="29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7030A0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lt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46" name="Rectangle 219"/>
            <p:cNvSpPr>
              <a:spLocks noChangeArrowheads="1"/>
            </p:cNvSpPr>
            <p:nvPr/>
          </p:nvSpPr>
          <p:spPr bwMode="auto">
            <a:xfrm>
              <a:off x="304800" y="4256435"/>
              <a:ext cx="330219" cy="91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0"/>
              <a:r>
                <a:rPr lang="en-US" altLang="en-US" sz="1100" dirty="0">
                  <a:solidFill>
                    <a:srgbClr val="000000"/>
                  </a:solidFill>
                  <a:latin typeface="Cambria" panose="02040503050406030204" pitchFamily="18" charset="0"/>
                </a:rPr>
                <a:t>Fixed</a:t>
              </a:r>
              <a:endParaRPr lang="en-US" altLang="en-US" sz="1100" dirty="0">
                <a:latin typeface="Cambria" panose="02040503050406030204" pitchFamily="18" charset="0"/>
              </a:endParaRPr>
            </a:p>
          </p:txBody>
        </p:sp>
        <p:sp>
          <p:nvSpPr>
            <p:cNvPr id="447" name="Rectangle 220"/>
            <p:cNvSpPr>
              <a:spLocks noChangeArrowheads="1"/>
            </p:cNvSpPr>
            <p:nvPr/>
          </p:nvSpPr>
          <p:spPr bwMode="auto">
            <a:xfrm>
              <a:off x="304800" y="4348892"/>
              <a:ext cx="37189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0.3mg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448" name="Rectangle 223"/>
            <p:cNvSpPr>
              <a:spLocks noChangeArrowheads="1"/>
            </p:cNvSpPr>
            <p:nvPr/>
          </p:nvSpPr>
          <p:spPr bwMode="auto">
            <a:xfrm>
              <a:off x="304800" y="4521019"/>
              <a:ext cx="37189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0.9mg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</p:grpSp>
      <p:sp>
        <p:nvSpPr>
          <p:cNvPr id="449" name="Rectangle 227"/>
          <p:cNvSpPr>
            <a:spLocks noChangeArrowheads="1"/>
          </p:cNvSpPr>
          <p:nvPr/>
        </p:nvSpPr>
        <p:spPr bwMode="auto">
          <a:xfrm>
            <a:off x="228600" y="5050919"/>
            <a:ext cx="84625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Tropisetron</a:t>
            </a:r>
            <a:endParaRPr lang="en-US" altLang="en-US" sz="1200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96" name="Rectangle 374"/>
          <p:cNvSpPr>
            <a:spLocks noChangeArrowheads="1"/>
          </p:cNvSpPr>
          <p:nvPr/>
        </p:nvSpPr>
        <p:spPr bwMode="auto">
          <a:xfrm>
            <a:off x="4786767" y="6259952"/>
            <a:ext cx="699633" cy="21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0.85 (0.43, 1.76)</a:t>
            </a: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5469" y="5248420"/>
            <a:ext cx="5230931" cy="1128004"/>
            <a:chOff x="255469" y="5248420"/>
            <a:chExt cx="5230931" cy="1128004"/>
          </a:xfrm>
        </p:grpSpPr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232447" y="5390150"/>
              <a:ext cx="6460" cy="10404"/>
            </a:xfrm>
            <a:prstGeom prst="rect">
              <a:avLst/>
            </a:prstGeom>
            <a:solidFill>
              <a:srgbClr val="B4B4B4"/>
            </a:solidFill>
            <a:ln w="20638">
              <a:solidFill>
                <a:srgbClr val="B4B4B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01" name="Line 67"/>
            <p:cNvSpPr>
              <a:spLocks noChangeShapeType="1"/>
            </p:cNvSpPr>
            <p:nvPr/>
          </p:nvSpPr>
          <p:spPr bwMode="auto">
            <a:xfrm>
              <a:off x="3191101" y="5495928"/>
              <a:ext cx="2584" cy="3468"/>
            </a:xfrm>
            <a:prstGeom prst="line">
              <a:avLst/>
            </a:prstGeom>
            <a:noFill/>
            <a:ln w="20638">
              <a:solidFill>
                <a:srgbClr val="B4B4B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02" name="Rectangle 68"/>
            <p:cNvSpPr>
              <a:spLocks noChangeArrowheads="1"/>
            </p:cNvSpPr>
            <p:nvPr/>
          </p:nvSpPr>
          <p:spPr bwMode="auto">
            <a:xfrm>
              <a:off x="3229864" y="5591303"/>
              <a:ext cx="7753" cy="10404"/>
            </a:xfrm>
            <a:prstGeom prst="rect">
              <a:avLst/>
            </a:prstGeom>
            <a:solidFill>
              <a:srgbClr val="B4B4B4"/>
            </a:solidFill>
            <a:ln w="20638">
              <a:solidFill>
                <a:srgbClr val="B4B4B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03" name="Rectangle 69"/>
            <p:cNvSpPr>
              <a:spLocks noChangeArrowheads="1"/>
            </p:cNvSpPr>
            <p:nvPr/>
          </p:nvSpPr>
          <p:spPr bwMode="auto">
            <a:xfrm>
              <a:off x="3229864" y="5691880"/>
              <a:ext cx="7753" cy="10404"/>
            </a:xfrm>
            <a:prstGeom prst="rect">
              <a:avLst/>
            </a:prstGeom>
            <a:solidFill>
              <a:srgbClr val="B4B4B4"/>
            </a:solidFill>
            <a:ln w="20638">
              <a:solidFill>
                <a:srgbClr val="B4B4B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04" name="Rectangle 70"/>
            <p:cNvSpPr>
              <a:spLocks noChangeArrowheads="1"/>
            </p:cNvSpPr>
            <p:nvPr/>
          </p:nvSpPr>
          <p:spPr bwMode="auto">
            <a:xfrm>
              <a:off x="3233739" y="5795926"/>
              <a:ext cx="3876" cy="5203"/>
            </a:xfrm>
            <a:prstGeom prst="rect">
              <a:avLst/>
            </a:prstGeom>
            <a:solidFill>
              <a:srgbClr val="B4B4B4"/>
            </a:solidFill>
            <a:ln w="20638">
              <a:solidFill>
                <a:srgbClr val="B4B4B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05" name="Rectangle 71"/>
            <p:cNvSpPr>
              <a:spLocks noChangeArrowheads="1"/>
            </p:cNvSpPr>
            <p:nvPr/>
          </p:nvSpPr>
          <p:spPr bwMode="auto">
            <a:xfrm>
              <a:off x="3232447" y="5893031"/>
              <a:ext cx="6460" cy="10404"/>
            </a:xfrm>
            <a:prstGeom prst="rect">
              <a:avLst/>
            </a:prstGeom>
            <a:solidFill>
              <a:srgbClr val="B4B4B4"/>
            </a:solidFill>
            <a:ln w="20638">
              <a:solidFill>
                <a:srgbClr val="B4B4B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06" name="Rectangle 72"/>
            <p:cNvSpPr>
              <a:spLocks noChangeArrowheads="1"/>
            </p:cNvSpPr>
            <p:nvPr/>
          </p:nvSpPr>
          <p:spPr bwMode="auto">
            <a:xfrm>
              <a:off x="3229864" y="5993609"/>
              <a:ext cx="7753" cy="10404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7030A0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lt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07" name="Rectangle 73"/>
            <p:cNvSpPr>
              <a:spLocks noChangeArrowheads="1"/>
            </p:cNvSpPr>
            <p:nvPr/>
          </p:nvSpPr>
          <p:spPr bwMode="auto">
            <a:xfrm>
              <a:off x="3222111" y="6097654"/>
              <a:ext cx="3876" cy="5203"/>
            </a:xfrm>
            <a:prstGeom prst="rect">
              <a:avLst/>
            </a:prstGeom>
            <a:solidFill>
              <a:srgbClr val="B4B4B4"/>
            </a:solidFill>
            <a:ln w="20638">
              <a:solidFill>
                <a:srgbClr val="B4B4B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08" name="Rectangle 74"/>
            <p:cNvSpPr>
              <a:spLocks noChangeArrowheads="1"/>
            </p:cNvSpPr>
            <p:nvPr/>
          </p:nvSpPr>
          <p:spPr bwMode="auto">
            <a:xfrm>
              <a:off x="3229864" y="6194762"/>
              <a:ext cx="7753" cy="10404"/>
            </a:xfrm>
            <a:prstGeom prst="rect">
              <a:avLst/>
            </a:prstGeom>
            <a:solidFill>
              <a:srgbClr val="B4B4B4"/>
            </a:solidFill>
            <a:ln w="20638">
              <a:solidFill>
                <a:srgbClr val="B4B4B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25" name="Rectangle 75"/>
            <p:cNvSpPr>
              <a:spLocks noChangeArrowheads="1"/>
            </p:cNvSpPr>
            <p:nvPr/>
          </p:nvSpPr>
          <p:spPr bwMode="auto">
            <a:xfrm>
              <a:off x="3228571" y="6295339"/>
              <a:ext cx="6460" cy="10404"/>
            </a:xfrm>
            <a:prstGeom prst="rect">
              <a:avLst/>
            </a:prstGeom>
            <a:solidFill>
              <a:srgbClr val="B4B4B4"/>
            </a:solidFill>
            <a:ln w="20638">
              <a:solidFill>
                <a:srgbClr val="B4B4B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58" name="Line 131"/>
            <p:cNvSpPr>
              <a:spLocks noChangeShapeType="1"/>
            </p:cNvSpPr>
            <p:nvPr/>
          </p:nvSpPr>
          <p:spPr bwMode="auto">
            <a:xfrm>
              <a:off x="3012792" y="5395351"/>
              <a:ext cx="445771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59" name="Line 132"/>
            <p:cNvSpPr>
              <a:spLocks noChangeShapeType="1"/>
            </p:cNvSpPr>
            <p:nvPr/>
          </p:nvSpPr>
          <p:spPr bwMode="auto">
            <a:xfrm>
              <a:off x="2017881" y="5495928"/>
              <a:ext cx="1927800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60" name="Line 133"/>
            <p:cNvSpPr>
              <a:spLocks noChangeShapeType="1"/>
            </p:cNvSpPr>
            <p:nvPr/>
          </p:nvSpPr>
          <p:spPr bwMode="auto">
            <a:xfrm>
              <a:off x="2995994" y="5596506"/>
              <a:ext cx="474198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61" name="Line 134"/>
            <p:cNvSpPr>
              <a:spLocks noChangeShapeType="1"/>
            </p:cNvSpPr>
            <p:nvPr/>
          </p:nvSpPr>
          <p:spPr bwMode="auto">
            <a:xfrm>
              <a:off x="3003747" y="5697081"/>
              <a:ext cx="470321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62" name="Line 135"/>
            <p:cNvSpPr>
              <a:spLocks noChangeShapeType="1"/>
            </p:cNvSpPr>
            <p:nvPr/>
          </p:nvSpPr>
          <p:spPr bwMode="auto">
            <a:xfrm>
              <a:off x="2828023" y="5797657"/>
              <a:ext cx="776547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63" name="Line 136"/>
            <p:cNvSpPr>
              <a:spLocks noChangeShapeType="1"/>
            </p:cNvSpPr>
            <p:nvPr/>
          </p:nvSpPr>
          <p:spPr bwMode="auto">
            <a:xfrm>
              <a:off x="3001163" y="5898234"/>
              <a:ext cx="457400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64" name="Line 137"/>
            <p:cNvSpPr>
              <a:spLocks noChangeShapeType="1"/>
            </p:cNvSpPr>
            <p:nvPr/>
          </p:nvSpPr>
          <p:spPr bwMode="auto">
            <a:xfrm>
              <a:off x="3003747" y="5998812"/>
              <a:ext cx="470321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65" name="Line 138"/>
            <p:cNvSpPr>
              <a:spLocks noChangeShapeType="1"/>
            </p:cNvSpPr>
            <p:nvPr/>
          </p:nvSpPr>
          <p:spPr bwMode="auto">
            <a:xfrm>
              <a:off x="2917177" y="6099387"/>
              <a:ext cx="609867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66" name="Line 139"/>
            <p:cNvSpPr>
              <a:spLocks noChangeShapeType="1"/>
            </p:cNvSpPr>
            <p:nvPr/>
          </p:nvSpPr>
          <p:spPr bwMode="auto">
            <a:xfrm>
              <a:off x="3007624" y="6199963"/>
              <a:ext cx="443187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67" name="Line 140"/>
            <p:cNvSpPr>
              <a:spLocks noChangeShapeType="1"/>
            </p:cNvSpPr>
            <p:nvPr/>
          </p:nvSpPr>
          <p:spPr bwMode="auto">
            <a:xfrm>
              <a:off x="3003747" y="6300542"/>
              <a:ext cx="471614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68" name="Line 141"/>
            <p:cNvSpPr>
              <a:spLocks noChangeShapeType="1"/>
            </p:cNvSpPr>
            <p:nvPr/>
          </p:nvSpPr>
          <p:spPr bwMode="auto">
            <a:xfrm>
              <a:off x="2017881" y="5495928"/>
              <a:ext cx="51684" cy="26012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69" name="Line 142"/>
            <p:cNvSpPr>
              <a:spLocks noChangeShapeType="1"/>
            </p:cNvSpPr>
            <p:nvPr/>
          </p:nvSpPr>
          <p:spPr bwMode="auto">
            <a:xfrm flipV="1">
              <a:off x="2017881" y="5469917"/>
              <a:ext cx="51684" cy="26012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77" name="Rectangle 372"/>
            <p:cNvSpPr>
              <a:spLocks noChangeArrowheads="1"/>
            </p:cNvSpPr>
            <p:nvPr/>
          </p:nvSpPr>
          <p:spPr bwMode="auto">
            <a:xfrm>
              <a:off x="4786767" y="6058799"/>
              <a:ext cx="699633" cy="217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0.83 (0.33, 2.06)</a:t>
              </a:r>
              <a:endPara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281" name="Rectangle 373"/>
            <p:cNvSpPr>
              <a:spLocks noChangeArrowheads="1"/>
            </p:cNvSpPr>
            <p:nvPr/>
          </p:nvSpPr>
          <p:spPr bwMode="auto">
            <a:xfrm>
              <a:off x="4786767" y="6159376"/>
              <a:ext cx="699633" cy="217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0.85 (0.43, 1.63)</a:t>
              </a:r>
              <a:endPara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386" name="Rectangle 437"/>
            <p:cNvSpPr>
              <a:spLocks noChangeArrowheads="1"/>
            </p:cNvSpPr>
            <p:nvPr/>
          </p:nvSpPr>
          <p:spPr bwMode="auto">
            <a:xfrm>
              <a:off x="4786766" y="5354764"/>
              <a:ext cx="699633" cy="217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0.86 (0.44, 1.67)</a:t>
              </a:r>
              <a:endPara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387" name="Rectangle 438"/>
            <p:cNvSpPr>
              <a:spLocks noChangeArrowheads="1"/>
            </p:cNvSpPr>
            <p:nvPr/>
          </p:nvSpPr>
          <p:spPr bwMode="auto">
            <a:xfrm>
              <a:off x="4786766" y="5455340"/>
              <a:ext cx="699633" cy="217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0.75 (0.02, 7.20)</a:t>
              </a:r>
              <a:endPara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388" name="Rectangle 439"/>
            <p:cNvSpPr>
              <a:spLocks noChangeArrowheads="1"/>
            </p:cNvSpPr>
            <p:nvPr/>
          </p:nvSpPr>
          <p:spPr bwMode="auto">
            <a:xfrm>
              <a:off x="4786766" y="5555915"/>
              <a:ext cx="699633" cy="217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0.86 (0.42, 1.73)</a:t>
              </a:r>
              <a:endPara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389" name="Rectangle 440"/>
            <p:cNvSpPr>
              <a:spLocks noChangeArrowheads="1"/>
            </p:cNvSpPr>
            <p:nvPr/>
          </p:nvSpPr>
          <p:spPr bwMode="auto">
            <a:xfrm>
              <a:off x="4786766" y="5656493"/>
              <a:ext cx="699633" cy="217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0.85 (0.43, 1.76)</a:t>
              </a:r>
              <a:endPara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390" name="Rectangle 441"/>
            <p:cNvSpPr>
              <a:spLocks noChangeArrowheads="1"/>
            </p:cNvSpPr>
            <p:nvPr/>
          </p:nvSpPr>
          <p:spPr bwMode="auto">
            <a:xfrm>
              <a:off x="4786766" y="5757070"/>
              <a:ext cx="699633" cy="217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0.86 (0.25, 2.59)</a:t>
              </a:r>
              <a:endPara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391" name="Rectangle 442"/>
            <p:cNvSpPr>
              <a:spLocks noChangeArrowheads="1"/>
            </p:cNvSpPr>
            <p:nvPr/>
          </p:nvSpPr>
          <p:spPr bwMode="auto">
            <a:xfrm>
              <a:off x="4786766" y="5857646"/>
              <a:ext cx="699633" cy="217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0.86 (0.43, 1.67)</a:t>
              </a:r>
              <a:endPara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392" name="Rectangle 443"/>
            <p:cNvSpPr>
              <a:spLocks noChangeArrowheads="1"/>
            </p:cNvSpPr>
            <p:nvPr/>
          </p:nvSpPr>
          <p:spPr bwMode="auto">
            <a:xfrm>
              <a:off x="4786766" y="5958221"/>
              <a:ext cx="699633" cy="217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0.85 (0.43, 1.75)</a:t>
              </a:r>
              <a:endPara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424" name="Freeform 504"/>
            <p:cNvSpPr>
              <a:spLocks/>
            </p:cNvSpPr>
            <p:nvPr/>
          </p:nvSpPr>
          <p:spPr bwMode="auto">
            <a:xfrm>
              <a:off x="3216942" y="5356497"/>
              <a:ext cx="37471" cy="52022"/>
            </a:xfrm>
            <a:custGeom>
              <a:avLst/>
              <a:gdLst>
                <a:gd name="T0" fmla="*/ 14 w 29"/>
                <a:gd name="T1" fmla="*/ 0 h 30"/>
                <a:gd name="T2" fmla="*/ 0 w 29"/>
                <a:gd name="T3" fmla="*/ 15 h 30"/>
                <a:gd name="T4" fmla="*/ 14 w 29"/>
                <a:gd name="T5" fmla="*/ 30 h 30"/>
                <a:gd name="T6" fmla="*/ 29 w 29"/>
                <a:gd name="T7" fmla="*/ 15 h 30"/>
                <a:gd name="T8" fmla="*/ 14 w 29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0">
                  <a:moveTo>
                    <a:pt x="14" y="0"/>
                  </a:moveTo>
                  <a:lnTo>
                    <a:pt x="0" y="15"/>
                  </a:lnTo>
                  <a:lnTo>
                    <a:pt x="14" y="30"/>
                  </a:lnTo>
                  <a:lnTo>
                    <a:pt x="29" y="1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00000"/>
            </a:solidFill>
            <a:ln w="301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Cambria" panose="02040503050406030204" pitchFamily="18" charset="0"/>
              </a:endParaRPr>
            </a:p>
          </p:txBody>
        </p:sp>
        <p:sp>
          <p:nvSpPr>
            <p:cNvPr id="425" name="Freeform 505"/>
            <p:cNvSpPr>
              <a:spLocks/>
            </p:cNvSpPr>
            <p:nvPr/>
          </p:nvSpPr>
          <p:spPr bwMode="auto">
            <a:xfrm>
              <a:off x="3171719" y="5457073"/>
              <a:ext cx="38763" cy="52022"/>
            </a:xfrm>
            <a:custGeom>
              <a:avLst/>
              <a:gdLst>
                <a:gd name="T0" fmla="*/ 15 w 30"/>
                <a:gd name="T1" fmla="*/ 0 h 30"/>
                <a:gd name="T2" fmla="*/ 0 w 30"/>
                <a:gd name="T3" fmla="*/ 15 h 30"/>
                <a:gd name="T4" fmla="*/ 15 w 30"/>
                <a:gd name="T5" fmla="*/ 30 h 30"/>
                <a:gd name="T6" fmla="*/ 30 w 30"/>
                <a:gd name="T7" fmla="*/ 15 h 30"/>
                <a:gd name="T8" fmla="*/ 15 w 30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0" y="15"/>
                  </a:lnTo>
                  <a:lnTo>
                    <a:pt x="15" y="30"/>
                  </a:lnTo>
                  <a:lnTo>
                    <a:pt x="30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B0F0"/>
            </a:solidFill>
            <a:ln w="30163">
              <a:solidFill>
                <a:srgbClr val="00B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Cambria" panose="02040503050406030204" pitchFamily="18" charset="0"/>
              </a:endParaRPr>
            </a:p>
          </p:txBody>
        </p:sp>
        <p:sp>
          <p:nvSpPr>
            <p:cNvPr id="426" name="Freeform 506"/>
            <p:cNvSpPr>
              <a:spLocks/>
            </p:cNvSpPr>
            <p:nvPr/>
          </p:nvSpPr>
          <p:spPr bwMode="auto">
            <a:xfrm>
              <a:off x="3214358" y="5557650"/>
              <a:ext cx="38763" cy="52022"/>
            </a:xfrm>
            <a:custGeom>
              <a:avLst/>
              <a:gdLst>
                <a:gd name="T0" fmla="*/ 15 w 30"/>
                <a:gd name="T1" fmla="*/ 0 h 30"/>
                <a:gd name="T2" fmla="*/ 0 w 30"/>
                <a:gd name="T3" fmla="*/ 15 h 30"/>
                <a:gd name="T4" fmla="*/ 15 w 30"/>
                <a:gd name="T5" fmla="*/ 30 h 30"/>
                <a:gd name="T6" fmla="*/ 30 w 30"/>
                <a:gd name="T7" fmla="*/ 15 h 30"/>
                <a:gd name="T8" fmla="*/ 15 w 30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0" y="15"/>
                  </a:lnTo>
                  <a:lnTo>
                    <a:pt x="15" y="30"/>
                  </a:lnTo>
                  <a:lnTo>
                    <a:pt x="30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lt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27" name="Freeform 507"/>
            <p:cNvSpPr>
              <a:spLocks/>
            </p:cNvSpPr>
            <p:nvPr/>
          </p:nvSpPr>
          <p:spPr bwMode="auto">
            <a:xfrm>
              <a:off x="3214358" y="5658226"/>
              <a:ext cx="38763" cy="52022"/>
            </a:xfrm>
            <a:custGeom>
              <a:avLst/>
              <a:gdLst>
                <a:gd name="T0" fmla="*/ 15 w 30"/>
                <a:gd name="T1" fmla="*/ 0 h 30"/>
                <a:gd name="T2" fmla="*/ 0 w 30"/>
                <a:gd name="T3" fmla="*/ 15 h 30"/>
                <a:gd name="T4" fmla="*/ 15 w 30"/>
                <a:gd name="T5" fmla="*/ 30 h 30"/>
                <a:gd name="T6" fmla="*/ 30 w 30"/>
                <a:gd name="T7" fmla="*/ 15 h 30"/>
                <a:gd name="T8" fmla="*/ 15 w 30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0" y="15"/>
                  </a:lnTo>
                  <a:lnTo>
                    <a:pt x="15" y="30"/>
                  </a:lnTo>
                  <a:lnTo>
                    <a:pt x="30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7030A0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lt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28" name="Freeform 508"/>
            <p:cNvSpPr>
              <a:spLocks/>
            </p:cNvSpPr>
            <p:nvPr/>
          </p:nvSpPr>
          <p:spPr bwMode="auto">
            <a:xfrm>
              <a:off x="3216942" y="5758803"/>
              <a:ext cx="37471" cy="52022"/>
            </a:xfrm>
            <a:custGeom>
              <a:avLst/>
              <a:gdLst>
                <a:gd name="T0" fmla="*/ 14 w 29"/>
                <a:gd name="T1" fmla="*/ 0 h 30"/>
                <a:gd name="T2" fmla="*/ 0 w 29"/>
                <a:gd name="T3" fmla="*/ 15 h 30"/>
                <a:gd name="T4" fmla="*/ 14 w 29"/>
                <a:gd name="T5" fmla="*/ 30 h 30"/>
                <a:gd name="T6" fmla="*/ 29 w 29"/>
                <a:gd name="T7" fmla="*/ 15 h 30"/>
                <a:gd name="T8" fmla="*/ 14 w 29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0">
                  <a:moveTo>
                    <a:pt x="14" y="0"/>
                  </a:moveTo>
                  <a:lnTo>
                    <a:pt x="0" y="15"/>
                  </a:lnTo>
                  <a:lnTo>
                    <a:pt x="14" y="30"/>
                  </a:lnTo>
                  <a:lnTo>
                    <a:pt x="29" y="1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B0F0"/>
            </a:solidFill>
            <a:ln w="30163">
              <a:solidFill>
                <a:srgbClr val="00B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Cambria" panose="02040503050406030204" pitchFamily="18" charset="0"/>
              </a:endParaRPr>
            </a:p>
          </p:txBody>
        </p:sp>
        <p:sp>
          <p:nvSpPr>
            <p:cNvPr id="429" name="Freeform 509"/>
            <p:cNvSpPr>
              <a:spLocks/>
            </p:cNvSpPr>
            <p:nvPr/>
          </p:nvSpPr>
          <p:spPr bwMode="auto">
            <a:xfrm>
              <a:off x="3216942" y="5859379"/>
              <a:ext cx="37471" cy="52022"/>
            </a:xfrm>
            <a:custGeom>
              <a:avLst/>
              <a:gdLst>
                <a:gd name="T0" fmla="*/ 14 w 29"/>
                <a:gd name="T1" fmla="*/ 0 h 30"/>
                <a:gd name="T2" fmla="*/ 0 w 29"/>
                <a:gd name="T3" fmla="*/ 15 h 30"/>
                <a:gd name="T4" fmla="*/ 14 w 29"/>
                <a:gd name="T5" fmla="*/ 30 h 30"/>
                <a:gd name="T6" fmla="*/ 29 w 29"/>
                <a:gd name="T7" fmla="*/ 15 h 30"/>
                <a:gd name="T8" fmla="*/ 14 w 29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0">
                  <a:moveTo>
                    <a:pt x="14" y="0"/>
                  </a:moveTo>
                  <a:lnTo>
                    <a:pt x="0" y="15"/>
                  </a:lnTo>
                  <a:lnTo>
                    <a:pt x="14" y="30"/>
                  </a:lnTo>
                  <a:lnTo>
                    <a:pt x="29" y="1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lt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30" name="Freeform 510"/>
            <p:cNvSpPr>
              <a:spLocks/>
            </p:cNvSpPr>
            <p:nvPr/>
          </p:nvSpPr>
          <p:spPr bwMode="auto">
            <a:xfrm>
              <a:off x="3214358" y="5959956"/>
              <a:ext cx="38763" cy="52022"/>
            </a:xfrm>
            <a:custGeom>
              <a:avLst/>
              <a:gdLst>
                <a:gd name="T0" fmla="*/ 15 w 30"/>
                <a:gd name="T1" fmla="*/ 0 h 30"/>
                <a:gd name="T2" fmla="*/ 0 w 30"/>
                <a:gd name="T3" fmla="*/ 15 h 30"/>
                <a:gd name="T4" fmla="*/ 15 w 30"/>
                <a:gd name="T5" fmla="*/ 30 h 30"/>
                <a:gd name="T6" fmla="*/ 30 w 30"/>
                <a:gd name="T7" fmla="*/ 15 h 30"/>
                <a:gd name="T8" fmla="*/ 15 w 30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0" y="15"/>
                  </a:lnTo>
                  <a:lnTo>
                    <a:pt x="15" y="30"/>
                  </a:lnTo>
                  <a:lnTo>
                    <a:pt x="30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7030A0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lt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33" name="Freeform 511"/>
            <p:cNvSpPr>
              <a:spLocks/>
            </p:cNvSpPr>
            <p:nvPr/>
          </p:nvSpPr>
          <p:spPr bwMode="auto">
            <a:xfrm>
              <a:off x="3205313" y="6060532"/>
              <a:ext cx="37471" cy="52022"/>
            </a:xfrm>
            <a:custGeom>
              <a:avLst/>
              <a:gdLst>
                <a:gd name="T0" fmla="*/ 15 w 29"/>
                <a:gd name="T1" fmla="*/ 0 h 30"/>
                <a:gd name="T2" fmla="*/ 0 w 29"/>
                <a:gd name="T3" fmla="*/ 15 h 30"/>
                <a:gd name="T4" fmla="*/ 15 w 29"/>
                <a:gd name="T5" fmla="*/ 30 h 30"/>
                <a:gd name="T6" fmla="*/ 29 w 29"/>
                <a:gd name="T7" fmla="*/ 15 h 30"/>
                <a:gd name="T8" fmla="*/ 15 w 29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0">
                  <a:moveTo>
                    <a:pt x="15" y="0"/>
                  </a:moveTo>
                  <a:lnTo>
                    <a:pt x="0" y="15"/>
                  </a:lnTo>
                  <a:lnTo>
                    <a:pt x="15" y="30"/>
                  </a:lnTo>
                  <a:lnTo>
                    <a:pt x="29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B0F0"/>
            </a:solidFill>
            <a:ln w="30163">
              <a:solidFill>
                <a:srgbClr val="00B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Cambria" panose="02040503050406030204" pitchFamily="18" charset="0"/>
              </a:endParaRPr>
            </a:p>
          </p:txBody>
        </p:sp>
        <p:sp>
          <p:nvSpPr>
            <p:cNvPr id="434" name="Freeform 512"/>
            <p:cNvSpPr>
              <a:spLocks/>
            </p:cNvSpPr>
            <p:nvPr/>
          </p:nvSpPr>
          <p:spPr bwMode="auto">
            <a:xfrm>
              <a:off x="3214358" y="6161109"/>
              <a:ext cx="38763" cy="52022"/>
            </a:xfrm>
            <a:custGeom>
              <a:avLst/>
              <a:gdLst>
                <a:gd name="T0" fmla="*/ 15 w 30"/>
                <a:gd name="T1" fmla="*/ 0 h 30"/>
                <a:gd name="T2" fmla="*/ 0 w 30"/>
                <a:gd name="T3" fmla="*/ 15 h 30"/>
                <a:gd name="T4" fmla="*/ 15 w 30"/>
                <a:gd name="T5" fmla="*/ 30 h 30"/>
                <a:gd name="T6" fmla="*/ 30 w 30"/>
                <a:gd name="T7" fmla="*/ 15 h 30"/>
                <a:gd name="T8" fmla="*/ 15 w 30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0" y="15"/>
                  </a:lnTo>
                  <a:lnTo>
                    <a:pt x="15" y="30"/>
                  </a:lnTo>
                  <a:lnTo>
                    <a:pt x="30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lt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35" name="Freeform 513"/>
            <p:cNvSpPr>
              <a:spLocks/>
            </p:cNvSpPr>
            <p:nvPr/>
          </p:nvSpPr>
          <p:spPr bwMode="auto">
            <a:xfrm>
              <a:off x="3213065" y="6261686"/>
              <a:ext cx="37471" cy="52022"/>
            </a:xfrm>
            <a:custGeom>
              <a:avLst/>
              <a:gdLst>
                <a:gd name="T0" fmla="*/ 15 w 29"/>
                <a:gd name="T1" fmla="*/ 0 h 30"/>
                <a:gd name="T2" fmla="*/ 0 w 29"/>
                <a:gd name="T3" fmla="*/ 15 h 30"/>
                <a:gd name="T4" fmla="*/ 15 w 29"/>
                <a:gd name="T5" fmla="*/ 30 h 30"/>
                <a:gd name="T6" fmla="*/ 29 w 29"/>
                <a:gd name="T7" fmla="*/ 15 h 30"/>
                <a:gd name="T8" fmla="*/ 15 w 29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0">
                  <a:moveTo>
                    <a:pt x="15" y="0"/>
                  </a:moveTo>
                  <a:lnTo>
                    <a:pt x="0" y="15"/>
                  </a:lnTo>
                  <a:lnTo>
                    <a:pt x="15" y="30"/>
                  </a:lnTo>
                  <a:lnTo>
                    <a:pt x="29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7030A0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lt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50" name="Rectangle 228"/>
            <p:cNvSpPr>
              <a:spLocks noChangeArrowheads="1"/>
            </p:cNvSpPr>
            <p:nvPr/>
          </p:nvSpPr>
          <p:spPr bwMode="auto">
            <a:xfrm>
              <a:off x="255469" y="5248420"/>
              <a:ext cx="330219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0"/>
              <a:r>
                <a:rPr lang="en-US" altLang="en-US" sz="1100" dirty="0">
                  <a:solidFill>
                    <a:srgbClr val="000000"/>
                  </a:solidFill>
                  <a:latin typeface="Cambria" panose="02040503050406030204" pitchFamily="18" charset="0"/>
                </a:rPr>
                <a:t>Fixed</a:t>
              </a:r>
              <a:endParaRPr lang="en-US" altLang="en-US" sz="1100" dirty="0">
                <a:latin typeface="Cambria" panose="02040503050406030204" pitchFamily="18" charset="0"/>
              </a:endParaRPr>
            </a:p>
          </p:txBody>
        </p:sp>
        <p:sp>
          <p:nvSpPr>
            <p:cNvPr id="451" name="Rectangle 229"/>
            <p:cNvSpPr>
              <a:spLocks noChangeArrowheads="1"/>
            </p:cNvSpPr>
            <p:nvPr/>
          </p:nvSpPr>
          <p:spPr bwMode="auto">
            <a:xfrm>
              <a:off x="255469" y="5455340"/>
              <a:ext cx="366399" cy="298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0.5mg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452" name="Rectangle 232"/>
            <p:cNvSpPr>
              <a:spLocks noChangeArrowheads="1"/>
            </p:cNvSpPr>
            <p:nvPr/>
          </p:nvSpPr>
          <p:spPr bwMode="auto">
            <a:xfrm>
              <a:off x="255469" y="5757070"/>
              <a:ext cx="260586" cy="298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2mg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453" name="Rectangle 235"/>
            <p:cNvSpPr>
              <a:spLocks noChangeArrowheads="1"/>
            </p:cNvSpPr>
            <p:nvPr/>
          </p:nvSpPr>
          <p:spPr bwMode="auto">
            <a:xfrm>
              <a:off x="255469" y="6058799"/>
              <a:ext cx="260586" cy="298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5mg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</p:grpSp>
      <p:sp>
        <p:nvSpPr>
          <p:cNvPr id="218" name="Rectangle 217"/>
          <p:cNvSpPr/>
          <p:nvPr/>
        </p:nvSpPr>
        <p:spPr>
          <a:xfrm>
            <a:off x="5868216" y="2766836"/>
            <a:ext cx="31412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solidFill>
                  <a:srgbClr val="000000"/>
                </a:solidFill>
                <a:latin typeface="Cambria" panose="02040503050406030204" pitchFamily="18" charset="0"/>
              </a:rPr>
              <a:t>Arrhythmia – </a:t>
            </a:r>
            <a:r>
              <a:rPr lang="en-US" altLang="en-US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5HT3 </a:t>
            </a:r>
            <a:r>
              <a:rPr lang="en-US" altLang="en-US" b="1" dirty="0">
                <a:solidFill>
                  <a:srgbClr val="000000"/>
                </a:solidFill>
                <a:latin typeface="Cambria" panose="02040503050406030204" pitchFamily="18" charset="0"/>
              </a:rPr>
              <a:t>surgery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19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 167"/>
          <p:cNvSpPr/>
          <p:nvPr/>
        </p:nvSpPr>
        <p:spPr>
          <a:xfrm>
            <a:off x="7162800" y="5105400"/>
            <a:ext cx="1973329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2" name="Title 1"/>
          <p:cNvSpPr>
            <a:spLocks noGrp="1"/>
          </p:cNvSpPr>
          <p:nvPr>
            <p:ph type="title"/>
          </p:nvPr>
        </p:nvSpPr>
        <p:spPr>
          <a:xfrm>
            <a:off x="446088" y="381000"/>
            <a:ext cx="8229600" cy="690563"/>
          </a:xfrm>
        </p:spPr>
        <p:txBody>
          <a:bodyPr>
            <a:normAutofit/>
          </a:bodyPr>
          <a:lstStyle/>
          <a:p>
            <a:r>
              <a:rPr lang="en-US" altLang="el-GR" sz="3200" dirty="0" smtClean="0"/>
              <a:t>Illustrative example - Results</a:t>
            </a:r>
            <a:endParaRPr lang="en-US" altLang="el-GR" sz="3200" dirty="0"/>
          </a:p>
        </p:txBody>
      </p:sp>
      <p:pic>
        <p:nvPicPr>
          <p:cNvPr id="5" name="Picture 2" descr="http://www.michigan.gov/images/vaccination_76256_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104" y="457201"/>
            <a:ext cx="766379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5" name="Group 284"/>
          <p:cNvGrpSpPr/>
          <p:nvPr/>
        </p:nvGrpSpPr>
        <p:grpSpPr>
          <a:xfrm>
            <a:off x="5815621" y="5970630"/>
            <a:ext cx="3252179" cy="812440"/>
            <a:chOff x="6150536" y="6143505"/>
            <a:chExt cx="3313698" cy="866617"/>
          </a:xfrm>
          <a:solidFill>
            <a:schemeClr val="bg1"/>
          </a:solidFill>
        </p:grpSpPr>
        <p:sp>
          <p:nvSpPr>
            <p:cNvPr id="323" name="Rectangle 632"/>
            <p:cNvSpPr>
              <a:spLocks noChangeArrowheads="1"/>
            </p:cNvSpPr>
            <p:nvPr/>
          </p:nvSpPr>
          <p:spPr bwMode="auto">
            <a:xfrm>
              <a:off x="6173523" y="6199897"/>
              <a:ext cx="8443" cy="8593"/>
            </a:xfrm>
            <a:prstGeom prst="rect">
              <a:avLst/>
            </a:prstGeom>
            <a:grpFill/>
            <a:ln w="30163">
              <a:solidFill>
                <a:srgbClr val="B4B4B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Cambria" panose="02040503050406030204" pitchFamily="18" charset="0"/>
              </a:endParaRPr>
            </a:p>
          </p:txBody>
        </p:sp>
        <p:sp>
          <p:nvSpPr>
            <p:cNvPr id="324" name="Freeform 909"/>
            <p:cNvSpPr>
              <a:spLocks/>
            </p:cNvSpPr>
            <p:nvPr/>
          </p:nvSpPr>
          <p:spPr bwMode="auto">
            <a:xfrm>
              <a:off x="6153470" y="6179488"/>
              <a:ext cx="48548" cy="49409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lnTo>
                    <a:pt x="0" y="23"/>
                  </a:lnTo>
                  <a:lnTo>
                    <a:pt x="23" y="46"/>
                  </a:lnTo>
                  <a:lnTo>
                    <a:pt x="46" y="23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3016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Cambria" panose="02040503050406030204" pitchFamily="18" charset="0"/>
              </a:endParaRPr>
            </a:p>
          </p:txBody>
        </p:sp>
        <p:sp>
          <p:nvSpPr>
            <p:cNvPr id="325" name="Rectangle 724"/>
            <p:cNvSpPr>
              <a:spLocks noChangeArrowheads="1"/>
            </p:cNvSpPr>
            <p:nvPr/>
          </p:nvSpPr>
          <p:spPr bwMode="auto">
            <a:xfrm>
              <a:off x="6303335" y="6143505"/>
              <a:ext cx="1297504" cy="2298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rgbClr val="000000"/>
                  </a:solidFill>
                  <a:latin typeface="Cambria" panose="02040503050406030204" pitchFamily="18" charset="0"/>
                </a:rPr>
                <a:t>Fixed Effects</a:t>
              </a:r>
              <a:endParaRPr lang="en-US" altLang="en-US" sz="2400" dirty="0">
                <a:latin typeface="Cambria" panose="02040503050406030204" pitchFamily="18" charset="0"/>
              </a:endParaRPr>
            </a:p>
          </p:txBody>
        </p:sp>
        <p:sp>
          <p:nvSpPr>
            <p:cNvPr id="326" name="Rectangle 633"/>
            <p:cNvSpPr>
              <a:spLocks noChangeArrowheads="1"/>
            </p:cNvSpPr>
            <p:nvPr/>
          </p:nvSpPr>
          <p:spPr bwMode="auto">
            <a:xfrm>
              <a:off x="6173523" y="6408273"/>
              <a:ext cx="4222" cy="4296"/>
            </a:xfrm>
            <a:prstGeom prst="rect">
              <a:avLst/>
            </a:prstGeom>
            <a:grpFill/>
            <a:ln w="30163">
              <a:solidFill>
                <a:srgbClr val="B4B4B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Cambria" panose="02040503050406030204" pitchFamily="18" charset="0"/>
              </a:endParaRPr>
            </a:p>
          </p:txBody>
        </p:sp>
        <p:sp>
          <p:nvSpPr>
            <p:cNvPr id="327" name="Freeform 910"/>
            <p:cNvSpPr>
              <a:spLocks/>
            </p:cNvSpPr>
            <p:nvPr/>
          </p:nvSpPr>
          <p:spPr bwMode="auto">
            <a:xfrm>
              <a:off x="6151359" y="6385717"/>
              <a:ext cx="48548" cy="49409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lnTo>
                    <a:pt x="0" y="23"/>
                  </a:lnTo>
                  <a:lnTo>
                    <a:pt x="23" y="46"/>
                  </a:lnTo>
                  <a:lnTo>
                    <a:pt x="46" y="23"/>
                  </a:lnTo>
                  <a:lnTo>
                    <a:pt x="23" y="0"/>
                  </a:lnTo>
                  <a:close/>
                </a:path>
              </a:pathLst>
            </a:custGeom>
            <a:grpFill/>
            <a:ln>
              <a:solidFill>
                <a:srgbClr val="002060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Cambria" panose="02040503050406030204" pitchFamily="18" charset="0"/>
              </a:endParaRPr>
            </a:p>
          </p:txBody>
        </p:sp>
        <p:sp>
          <p:nvSpPr>
            <p:cNvPr id="328" name="Rectangle 729"/>
            <p:cNvSpPr>
              <a:spLocks noChangeArrowheads="1"/>
            </p:cNvSpPr>
            <p:nvPr/>
          </p:nvSpPr>
          <p:spPr bwMode="auto">
            <a:xfrm>
              <a:off x="6303334" y="6343291"/>
              <a:ext cx="3160900" cy="2298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400" dirty="0" smtClean="0">
                  <a:solidFill>
                    <a:srgbClr val="000000"/>
                  </a:solidFill>
                  <a:latin typeface="Cambria" panose="02040503050406030204" pitchFamily="18" charset="0"/>
                </a:rPr>
                <a:t>Random Effects (with dose consistency)</a:t>
              </a:r>
              <a:endParaRPr lang="en-US" altLang="en-US" sz="2400" dirty="0">
                <a:latin typeface="Cambria" panose="02040503050406030204" pitchFamily="18" charset="0"/>
              </a:endParaRPr>
            </a:p>
          </p:txBody>
        </p:sp>
        <p:sp>
          <p:nvSpPr>
            <p:cNvPr id="329" name="Rectangle 640"/>
            <p:cNvSpPr>
              <a:spLocks noChangeArrowheads="1"/>
            </p:cNvSpPr>
            <p:nvPr/>
          </p:nvSpPr>
          <p:spPr bwMode="auto">
            <a:xfrm>
              <a:off x="6175633" y="6831870"/>
              <a:ext cx="4222" cy="4296"/>
            </a:xfrm>
            <a:prstGeom prst="rect">
              <a:avLst/>
            </a:prstGeom>
            <a:grpFill/>
            <a:ln w="30163">
              <a:solidFill>
                <a:srgbClr val="B4B4B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Cambria" panose="02040503050406030204" pitchFamily="18" charset="0"/>
              </a:endParaRPr>
            </a:p>
          </p:txBody>
        </p:sp>
        <p:sp>
          <p:nvSpPr>
            <p:cNvPr id="330" name="Freeform 917"/>
            <p:cNvSpPr>
              <a:spLocks/>
            </p:cNvSpPr>
            <p:nvPr/>
          </p:nvSpPr>
          <p:spPr bwMode="auto">
            <a:xfrm>
              <a:off x="6153470" y="6809314"/>
              <a:ext cx="48548" cy="49409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lnTo>
                    <a:pt x="0" y="23"/>
                  </a:lnTo>
                  <a:lnTo>
                    <a:pt x="23" y="46"/>
                  </a:lnTo>
                  <a:lnTo>
                    <a:pt x="46" y="23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30163">
              <a:solidFill>
                <a:srgbClr val="00B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Cambria" panose="02040503050406030204" pitchFamily="18" charset="0"/>
              </a:endParaRPr>
            </a:p>
          </p:txBody>
        </p:sp>
        <p:sp>
          <p:nvSpPr>
            <p:cNvPr id="331" name="Rectangle 734"/>
            <p:cNvSpPr>
              <a:spLocks noChangeArrowheads="1"/>
            </p:cNvSpPr>
            <p:nvPr/>
          </p:nvSpPr>
          <p:spPr bwMode="auto">
            <a:xfrm>
              <a:off x="6303335" y="6780311"/>
              <a:ext cx="1902239" cy="2298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rgbClr val="000000"/>
                  </a:solidFill>
                  <a:latin typeface="Cambria" panose="02040503050406030204" pitchFamily="18" charset="0"/>
                </a:rPr>
                <a:t>Independent Effects</a:t>
              </a:r>
              <a:endParaRPr lang="en-US" altLang="en-US" sz="2400" dirty="0">
                <a:latin typeface="Cambria" panose="02040503050406030204" pitchFamily="18" charset="0"/>
              </a:endParaRPr>
            </a:p>
          </p:txBody>
        </p:sp>
        <p:sp>
          <p:nvSpPr>
            <p:cNvPr id="332" name="Rectangle 633"/>
            <p:cNvSpPr>
              <a:spLocks noChangeArrowheads="1"/>
            </p:cNvSpPr>
            <p:nvPr/>
          </p:nvSpPr>
          <p:spPr bwMode="auto">
            <a:xfrm>
              <a:off x="6172700" y="6618183"/>
              <a:ext cx="4222" cy="4296"/>
            </a:xfrm>
            <a:prstGeom prst="rect">
              <a:avLst/>
            </a:prstGeom>
            <a:grpFill/>
            <a:ln w="30163">
              <a:solidFill>
                <a:srgbClr val="7030A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Cambria" panose="02040503050406030204" pitchFamily="18" charset="0"/>
              </a:endParaRPr>
            </a:p>
          </p:txBody>
        </p:sp>
        <p:sp>
          <p:nvSpPr>
            <p:cNvPr id="333" name="Freeform 910"/>
            <p:cNvSpPr>
              <a:spLocks/>
            </p:cNvSpPr>
            <p:nvPr/>
          </p:nvSpPr>
          <p:spPr bwMode="auto">
            <a:xfrm>
              <a:off x="6150536" y="6595627"/>
              <a:ext cx="48548" cy="49409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lnTo>
                    <a:pt x="0" y="23"/>
                  </a:lnTo>
                  <a:lnTo>
                    <a:pt x="23" y="46"/>
                  </a:lnTo>
                  <a:lnTo>
                    <a:pt x="46" y="23"/>
                  </a:lnTo>
                  <a:lnTo>
                    <a:pt x="23" y="0"/>
                  </a:lnTo>
                  <a:close/>
                </a:path>
              </a:pathLst>
            </a:custGeom>
            <a:grpFill/>
            <a:ln>
              <a:solidFill>
                <a:srgbClr val="7030A0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Cambria" panose="02040503050406030204" pitchFamily="18" charset="0"/>
              </a:endParaRPr>
            </a:p>
          </p:txBody>
        </p:sp>
        <p:sp>
          <p:nvSpPr>
            <p:cNvPr id="334" name="Rectangle 729"/>
            <p:cNvSpPr>
              <a:spLocks noChangeArrowheads="1"/>
            </p:cNvSpPr>
            <p:nvPr/>
          </p:nvSpPr>
          <p:spPr bwMode="auto">
            <a:xfrm>
              <a:off x="6302512" y="6553200"/>
              <a:ext cx="3161722" cy="2298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400" dirty="0" smtClean="0">
                  <a:solidFill>
                    <a:srgbClr val="000000"/>
                  </a:solidFill>
                  <a:latin typeface="Cambria" panose="02040503050406030204" pitchFamily="18" charset="0"/>
                </a:rPr>
                <a:t>Random Effects (no dose consistency)</a:t>
              </a:r>
              <a:endParaRPr lang="en-US" altLang="en-US" sz="2400" dirty="0">
                <a:latin typeface="Cambria" panose="02040503050406030204" pitchFamily="18" charset="0"/>
              </a:endParaRPr>
            </a:p>
          </p:txBody>
        </p:sp>
      </p:grpSp>
      <p:sp>
        <p:nvSpPr>
          <p:cNvPr id="274" name="Line 514"/>
          <p:cNvSpPr>
            <a:spLocks noChangeShapeType="1"/>
          </p:cNvSpPr>
          <p:nvPr/>
        </p:nvSpPr>
        <p:spPr bwMode="auto">
          <a:xfrm>
            <a:off x="175796" y="5400137"/>
            <a:ext cx="5555297" cy="0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>
              <a:latin typeface="Cambria" panose="02040503050406030204" pitchFamily="18" charset="0"/>
            </a:endParaRPr>
          </a:p>
        </p:txBody>
      </p:sp>
      <p:sp>
        <p:nvSpPr>
          <p:cNvPr id="275" name="Rectangle 515"/>
          <p:cNvSpPr>
            <a:spLocks noChangeArrowheads="1"/>
          </p:cNvSpPr>
          <p:nvPr/>
        </p:nvSpPr>
        <p:spPr bwMode="auto">
          <a:xfrm>
            <a:off x="2684653" y="5429645"/>
            <a:ext cx="4007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endParaRPr kumimoji="0" lang="en-US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76" name="Rectangle 516"/>
          <p:cNvSpPr>
            <a:spLocks noChangeArrowheads="1"/>
          </p:cNvSpPr>
          <p:nvPr/>
        </p:nvSpPr>
        <p:spPr bwMode="auto">
          <a:xfrm>
            <a:off x="3973836" y="5429645"/>
            <a:ext cx="4007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endParaRPr kumimoji="0" lang="en-US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78" name="Rectangle 518"/>
          <p:cNvSpPr>
            <a:spLocks noChangeArrowheads="1"/>
          </p:cNvSpPr>
          <p:nvPr/>
        </p:nvSpPr>
        <p:spPr bwMode="auto">
          <a:xfrm>
            <a:off x="3324654" y="5487675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1</a:t>
            </a:r>
            <a:endParaRPr kumimoji="0" lang="en-US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79" name="Line 519"/>
          <p:cNvSpPr>
            <a:spLocks noChangeShapeType="1"/>
          </p:cNvSpPr>
          <p:nvPr/>
        </p:nvSpPr>
        <p:spPr bwMode="auto">
          <a:xfrm>
            <a:off x="2047274" y="5400137"/>
            <a:ext cx="0" cy="58032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>
              <a:latin typeface="Cambria" panose="02040503050406030204" pitchFamily="18" charset="0"/>
            </a:endParaRPr>
          </a:p>
        </p:txBody>
      </p:sp>
      <p:sp>
        <p:nvSpPr>
          <p:cNvPr id="280" name="Rectangle 520"/>
          <p:cNvSpPr>
            <a:spLocks noChangeArrowheads="1"/>
          </p:cNvSpPr>
          <p:nvPr/>
        </p:nvSpPr>
        <p:spPr bwMode="auto">
          <a:xfrm>
            <a:off x="1998750" y="5487675"/>
            <a:ext cx="43441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.0225</a:t>
            </a:r>
            <a:endParaRPr kumimoji="0" lang="en-US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82" name="Rectangle 522"/>
          <p:cNvSpPr>
            <a:spLocks noChangeArrowheads="1"/>
          </p:cNvSpPr>
          <p:nvPr/>
        </p:nvSpPr>
        <p:spPr bwMode="auto">
          <a:xfrm>
            <a:off x="3324654" y="5487675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1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83" name="Line 523"/>
          <p:cNvSpPr>
            <a:spLocks noChangeShapeType="1"/>
          </p:cNvSpPr>
          <p:nvPr/>
        </p:nvSpPr>
        <p:spPr bwMode="auto">
          <a:xfrm>
            <a:off x="4623017" y="5400137"/>
            <a:ext cx="0" cy="58032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>
              <a:latin typeface="Cambria" panose="02040503050406030204" pitchFamily="18" charset="0"/>
            </a:endParaRPr>
          </a:p>
        </p:txBody>
      </p:sp>
      <p:sp>
        <p:nvSpPr>
          <p:cNvPr id="284" name="Rectangle 524"/>
          <p:cNvSpPr>
            <a:spLocks noChangeArrowheads="1"/>
          </p:cNvSpPr>
          <p:nvPr/>
        </p:nvSpPr>
        <p:spPr bwMode="auto">
          <a:xfrm>
            <a:off x="4584985" y="5487675"/>
            <a:ext cx="3350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44.5</a:t>
            </a:r>
            <a:endParaRPr kumimoji="0" lang="en-US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175797" y="1478342"/>
            <a:ext cx="5655917" cy="0"/>
          </a:xfrm>
          <a:prstGeom prst="line">
            <a:avLst/>
          </a:prstGeom>
          <a:noFill/>
          <a:ln w="14288" cap="flat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>
              <a:latin typeface="Cambria" panose="02040503050406030204" pitchFamily="18" charset="0"/>
            </a:endParaRPr>
          </a:p>
        </p:txBody>
      </p:sp>
      <p:sp>
        <p:nvSpPr>
          <p:cNvPr id="286" name="Rectangle 815"/>
          <p:cNvSpPr>
            <a:spLocks noChangeArrowheads="1"/>
          </p:cNvSpPr>
          <p:nvPr/>
        </p:nvSpPr>
        <p:spPr bwMode="auto">
          <a:xfrm>
            <a:off x="152400" y="1157934"/>
            <a:ext cx="22807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 b="1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Dolasetron</a:t>
            </a:r>
            <a:r>
              <a:rPr lang="en-US" altLang="en-US" sz="16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1600" b="1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vs</a:t>
            </a:r>
            <a:r>
              <a:rPr lang="en-US" altLang="en-US" sz="16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Placebo</a:t>
            </a:r>
            <a:endParaRPr lang="en-US" altLang="en-US" sz="1600" b="1" dirty="0">
              <a:latin typeface="Cambria" panose="02040503050406030204" pitchFamily="18" charset="0"/>
            </a:endParaRPr>
          </a:p>
        </p:txBody>
      </p:sp>
      <p:sp>
        <p:nvSpPr>
          <p:cNvPr id="287" name="Rectangle 862"/>
          <p:cNvSpPr>
            <a:spLocks noChangeArrowheads="1"/>
          </p:cNvSpPr>
          <p:nvPr/>
        </p:nvSpPr>
        <p:spPr bwMode="auto">
          <a:xfrm>
            <a:off x="4630667" y="1142999"/>
            <a:ext cx="215113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 dirty="0">
                <a:solidFill>
                  <a:srgbClr val="000000"/>
                </a:solidFill>
                <a:latin typeface="Cambria" panose="02040503050406030204" pitchFamily="18" charset="0"/>
              </a:rPr>
              <a:t>Odds Ratio (95% </a:t>
            </a:r>
            <a:r>
              <a:rPr lang="en-US" altLang="en-US" sz="1600" dirty="0" err="1">
                <a:solidFill>
                  <a:srgbClr val="000000"/>
                </a:solidFill>
                <a:latin typeface="Cambria" panose="02040503050406030204" pitchFamily="18" charset="0"/>
              </a:rPr>
              <a:t>CrI</a:t>
            </a:r>
            <a:r>
              <a:rPr lang="en-US" altLang="en-US" sz="1600" dirty="0">
                <a:solidFill>
                  <a:srgbClr val="000000"/>
                </a:solidFill>
                <a:latin typeface="Cambria" panose="02040503050406030204" pitchFamily="18" charset="0"/>
              </a:rPr>
              <a:t>)</a:t>
            </a:r>
            <a:endParaRPr lang="en-US" altLang="en-US" sz="1600" dirty="0">
              <a:latin typeface="Cambria" panose="02040503050406030204" pitchFamily="18" charset="0"/>
            </a:endParaRPr>
          </a:p>
        </p:txBody>
      </p:sp>
      <p:sp>
        <p:nvSpPr>
          <p:cNvPr id="9216" name="Rectangle 9215"/>
          <p:cNvSpPr/>
          <p:nvPr/>
        </p:nvSpPr>
        <p:spPr>
          <a:xfrm>
            <a:off x="175797" y="1590137"/>
            <a:ext cx="6340830" cy="37194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Cambria" panose="02040503050406030204" pitchFamily="18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256812" y="1893505"/>
            <a:ext cx="8584" cy="22423"/>
          </a:xfrm>
          <a:prstGeom prst="rect">
            <a:avLst/>
          </a:prstGeom>
          <a:solidFill>
            <a:srgbClr val="B4B4B4"/>
          </a:solidFill>
          <a:ln w="20638">
            <a:solidFill>
              <a:srgbClr val="B4B4B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>
              <a:latin typeface="Cambria" panose="02040503050406030204" pitchFamily="18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3269688" y="2121497"/>
            <a:ext cx="4291" cy="11215"/>
          </a:xfrm>
          <a:prstGeom prst="rect">
            <a:avLst/>
          </a:prstGeom>
          <a:solidFill>
            <a:srgbClr val="B4B4B4"/>
          </a:solidFill>
          <a:ln w="20638">
            <a:solidFill>
              <a:srgbClr val="B4B4B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>
              <a:latin typeface="Cambria" panose="02040503050406030204" pitchFamily="18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3262535" y="2338277"/>
            <a:ext cx="4291" cy="11215"/>
          </a:xfrm>
          <a:prstGeom prst="rect">
            <a:avLst/>
          </a:prstGeom>
          <a:solidFill>
            <a:srgbClr val="B4B4B4"/>
          </a:solidFill>
          <a:ln w="20638">
            <a:solidFill>
              <a:srgbClr val="B4B4B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>
              <a:latin typeface="Cambria" panose="02040503050406030204" pitchFamily="18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3266826" y="2555059"/>
            <a:ext cx="4291" cy="11215"/>
          </a:xfrm>
          <a:prstGeom prst="rect">
            <a:avLst/>
          </a:prstGeom>
          <a:solidFill>
            <a:srgbClr val="B4B4B4"/>
          </a:solidFill>
          <a:ln w="20638">
            <a:solidFill>
              <a:srgbClr val="B4B4B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>
              <a:latin typeface="Cambria" panose="02040503050406030204" pitchFamily="18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3282562" y="2771836"/>
            <a:ext cx="4291" cy="11215"/>
          </a:xfrm>
          <a:prstGeom prst="rect">
            <a:avLst/>
          </a:prstGeom>
          <a:solidFill>
            <a:srgbClr val="B4B4B4"/>
          </a:solidFill>
          <a:ln w="20638">
            <a:solidFill>
              <a:srgbClr val="B4B4B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>
              <a:latin typeface="Cambria" panose="02040503050406030204" pitchFamily="18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3266826" y="2988618"/>
            <a:ext cx="4291" cy="11215"/>
          </a:xfrm>
          <a:prstGeom prst="rect">
            <a:avLst/>
          </a:prstGeom>
          <a:solidFill>
            <a:srgbClr val="B4B4B4"/>
          </a:solidFill>
          <a:ln w="20638">
            <a:solidFill>
              <a:srgbClr val="B4B4B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>
              <a:latin typeface="Cambria" panose="02040503050406030204" pitchFamily="18" charset="0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3266826" y="3205396"/>
            <a:ext cx="4291" cy="11215"/>
          </a:xfrm>
          <a:prstGeom prst="rect">
            <a:avLst/>
          </a:prstGeom>
          <a:solidFill>
            <a:srgbClr val="B4B4B4"/>
          </a:solidFill>
          <a:ln w="20638">
            <a:solidFill>
              <a:srgbClr val="B4B4B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>
              <a:latin typeface="Cambria" panose="02040503050406030204" pitchFamily="18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3282562" y="3422178"/>
            <a:ext cx="4291" cy="11215"/>
          </a:xfrm>
          <a:prstGeom prst="rect">
            <a:avLst/>
          </a:prstGeom>
          <a:solidFill>
            <a:srgbClr val="B4B4B4"/>
          </a:solidFill>
          <a:ln w="20638">
            <a:solidFill>
              <a:srgbClr val="B4B4B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>
              <a:latin typeface="Cambria" panose="02040503050406030204" pitchFamily="18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3266826" y="3638955"/>
            <a:ext cx="4291" cy="11215"/>
          </a:xfrm>
          <a:prstGeom prst="rect">
            <a:avLst/>
          </a:prstGeom>
          <a:solidFill>
            <a:srgbClr val="B4B4B4"/>
          </a:solidFill>
          <a:ln w="20638">
            <a:solidFill>
              <a:srgbClr val="B4B4B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>
              <a:latin typeface="Cambria" panose="02040503050406030204" pitchFamily="18" charset="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3265394" y="3855737"/>
            <a:ext cx="4291" cy="11215"/>
          </a:xfrm>
          <a:prstGeom prst="rect">
            <a:avLst/>
          </a:prstGeom>
          <a:solidFill>
            <a:srgbClr val="B4B4B4"/>
          </a:solidFill>
          <a:ln w="20638">
            <a:solidFill>
              <a:srgbClr val="B4B4B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>
              <a:latin typeface="Cambria" panose="02040503050406030204" pitchFamily="18" charset="0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3188147" y="4072515"/>
            <a:ext cx="4291" cy="11215"/>
          </a:xfrm>
          <a:prstGeom prst="rect">
            <a:avLst/>
          </a:prstGeom>
          <a:solidFill>
            <a:srgbClr val="B4B4B4"/>
          </a:solidFill>
          <a:ln w="20638">
            <a:solidFill>
              <a:srgbClr val="B4B4B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>
              <a:latin typeface="Cambria" panose="02040503050406030204" pitchFamily="18" charset="0"/>
            </a:endParaRP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3253951" y="4289297"/>
            <a:ext cx="4291" cy="1121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>
              <a:solidFill>
                <a:schemeClr val="lt1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3266826" y="4506079"/>
            <a:ext cx="4291" cy="11215"/>
          </a:xfrm>
          <a:prstGeom prst="rect">
            <a:avLst/>
          </a:prstGeom>
          <a:solidFill>
            <a:srgbClr val="B4B4B4"/>
          </a:solidFill>
          <a:ln w="20638">
            <a:solidFill>
              <a:srgbClr val="B4B4B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>
              <a:latin typeface="Cambria" panose="02040503050406030204" pitchFamily="18" charset="0"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3138078" y="4722856"/>
            <a:ext cx="4291" cy="11215"/>
          </a:xfrm>
          <a:prstGeom prst="rect">
            <a:avLst/>
          </a:prstGeom>
          <a:solidFill>
            <a:srgbClr val="B4B4B4"/>
          </a:solidFill>
          <a:ln w="20638">
            <a:solidFill>
              <a:srgbClr val="B4B4B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>
              <a:latin typeface="Cambria" panose="02040503050406030204" pitchFamily="18" charset="0"/>
            </a:endParaRP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3252522" y="4939633"/>
            <a:ext cx="4291" cy="11215"/>
          </a:xfrm>
          <a:prstGeom prst="rect">
            <a:avLst/>
          </a:prstGeom>
          <a:solidFill>
            <a:srgbClr val="B4B4B4"/>
          </a:solidFill>
          <a:ln w="20638">
            <a:solidFill>
              <a:srgbClr val="B4B4B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>
              <a:latin typeface="Cambria" panose="02040503050406030204" pitchFamily="18" charset="0"/>
            </a:endParaRP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3265394" y="5156416"/>
            <a:ext cx="4291" cy="11215"/>
          </a:xfrm>
          <a:prstGeom prst="rect">
            <a:avLst/>
          </a:prstGeom>
          <a:solidFill>
            <a:srgbClr val="B4B4B4"/>
          </a:solidFill>
          <a:ln w="20638">
            <a:solidFill>
              <a:srgbClr val="B4B4B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>
              <a:latin typeface="Cambria" panose="02040503050406030204" pitchFamily="18" charset="0"/>
            </a:endParaRPr>
          </a:p>
        </p:txBody>
      </p:sp>
      <p:sp>
        <p:nvSpPr>
          <p:cNvPr id="75" name="Line 76"/>
          <p:cNvSpPr>
            <a:spLocks noChangeShapeType="1"/>
          </p:cNvSpPr>
          <p:nvPr/>
        </p:nvSpPr>
        <p:spPr bwMode="auto">
          <a:xfrm>
            <a:off x="3143801" y="1904717"/>
            <a:ext cx="240329" cy="0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>
              <a:latin typeface="Cambria" panose="02040503050406030204" pitchFamily="18" charset="0"/>
            </a:endParaRPr>
          </a:p>
        </p:txBody>
      </p:sp>
      <p:sp>
        <p:nvSpPr>
          <p:cNvPr id="76" name="Line 77"/>
          <p:cNvSpPr>
            <a:spLocks noChangeShapeType="1"/>
          </p:cNvSpPr>
          <p:nvPr/>
        </p:nvSpPr>
        <p:spPr bwMode="auto">
          <a:xfrm>
            <a:off x="3030790" y="2121497"/>
            <a:ext cx="476365" cy="0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>
              <a:latin typeface="Cambria" panose="02040503050406030204" pitchFamily="18" charset="0"/>
            </a:endParaRPr>
          </a:p>
        </p:txBody>
      </p:sp>
      <p:sp>
        <p:nvSpPr>
          <p:cNvPr id="77" name="Line 78"/>
          <p:cNvSpPr>
            <a:spLocks noChangeShapeType="1"/>
          </p:cNvSpPr>
          <p:nvPr/>
        </p:nvSpPr>
        <p:spPr bwMode="auto">
          <a:xfrm>
            <a:off x="3130927" y="2338277"/>
            <a:ext cx="270370" cy="0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>
              <a:latin typeface="Cambria" panose="02040503050406030204" pitchFamily="18" charset="0"/>
            </a:endParaRPr>
          </a:p>
        </p:txBody>
      </p:sp>
      <p:sp>
        <p:nvSpPr>
          <p:cNvPr id="78" name="Line 79"/>
          <p:cNvSpPr>
            <a:spLocks noChangeShapeType="1"/>
          </p:cNvSpPr>
          <p:nvPr/>
        </p:nvSpPr>
        <p:spPr bwMode="auto">
          <a:xfrm>
            <a:off x="3118053" y="2555059"/>
            <a:ext cx="291828" cy="0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>
              <a:latin typeface="Cambria" panose="02040503050406030204" pitchFamily="18" charset="0"/>
            </a:endParaRPr>
          </a:p>
        </p:txBody>
      </p:sp>
      <p:sp>
        <p:nvSpPr>
          <p:cNvPr id="79" name="Line 80"/>
          <p:cNvSpPr>
            <a:spLocks noChangeShapeType="1"/>
          </p:cNvSpPr>
          <p:nvPr/>
        </p:nvSpPr>
        <p:spPr bwMode="auto">
          <a:xfrm>
            <a:off x="3088010" y="2771836"/>
            <a:ext cx="383381" cy="0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>
              <a:latin typeface="Cambria" panose="02040503050406030204" pitchFamily="18" charset="0"/>
            </a:endParaRPr>
          </a:p>
        </p:txBody>
      </p:sp>
      <p:sp>
        <p:nvSpPr>
          <p:cNvPr id="80" name="Line 81"/>
          <p:cNvSpPr>
            <a:spLocks noChangeShapeType="1"/>
          </p:cNvSpPr>
          <p:nvPr/>
        </p:nvSpPr>
        <p:spPr bwMode="auto">
          <a:xfrm>
            <a:off x="3138078" y="2992353"/>
            <a:ext cx="264647" cy="0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>
              <a:latin typeface="Cambria" panose="02040503050406030204" pitchFamily="18" charset="0"/>
            </a:endParaRPr>
          </a:p>
        </p:txBody>
      </p:sp>
      <p:sp>
        <p:nvSpPr>
          <p:cNvPr id="81" name="Line 82"/>
          <p:cNvSpPr>
            <a:spLocks noChangeShapeType="1"/>
          </p:cNvSpPr>
          <p:nvPr/>
        </p:nvSpPr>
        <p:spPr bwMode="auto">
          <a:xfrm>
            <a:off x="3122343" y="3209131"/>
            <a:ext cx="287536" cy="0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>
              <a:latin typeface="Cambria" panose="02040503050406030204" pitchFamily="18" charset="0"/>
            </a:endParaRPr>
          </a:p>
        </p:txBody>
      </p:sp>
      <p:sp>
        <p:nvSpPr>
          <p:cNvPr id="82" name="Line 83"/>
          <p:cNvSpPr>
            <a:spLocks noChangeShapeType="1"/>
          </p:cNvSpPr>
          <p:nvPr/>
        </p:nvSpPr>
        <p:spPr bwMode="auto">
          <a:xfrm>
            <a:off x="3088010" y="3425913"/>
            <a:ext cx="383381" cy="0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>
              <a:latin typeface="Cambria" panose="02040503050406030204" pitchFamily="18" charset="0"/>
            </a:endParaRPr>
          </a:p>
        </p:txBody>
      </p:sp>
      <p:sp>
        <p:nvSpPr>
          <p:cNvPr id="83" name="Line 84"/>
          <p:cNvSpPr>
            <a:spLocks noChangeShapeType="1"/>
          </p:cNvSpPr>
          <p:nvPr/>
        </p:nvSpPr>
        <p:spPr bwMode="auto">
          <a:xfrm>
            <a:off x="3138078" y="3642695"/>
            <a:ext cx="264647" cy="0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>
              <a:latin typeface="Cambria" panose="02040503050406030204" pitchFamily="18" charset="0"/>
            </a:endParaRPr>
          </a:p>
        </p:txBody>
      </p:sp>
      <p:sp>
        <p:nvSpPr>
          <p:cNvPr id="84" name="Line 85"/>
          <p:cNvSpPr>
            <a:spLocks noChangeShapeType="1"/>
          </p:cNvSpPr>
          <p:nvPr/>
        </p:nvSpPr>
        <p:spPr bwMode="auto">
          <a:xfrm>
            <a:off x="3120912" y="3859472"/>
            <a:ext cx="286106" cy="0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>
              <a:latin typeface="Cambria" panose="02040503050406030204" pitchFamily="18" charset="0"/>
            </a:endParaRPr>
          </a:p>
        </p:txBody>
      </p:sp>
      <p:sp>
        <p:nvSpPr>
          <p:cNvPr id="85" name="Line 86"/>
          <p:cNvSpPr>
            <a:spLocks noChangeShapeType="1"/>
          </p:cNvSpPr>
          <p:nvPr/>
        </p:nvSpPr>
        <p:spPr bwMode="auto">
          <a:xfrm>
            <a:off x="2952110" y="4076250"/>
            <a:ext cx="459199" cy="0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>
              <a:latin typeface="Cambria" panose="02040503050406030204" pitchFamily="18" charset="0"/>
            </a:endParaRPr>
          </a:p>
        </p:txBody>
      </p:sp>
      <p:sp>
        <p:nvSpPr>
          <p:cNvPr id="86" name="Line 87"/>
          <p:cNvSpPr>
            <a:spLocks noChangeShapeType="1"/>
          </p:cNvSpPr>
          <p:nvPr/>
        </p:nvSpPr>
        <p:spPr bwMode="auto">
          <a:xfrm>
            <a:off x="3113759" y="4293032"/>
            <a:ext cx="277522" cy="0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>
              <a:latin typeface="Cambria" panose="02040503050406030204" pitchFamily="18" charset="0"/>
            </a:endParaRPr>
          </a:p>
        </p:txBody>
      </p:sp>
      <p:sp>
        <p:nvSpPr>
          <p:cNvPr id="87" name="Line 88"/>
          <p:cNvSpPr>
            <a:spLocks noChangeShapeType="1"/>
          </p:cNvSpPr>
          <p:nvPr/>
        </p:nvSpPr>
        <p:spPr bwMode="auto">
          <a:xfrm>
            <a:off x="3118053" y="4509814"/>
            <a:ext cx="288966" cy="0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>
              <a:latin typeface="Cambria" panose="02040503050406030204" pitchFamily="18" charset="0"/>
            </a:endParaRPr>
          </a:p>
        </p:txBody>
      </p:sp>
      <p:sp>
        <p:nvSpPr>
          <p:cNvPr id="88" name="Line 89"/>
          <p:cNvSpPr>
            <a:spLocks noChangeShapeType="1"/>
          </p:cNvSpPr>
          <p:nvPr/>
        </p:nvSpPr>
        <p:spPr bwMode="auto">
          <a:xfrm>
            <a:off x="2844821" y="4726591"/>
            <a:ext cx="562197" cy="0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>
              <a:latin typeface="Cambria" panose="02040503050406030204" pitchFamily="18" charset="0"/>
            </a:endParaRPr>
          </a:p>
        </p:txBody>
      </p:sp>
      <p:sp>
        <p:nvSpPr>
          <p:cNvPr id="89" name="Line 90"/>
          <p:cNvSpPr>
            <a:spLocks noChangeShapeType="1"/>
          </p:cNvSpPr>
          <p:nvPr/>
        </p:nvSpPr>
        <p:spPr bwMode="auto">
          <a:xfrm>
            <a:off x="3096593" y="4943373"/>
            <a:ext cx="294688" cy="0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>
              <a:latin typeface="Cambria" panose="02040503050406030204" pitchFamily="18" charset="0"/>
            </a:endParaRPr>
          </a:p>
        </p:txBody>
      </p:sp>
      <p:sp>
        <p:nvSpPr>
          <p:cNvPr id="90" name="Line 91"/>
          <p:cNvSpPr>
            <a:spLocks noChangeShapeType="1"/>
          </p:cNvSpPr>
          <p:nvPr/>
        </p:nvSpPr>
        <p:spPr bwMode="auto">
          <a:xfrm>
            <a:off x="3120912" y="5160151"/>
            <a:ext cx="288966" cy="0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>
              <a:latin typeface="Cambria" panose="02040503050406030204" pitchFamily="18" charset="0"/>
            </a:endParaRPr>
          </a:p>
        </p:txBody>
      </p:sp>
      <p:sp>
        <p:nvSpPr>
          <p:cNvPr id="142" name="Rectangle 308"/>
          <p:cNvSpPr>
            <a:spLocks noChangeArrowheads="1"/>
          </p:cNvSpPr>
          <p:nvPr/>
        </p:nvSpPr>
        <p:spPr bwMode="auto">
          <a:xfrm>
            <a:off x="4864724" y="2196851"/>
            <a:ext cx="14378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0.75 (0.52, 1.08)</a:t>
            </a:r>
            <a:endParaRPr kumimoji="0" lang="en-US" altLang="en-US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43" name="Rectangle 312"/>
          <p:cNvSpPr>
            <a:spLocks noChangeArrowheads="1"/>
          </p:cNvSpPr>
          <p:nvPr/>
        </p:nvSpPr>
        <p:spPr bwMode="auto">
          <a:xfrm>
            <a:off x="4864723" y="3067710"/>
            <a:ext cx="14378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0.76 (0.51, 1.11)</a:t>
            </a:r>
            <a:endParaRPr kumimoji="0" lang="en-US" altLang="en-US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44" name="Rectangle 313"/>
          <p:cNvSpPr>
            <a:spLocks noChangeArrowheads="1"/>
          </p:cNvSpPr>
          <p:nvPr/>
        </p:nvSpPr>
        <p:spPr bwMode="auto">
          <a:xfrm>
            <a:off x="4864723" y="3284487"/>
            <a:ext cx="14378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0.79 (0.47, 1.31)</a:t>
            </a:r>
            <a:endParaRPr kumimoji="0" lang="en-US" altLang="en-US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55" name="Rectangle 377"/>
          <p:cNvSpPr>
            <a:spLocks noChangeArrowheads="1"/>
          </p:cNvSpPr>
          <p:nvPr/>
        </p:nvSpPr>
        <p:spPr bwMode="auto">
          <a:xfrm>
            <a:off x="4864723" y="1763291"/>
            <a:ext cx="14378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0.74 (0.54, 1.03)</a:t>
            </a:r>
            <a:endParaRPr kumimoji="0" lang="en-US" altLang="en-US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56" name="Rectangle 378"/>
          <p:cNvSpPr>
            <a:spLocks noChangeArrowheads="1"/>
          </p:cNvSpPr>
          <p:nvPr/>
        </p:nvSpPr>
        <p:spPr bwMode="auto">
          <a:xfrm>
            <a:off x="4864723" y="1980069"/>
            <a:ext cx="14378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0.76 (0.40, 1.44)</a:t>
            </a:r>
            <a:endParaRPr kumimoji="0" lang="en-US" altLang="en-US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57" name="Rectangle 380"/>
          <p:cNvSpPr>
            <a:spLocks noChangeArrowheads="1"/>
          </p:cNvSpPr>
          <p:nvPr/>
        </p:nvSpPr>
        <p:spPr bwMode="auto">
          <a:xfrm>
            <a:off x="4864723" y="2413633"/>
            <a:ext cx="14378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0.76 (0.50, 1.11)</a:t>
            </a:r>
            <a:endParaRPr kumimoji="0" lang="en-US" altLang="en-US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58" name="Rectangle 381"/>
          <p:cNvSpPr>
            <a:spLocks noChangeArrowheads="1"/>
          </p:cNvSpPr>
          <p:nvPr/>
        </p:nvSpPr>
        <p:spPr bwMode="auto">
          <a:xfrm>
            <a:off x="4864723" y="2630410"/>
            <a:ext cx="14378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0.79 (0.46, 1.31)</a:t>
            </a:r>
            <a:endParaRPr kumimoji="0" lang="en-US" altLang="en-US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59" name="Rectangle 382"/>
          <p:cNvSpPr>
            <a:spLocks noChangeArrowheads="1"/>
          </p:cNvSpPr>
          <p:nvPr/>
        </p:nvSpPr>
        <p:spPr bwMode="auto">
          <a:xfrm>
            <a:off x="4864723" y="2847187"/>
            <a:ext cx="14378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0.76 (0.53, 1.09)</a:t>
            </a:r>
            <a:endParaRPr kumimoji="0" lang="en-US" altLang="en-US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60" name="Rectangle 385"/>
          <p:cNvSpPr>
            <a:spLocks noChangeArrowheads="1"/>
          </p:cNvSpPr>
          <p:nvPr/>
        </p:nvSpPr>
        <p:spPr bwMode="auto">
          <a:xfrm>
            <a:off x="4864723" y="3501269"/>
            <a:ext cx="14378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0.76 (0.53, 1.09)</a:t>
            </a:r>
            <a:endParaRPr kumimoji="0" lang="en-US" altLang="en-US" sz="6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61" name="Rectangle 386"/>
          <p:cNvSpPr>
            <a:spLocks noChangeArrowheads="1"/>
          </p:cNvSpPr>
          <p:nvPr/>
        </p:nvSpPr>
        <p:spPr bwMode="auto">
          <a:xfrm>
            <a:off x="4864723" y="3718051"/>
            <a:ext cx="14378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0.75 (0.51, 1.10)</a:t>
            </a:r>
            <a:endParaRPr kumimoji="0" lang="en-US" altLang="en-US" sz="6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62" name="Rectangle 387"/>
          <p:cNvSpPr>
            <a:spLocks noChangeArrowheads="1"/>
          </p:cNvSpPr>
          <p:nvPr/>
        </p:nvSpPr>
        <p:spPr bwMode="auto">
          <a:xfrm>
            <a:off x="4864723" y="3934829"/>
            <a:ext cx="14378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0.61 (0.32, 1.11)</a:t>
            </a:r>
            <a:endParaRPr kumimoji="0" lang="en-US" altLang="en-US" sz="6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63" name="Rectangle 388"/>
          <p:cNvSpPr>
            <a:spLocks noChangeArrowheads="1"/>
          </p:cNvSpPr>
          <p:nvPr/>
        </p:nvSpPr>
        <p:spPr bwMode="auto">
          <a:xfrm>
            <a:off x="4864723" y="4151606"/>
            <a:ext cx="14378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0.73 (0.50, 1.05)</a:t>
            </a:r>
            <a:endParaRPr kumimoji="0" lang="en-US" altLang="en-US" sz="6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64" name="Rectangle 389"/>
          <p:cNvSpPr>
            <a:spLocks noChangeArrowheads="1"/>
          </p:cNvSpPr>
          <p:nvPr/>
        </p:nvSpPr>
        <p:spPr bwMode="auto">
          <a:xfrm>
            <a:off x="4864723" y="4368388"/>
            <a:ext cx="14378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0.76 (0.50, 1.10)</a:t>
            </a:r>
            <a:endParaRPr kumimoji="0" lang="en-US" altLang="en-US" sz="6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65" name="Rectangle 390"/>
          <p:cNvSpPr>
            <a:spLocks noChangeArrowheads="1"/>
          </p:cNvSpPr>
          <p:nvPr/>
        </p:nvSpPr>
        <p:spPr bwMode="auto">
          <a:xfrm>
            <a:off x="4864723" y="4585170"/>
            <a:ext cx="14378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0.53 (0.24, 1.10)</a:t>
            </a:r>
            <a:endParaRPr kumimoji="0" lang="en-US" altLang="en-US" sz="6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66" name="Rectangle 391"/>
          <p:cNvSpPr>
            <a:spLocks noChangeArrowheads="1"/>
          </p:cNvSpPr>
          <p:nvPr/>
        </p:nvSpPr>
        <p:spPr bwMode="auto">
          <a:xfrm>
            <a:off x="4864723" y="4801947"/>
            <a:ext cx="14378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0.73 (0.48, 1.05)</a:t>
            </a:r>
            <a:endParaRPr kumimoji="0" lang="en-US" altLang="en-US" sz="6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67" name="Rectangle 392"/>
          <p:cNvSpPr>
            <a:spLocks noChangeArrowheads="1"/>
          </p:cNvSpPr>
          <p:nvPr/>
        </p:nvSpPr>
        <p:spPr bwMode="auto">
          <a:xfrm>
            <a:off x="4864723" y="5018727"/>
            <a:ext cx="14378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0.75 (0.51, 1.11)</a:t>
            </a:r>
            <a:endParaRPr kumimoji="0" lang="en-US" altLang="en-US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09" name="Freeform 449"/>
          <p:cNvSpPr>
            <a:spLocks/>
          </p:cNvSpPr>
          <p:nvPr/>
        </p:nvSpPr>
        <p:spPr bwMode="auto">
          <a:xfrm>
            <a:off x="3239646" y="1848652"/>
            <a:ext cx="42917" cy="112127"/>
          </a:xfrm>
          <a:custGeom>
            <a:avLst/>
            <a:gdLst>
              <a:gd name="T0" fmla="*/ 15 w 30"/>
              <a:gd name="T1" fmla="*/ 0 h 30"/>
              <a:gd name="T2" fmla="*/ 0 w 30"/>
              <a:gd name="T3" fmla="*/ 15 h 30"/>
              <a:gd name="T4" fmla="*/ 15 w 30"/>
              <a:gd name="T5" fmla="*/ 30 h 30"/>
              <a:gd name="T6" fmla="*/ 30 w 30"/>
              <a:gd name="T7" fmla="*/ 15 h 30"/>
              <a:gd name="T8" fmla="*/ 15 w 30"/>
              <a:gd name="T9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0">
                <a:moveTo>
                  <a:pt x="15" y="0"/>
                </a:moveTo>
                <a:lnTo>
                  <a:pt x="0" y="15"/>
                </a:lnTo>
                <a:lnTo>
                  <a:pt x="15" y="30"/>
                </a:lnTo>
                <a:lnTo>
                  <a:pt x="30" y="15"/>
                </a:lnTo>
                <a:lnTo>
                  <a:pt x="15" y="0"/>
                </a:lnTo>
                <a:close/>
              </a:path>
            </a:pathLst>
          </a:custGeom>
          <a:solidFill>
            <a:srgbClr val="C00000"/>
          </a:solidFill>
          <a:ln w="30163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>
              <a:latin typeface="Cambria" panose="02040503050406030204" pitchFamily="18" charset="0"/>
            </a:endParaRPr>
          </a:p>
        </p:txBody>
      </p:sp>
      <p:sp>
        <p:nvSpPr>
          <p:cNvPr id="210" name="Freeform 450"/>
          <p:cNvSpPr>
            <a:spLocks/>
          </p:cNvSpPr>
          <p:nvPr/>
        </p:nvSpPr>
        <p:spPr bwMode="auto">
          <a:xfrm>
            <a:off x="3249659" y="2072910"/>
            <a:ext cx="42917" cy="108390"/>
          </a:xfrm>
          <a:custGeom>
            <a:avLst/>
            <a:gdLst>
              <a:gd name="T0" fmla="*/ 15 w 30"/>
              <a:gd name="T1" fmla="*/ 0 h 29"/>
              <a:gd name="T2" fmla="*/ 0 w 30"/>
              <a:gd name="T3" fmla="*/ 15 h 29"/>
              <a:gd name="T4" fmla="*/ 15 w 30"/>
              <a:gd name="T5" fmla="*/ 29 h 29"/>
              <a:gd name="T6" fmla="*/ 30 w 30"/>
              <a:gd name="T7" fmla="*/ 15 h 29"/>
              <a:gd name="T8" fmla="*/ 15 w 30"/>
              <a:gd name="T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29">
                <a:moveTo>
                  <a:pt x="15" y="0"/>
                </a:moveTo>
                <a:lnTo>
                  <a:pt x="0" y="15"/>
                </a:lnTo>
                <a:lnTo>
                  <a:pt x="15" y="29"/>
                </a:lnTo>
                <a:lnTo>
                  <a:pt x="30" y="15"/>
                </a:lnTo>
                <a:lnTo>
                  <a:pt x="15" y="0"/>
                </a:lnTo>
                <a:close/>
              </a:path>
            </a:pathLst>
          </a:custGeom>
          <a:solidFill>
            <a:srgbClr val="00B0F0"/>
          </a:solidFill>
          <a:ln w="30163">
            <a:solidFill>
              <a:srgbClr val="00B0F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>
              <a:latin typeface="Cambria" panose="02040503050406030204" pitchFamily="18" charset="0"/>
            </a:endParaRPr>
          </a:p>
        </p:txBody>
      </p:sp>
      <p:sp>
        <p:nvSpPr>
          <p:cNvPr id="211" name="Freeform 451"/>
          <p:cNvSpPr>
            <a:spLocks/>
          </p:cNvSpPr>
          <p:nvPr/>
        </p:nvSpPr>
        <p:spPr bwMode="auto">
          <a:xfrm>
            <a:off x="3243937" y="2289692"/>
            <a:ext cx="42917" cy="108390"/>
          </a:xfrm>
          <a:custGeom>
            <a:avLst/>
            <a:gdLst>
              <a:gd name="T0" fmla="*/ 15 w 30"/>
              <a:gd name="T1" fmla="*/ 0 h 29"/>
              <a:gd name="T2" fmla="*/ 0 w 30"/>
              <a:gd name="T3" fmla="*/ 15 h 29"/>
              <a:gd name="T4" fmla="*/ 15 w 30"/>
              <a:gd name="T5" fmla="*/ 29 h 29"/>
              <a:gd name="T6" fmla="*/ 30 w 30"/>
              <a:gd name="T7" fmla="*/ 15 h 29"/>
              <a:gd name="T8" fmla="*/ 15 w 30"/>
              <a:gd name="T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29">
                <a:moveTo>
                  <a:pt x="15" y="0"/>
                </a:moveTo>
                <a:lnTo>
                  <a:pt x="0" y="15"/>
                </a:lnTo>
                <a:lnTo>
                  <a:pt x="15" y="29"/>
                </a:lnTo>
                <a:lnTo>
                  <a:pt x="30" y="15"/>
                </a:lnTo>
                <a:lnTo>
                  <a:pt x="15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>
              <a:solidFill>
                <a:schemeClr val="lt1"/>
              </a:solidFill>
              <a:latin typeface="Cambria" panose="02040503050406030204" pitchFamily="18" charset="0"/>
            </a:endParaRPr>
          </a:p>
        </p:txBody>
      </p:sp>
      <p:sp>
        <p:nvSpPr>
          <p:cNvPr id="212" name="Freeform 452"/>
          <p:cNvSpPr>
            <a:spLocks/>
          </p:cNvSpPr>
          <p:nvPr/>
        </p:nvSpPr>
        <p:spPr bwMode="auto">
          <a:xfrm>
            <a:off x="3248229" y="2506469"/>
            <a:ext cx="42917" cy="108390"/>
          </a:xfrm>
          <a:custGeom>
            <a:avLst/>
            <a:gdLst>
              <a:gd name="T0" fmla="*/ 15 w 30"/>
              <a:gd name="T1" fmla="*/ 0 h 29"/>
              <a:gd name="T2" fmla="*/ 0 w 30"/>
              <a:gd name="T3" fmla="*/ 14 h 29"/>
              <a:gd name="T4" fmla="*/ 15 w 30"/>
              <a:gd name="T5" fmla="*/ 29 h 29"/>
              <a:gd name="T6" fmla="*/ 30 w 30"/>
              <a:gd name="T7" fmla="*/ 14 h 29"/>
              <a:gd name="T8" fmla="*/ 15 w 30"/>
              <a:gd name="T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29">
                <a:moveTo>
                  <a:pt x="15" y="0"/>
                </a:moveTo>
                <a:lnTo>
                  <a:pt x="0" y="14"/>
                </a:lnTo>
                <a:lnTo>
                  <a:pt x="15" y="29"/>
                </a:lnTo>
                <a:lnTo>
                  <a:pt x="30" y="14"/>
                </a:lnTo>
                <a:lnTo>
                  <a:pt x="15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7030A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>
              <a:solidFill>
                <a:schemeClr val="lt1"/>
              </a:solidFill>
              <a:latin typeface="Cambria" panose="02040503050406030204" pitchFamily="18" charset="0"/>
            </a:endParaRPr>
          </a:p>
        </p:txBody>
      </p:sp>
      <p:sp>
        <p:nvSpPr>
          <p:cNvPr id="213" name="Freeform 453"/>
          <p:cNvSpPr>
            <a:spLocks/>
          </p:cNvSpPr>
          <p:nvPr/>
        </p:nvSpPr>
        <p:spPr bwMode="auto">
          <a:xfrm>
            <a:off x="3262535" y="2723246"/>
            <a:ext cx="42917" cy="108390"/>
          </a:xfrm>
          <a:custGeom>
            <a:avLst/>
            <a:gdLst>
              <a:gd name="T0" fmla="*/ 15 w 30"/>
              <a:gd name="T1" fmla="*/ 0 h 29"/>
              <a:gd name="T2" fmla="*/ 0 w 30"/>
              <a:gd name="T3" fmla="*/ 14 h 29"/>
              <a:gd name="T4" fmla="*/ 15 w 30"/>
              <a:gd name="T5" fmla="*/ 29 h 29"/>
              <a:gd name="T6" fmla="*/ 30 w 30"/>
              <a:gd name="T7" fmla="*/ 14 h 29"/>
              <a:gd name="T8" fmla="*/ 15 w 30"/>
              <a:gd name="T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29">
                <a:moveTo>
                  <a:pt x="15" y="0"/>
                </a:moveTo>
                <a:lnTo>
                  <a:pt x="0" y="14"/>
                </a:lnTo>
                <a:lnTo>
                  <a:pt x="15" y="29"/>
                </a:lnTo>
                <a:lnTo>
                  <a:pt x="30" y="14"/>
                </a:lnTo>
                <a:lnTo>
                  <a:pt x="15" y="0"/>
                </a:lnTo>
                <a:close/>
              </a:path>
            </a:pathLst>
          </a:custGeom>
          <a:solidFill>
            <a:srgbClr val="00B0F0"/>
          </a:solidFill>
          <a:ln w="30163">
            <a:solidFill>
              <a:srgbClr val="00B0F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>
              <a:latin typeface="Cambria" panose="02040503050406030204" pitchFamily="18" charset="0"/>
            </a:endParaRPr>
          </a:p>
        </p:txBody>
      </p:sp>
      <p:sp>
        <p:nvSpPr>
          <p:cNvPr id="214" name="Freeform 454"/>
          <p:cNvSpPr>
            <a:spLocks/>
          </p:cNvSpPr>
          <p:nvPr/>
        </p:nvSpPr>
        <p:spPr bwMode="auto">
          <a:xfrm>
            <a:off x="3248229" y="2940028"/>
            <a:ext cx="42917" cy="108390"/>
          </a:xfrm>
          <a:custGeom>
            <a:avLst/>
            <a:gdLst>
              <a:gd name="T0" fmla="*/ 15 w 30"/>
              <a:gd name="T1" fmla="*/ 0 h 29"/>
              <a:gd name="T2" fmla="*/ 0 w 30"/>
              <a:gd name="T3" fmla="*/ 14 h 29"/>
              <a:gd name="T4" fmla="*/ 15 w 30"/>
              <a:gd name="T5" fmla="*/ 29 h 29"/>
              <a:gd name="T6" fmla="*/ 30 w 30"/>
              <a:gd name="T7" fmla="*/ 14 h 29"/>
              <a:gd name="T8" fmla="*/ 15 w 30"/>
              <a:gd name="T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29">
                <a:moveTo>
                  <a:pt x="15" y="0"/>
                </a:moveTo>
                <a:lnTo>
                  <a:pt x="0" y="14"/>
                </a:lnTo>
                <a:lnTo>
                  <a:pt x="15" y="29"/>
                </a:lnTo>
                <a:lnTo>
                  <a:pt x="30" y="14"/>
                </a:lnTo>
                <a:lnTo>
                  <a:pt x="15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>
              <a:solidFill>
                <a:schemeClr val="lt1"/>
              </a:solidFill>
              <a:latin typeface="Cambria" panose="02040503050406030204" pitchFamily="18" charset="0"/>
            </a:endParaRPr>
          </a:p>
        </p:txBody>
      </p:sp>
      <p:sp>
        <p:nvSpPr>
          <p:cNvPr id="215" name="Freeform 455"/>
          <p:cNvSpPr>
            <a:spLocks/>
          </p:cNvSpPr>
          <p:nvPr/>
        </p:nvSpPr>
        <p:spPr bwMode="auto">
          <a:xfrm>
            <a:off x="3248229" y="3156811"/>
            <a:ext cx="42917" cy="108390"/>
          </a:xfrm>
          <a:custGeom>
            <a:avLst/>
            <a:gdLst>
              <a:gd name="T0" fmla="*/ 15 w 30"/>
              <a:gd name="T1" fmla="*/ 0 h 29"/>
              <a:gd name="T2" fmla="*/ 0 w 30"/>
              <a:gd name="T3" fmla="*/ 14 h 29"/>
              <a:gd name="T4" fmla="*/ 15 w 30"/>
              <a:gd name="T5" fmla="*/ 29 h 29"/>
              <a:gd name="T6" fmla="*/ 30 w 30"/>
              <a:gd name="T7" fmla="*/ 14 h 29"/>
              <a:gd name="T8" fmla="*/ 15 w 30"/>
              <a:gd name="T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29">
                <a:moveTo>
                  <a:pt x="15" y="0"/>
                </a:moveTo>
                <a:lnTo>
                  <a:pt x="0" y="14"/>
                </a:lnTo>
                <a:lnTo>
                  <a:pt x="15" y="29"/>
                </a:lnTo>
                <a:lnTo>
                  <a:pt x="30" y="14"/>
                </a:lnTo>
                <a:lnTo>
                  <a:pt x="15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7030A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>
              <a:solidFill>
                <a:schemeClr val="lt1"/>
              </a:solidFill>
              <a:latin typeface="Cambria" panose="02040503050406030204" pitchFamily="18" charset="0"/>
            </a:endParaRPr>
          </a:p>
        </p:txBody>
      </p:sp>
      <p:sp>
        <p:nvSpPr>
          <p:cNvPr id="216" name="Freeform 456"/>
          <p:cNvSpPr>
            <a:spLocks/>
          </p:cNvSpPr>
          <p:nvPr/>
        </p:nvSpPr>
        <p:spPr bwMode="auto">
          <a:xfrm>
            <a:off x="3262535" y="3373588"/>
            <a:ext cx="42917" cy="108390"/>
          </a:xfrm>
          <a:custGeom>
            <a:avLst/>
            <a:gdLst>
              <a:gd name="T0" fmla="*/ 15 w 30"/>
              <a:gd name="T1" fmla="*/ 0 h 29"/>
              <a:gd name="T2" fmla="*/ 0 w 30"/>
              <a:gd name="T3" fmla="*/ 14 h 29"/>
              <a:gd name="T4" fmla="*/ 15 w 30"/>
              <a:gd name="T5" fmla="*/ 29 h 29"/>
              <a:gd name="T6" fmla="*/ 30 w 30"/>
              <a:gd name="T7" fmla="*/ 14 h 29"/>
              <a:gd name="T8" fmla="*/ 15 w 30"/>
              <a:gd name="T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29">
                <a:moveTo>
                  <a:pt x="15" y="0"/>
                </a:moveTo>
                <a:lnTo>
                  <a:pt x="0" y="14"/>
                </a:lnTo>
                <a:lnTo>
                  <a:pt x="15" y="29"/>
                </a:lnTo>
                <a:lnTo>
                  <a:pt x="30" y="14"/>
                </a:lnTo>
                <a:lnTo>
                  <a:pt x="15" y="0"/>
                </a:lnTo>
                <a:close/>
              </a:path>
            </a:pathLst>
          </a:custGeom>
          <a:solidFill>
            <a:srgbClr val="00B0F0"/>
          </a:solidFill>
          <a:ln w="30163">
            <a:solidFill>
              <a:srgbClr val="00B0F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>
              <a:latin typeface="Cambria" panose="02040503050406030204" pitchFamily="18" charset="0"/>
            </a:endParaRPr>
          </a:p>
        </p:txBody>
      </p:sp>
      <p:sp>
        <p:nvSpPr>
          <p:cNvPr id="217" name="Freeform 457"/>
          <p:cNvSpPr>
            <a:spLocks/>
          </p:cNvSpPr>
          <p:nvPr/>
        </p:nvSpPr>
        <p:spPr bwMode="auto">
          <a:xfrm>
            <a:off x="3248229" y="3590365"/>
            <a:ext cx="42917" cy="108390"/>
          </a:xfrm>
          <a:custGeom>
            <a:avLst/>
            <a:gdLst>
              <a:gd name="T0" fmla="*/ 15 w 30"/>
              <a:gd name="T1" fmla="*/ 0 h 29"/>
              <a:gd name="T2" fmla="*/ 0 w 30"/>
              <a:gd name="T3" fmla="*/ 14 h 29"/>
              <a:gd name="T4" fmla="*/ 15 w 30"/>
              <a:gd name="T5" fmla="*/ 29 h 29"/>
              <a:gd name="T6" fmla="*/ 30 w 30"/>
              <a:gd name="T7" fmla="*/ 14 h 29"/>
              <a:gd name="T8" fmla="*/ 15 w 30"/>
              <a:gd name="T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29">
                <a:moveTo>
                  <a:pt x="15" y="0"/>
                </a:moveTo>
                <a:lnTo>
                  <a:pt x="0" y="14"/>
                </a:lnTo>
                <a:lnTo>
                  <a:pt x="15" y="29"/>
                </a:lnTo>
                <a:lnTo>
                  <a:pt x="30" y="14"/>
                </a:lnTo>
                <a:lnTo>
                  <a:pt x="15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>
              <a:solidFill>
                <a:schemeClr val="lt1"/>
              </a:solidFill>
              <a:latin typeface="Cambria" panose="02040503050406030204" pitchFamily="18" charset="0"/>
            </a:endParaRPr>
          </a:p>
        </p:txBody>
      </p:sp>
      <p:sp>
        <p:nvSpPr>
          <p:cNvPr id="218" name="Freeform 458"/>
          <p:cNvSpPr>
            <a:spLocks/>
          </p:cNvSpPr>
          <p:nvPr/>
        </p:nvSpPr>
        <p:spPr bwMode="auto">
          <a:xfrm>
            <a:off x="3245368" y="3807150"/>
            <a:ext cx="42917" cy="108390"/>
          </a:xfrm>
          <a:custGeom>
            <a:avLst/>
            <a:gdLst>
              <a:gd name="T0" fmla="*/ 15 w 30"/>
              <a:gd name="T1" fmla="*/ 0 h 29"/>
              <a:gd name="T2" fmla="*/ 0 w 30"/>
              <a:gd name="T3" fmla="*/ 14 h 29"/>
              <a:gd name="T4" fmla="*/ 15 w 30"/>
              <a:gd name="T5" fmla="*/ 29 h 29"/>
              <a:gd name="T6" fmla="*/ 30 w 30"/>
              <a:gd name="T7" fmla="*/ 14 h 29"/>
              <a:gd name="T8" fmla="*/ 15 w 30"/>
              <a:gd name="T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29">
                <a:moveTo>
                  <a:pt x="15" y="0"/>
                </a:moveTo>
                <a:lnTo>
                  <a:pt x="0" y="14"/>
                </a:lnTo>
                <a:lnTo>
                  <a:pt x="15" y="29"/>
                </a:lnTo>
                <a:lnTo>
                  <a:pt x="30" y="14"/>
                </a:lnTo>
                <a:lnTo>
                  <a:pt x="15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7030A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>
              <a:solidFill>
                <a:schemeClr val="lt1"/>
              </a:solidFill>
              <a:latin typeface="Cambria" panose="02040503050406030204" pitchFamily="18" charset="0"/>
            </a:endParaRPr>
          </a:p>
        </p:txBody>
      </p:sp>
      <p:sp>
        <p:nvSpPr>
          <p:cNvPr id="219" name="Freeform 459"/>
          <p:cNvSpPr>
            <a:spLocks/>
          </p:cNvSpPr>
          <p:nvPr/>
        </p:nvSpPr>
        <p:spPr bwMode="auto">
          <a:xfrm>
            <a:off x="3169549" y="4020190"/>
            <a:ext cx="42917" cy="112127"/>
          </a:xfrm>
          <a:custGeom>
            <a:avLst/>
            <a:gdLst>
              <a:gd name="T0" fmla="*/ 15 w 30"/>
              <a:gd name="T1" fmla="*/ 0 h 30"/>
              <a:gd name="T2" fmla="*/ 0 w 30"/>
              <a:gd name="T3" fmla="*/ 15 h 30"/>
              <a:gd name="T4" fmla="*/ 15 w 30"/>
              <a:gd name="T5" fmla="*/ 30 h 30"/>
              <a:gd name="T6" fmla="*/ 30 w 30"/>
              <a:gd name="T7" fmla="*/ 15 h 30"/>
              <a:gd name="T8" fmla="*/ 15 w 30"/>
              <a:gd name="T9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0">
                <a:moveTo>
                  <a:pt x="15" y="0"/>
                </a:moveTo>
                <a:lnTo>
                  <a:pt x="0" y="15"/>
                </a:lnTo>
                <a:lnTo>
                  <a:pt x="15" y="30"/>
                </a:lnTo>
                <a:lnTo>
                  <a:pt x="30" y="15"/>
                </a:lnTo>
                <a:lnTo>
                  <a:pt x="15" y="0"/>
                </a:lnTo>
                <a:close/>
              </a:path>
            </a:pathLst>
          </a:custGeom>
          <a:solidFill>
            <a:srgbClr val="00B0F0"/>
          </a:solidFill>
          <a:ln w="30163">
            <a:solidFill>
              <a:srgbClr val="00B0F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>
              <a:latin typeface="Cambria" panose="02040503050406030204" pitchFamily="18" charset="0"/>
            </a:endParaRPr>
          </a:p>
        </p:txBody>
      </p:sp>
      <p:sp>
        <p:nvSpPr>
          <p:cNvPr id="220" name="Freeform 460"/>
          <p:cNvSpPr>
            <a:spLocks/>
          </p:cNvSpPr>
          <p:nvPr/>
        </p:nvSpPr>
        <p:spPr bwMode="auto">
          <a:xfrm>
            <a:off x="3235353" y="4236972"/>
            <a:ext cx="42917" cy="112127"/>
          </a:xfrm>
          <a:custGeom>
            <a:avLst/>
            <a:gdLst>
              <a:gd name="T0" fmla="*/ 15 w 30"/>
              <a:gd name="T1" fmla="*/ 0 h 30"/>
              <a:gd name="T2" fmla="*/ 0 w 30"/>
              <a:gd name="T3" fmla="*/ 15 h 30"/>
              <a:gd name="T4" fmla="*/ 15 w 30"/>
              <a:gd name="T5" fmla="*/ 30 h 30"/>
              <a:gd name="T6" fmla="*/ 30 w 30"/>
              <a:gd name="T7" fmla="*/ 15 h 30"/>
              <a:gd name="T8" fmla="*/ 15 w 30"/>
              <a:gd name="T9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0">
                <a:moveTo>
                  <a:pt x="15" y="0"/>
                </a:moveTo>
                <a:lnTo>
                  <a:pt x="0" y="15"/>
                </a:lnTo>
                <a:lnTo>
                  <a:pt x="15" y="30"/>
                </a:lnTo>
                <a:lnTo>
                  <a:pt x="30" y="15"/>
                </a:lnTo>
                <a:lnTo>
                  <a:pt x="15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>
              <a:solidFill>
                <a:schemeClr val="lt1"/>
              </a:solidFill>
              <a:latin typeface="Cambria" panose="02040503050406030204" pitchFamily="18" charset="0"/>
            </a:endParaRPr>
          </a:p>
        </p:txBody>
      </p:sp>
      <p:sp>
        <p:nvSpPr>
          <p:cNvPr id="221" name="Freeform 461"/>
          <p:cNvSpPr>
            <a:spLocks/>
          </p:cNvSpPr>
          <p:nvPr/>
        </p:nvSpPr>
        <p:spPr bwMode="auto">
          <a:xfrm>
            <a:off x="3248229" y="4453749"/>
            <a:ext cx="42917" cy="112127"/>
          </a:xfrm>
          <a:custGeom>
            <a:avLst/>
            <a:gdLst>
              <a:gd name="T0" fmla="*/ 15 w 30"/>
              <a:gd name="T1" fmla="*/ 0 h 30"/>
              <a:gd name="T2" fmla="*/ 0 w 30"/>
              <a:gd name="T3" fmla="*/ 15 h 30"/>
              <a:gd name="T4" fmla="*/ 15 w 30"/>
              <a:gd name="T5" fmla="*/ 30 h 30"/>
              <a:gd name="T6" fmla="*/ 30 w 30"/>
              <a:gd name="T7" fmla="*/ 15 h 30"/>
              <a:gd name="T8" fmla="*/ 15 w 30"/>
              <a:gd name="T9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0">
                <a:moveTo>
                  <a:pt x="15" y="0"/>
                </a:moveTo>
                <a:lnTo>
                  <a:pt x="0" y="15"/>
                </a:lnTo>
                <a:lnTo>
                  <a:pt x="15" y="30"/>
                </a:lnTo>
                <a:lnTo>
                  <a:pt x="30" y="15"/>
                </a:lnTo>
                <a:lnTo>
                  <a:pt x="15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7030A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>
              <a:solidFill>
                <a:schemeClr val="lt1"/>
              </a:solidFill>
              <a:latin typeface="Cambria" panose="02040503050406030204" pitchFamily="18" charset="0"/>
            </a:endParaRPr>
          </a:p>
        </p:txBody>
      </p:sp>
      <p:sp>
        <p:nvSpPr>
          <p:cNvPr id="222" name="Freeform 462"/>
          <p:cNvSpPr>
            <a:spLocks/>
          </p:cNvSpPr>
          <p:nvPr/>
        </p:nvSpPr>
        <p:spPr bwMode="auto">
          <a:xfrm>
            <a:off x="3118051" y="4670531"/>
            <a:ext cx="42917" cy="112127"/>
          </a:xfrm>
          <a:custGeom>
            <a:avLst/>
            <a:gdLst>
              <a:gd name="T0" fmla="*/ 15 w 30"/>
              <a:gd name="T1" fmla="*/ 0 h 30"/>
              <a:gd name="T2" fmla="*/ 0 w 30"/>
              <a:gd name="T3" fmla="*/ 15 h 30"/>
              <a:gd name="T4" fmla="*/ 15 w 30"/>
              <a:gd name="T5" fmla="*/ 30 h 30"/>
              <a:gd name="T6" fmla="*/ 30 w 30"/>
              <a:gd name="T7" fmla="*/ 15 h 30"/>
              <a:gd name="T8" fmla="*/ 15 w 30"/>
              <a:gd name="T9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0">
                <a:moveTo>
                  <a:pt x="15" y="0"/>
                </a:moveTo>
                <a:lnTo>
                  <a:pt x="0" y="15"/>
                </a:lnTo>
                <a:lnTo>
                  <a:pt x="15" y="30"/>
                </a:lnTo>
                <a:lnTo>
                  <a:pt x="30" y="15"/>
                </a:lnTo>
                <a:lnTo>
                  <a:pt x="15" y="0"/>
                </a:lnTo>
                <a:close/>
              </a:path>
            </a:pathLst>
          </a:custGeom>
          <a:solidFill>
            <a:srgbClr val="00B0F0"/>
          </a:solidFill>
          <a:ln w="30163">
            <a:solidFill>
              <a:srgbClr val="00B0F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>
              <a:latin typeface="Cambria" panose="02040503050406030204" pitchFamily="18" charset="0"/>
            </a:endParaRPr>
          </a:p>
        </p:txBody>
      </p:sp>
      <p:sp>
        <p:nvSpPr>
          <p:cNvPr id="223" name="Freeform 463"/>
          <p:cNvSpPr>
            <a:spLocks/>
          </p:cNvSpPr>
          <p:nvPr/>
        </p:nvSpPr>
        <p:spPr bwMode="auto">
          <a:xfrm>
            <a:off x="3233924" y="4887308"/>
            <a:ext cx="41485" cy="112127"/>
          </a:xfrm>
          <a:custGeom>
            <a:avLst/>
            <a:gdLst>
              <a:gd name="T0" fmla="*/ 14 w 29"/>
              <a:gd name="T1" fmla="*/ 0 h 30"/>
              <a:gd name="T2" fmla="*/ 0 w 29"/>
              <a:gd name="T3" fmla="*/ 15 h 30"/>
              <a:gd name="T4" fmla="*/ 14 w 29"/>
              <a:gd name="T5" fmla="*/ 30 h 30"/>
              <a:gd name="T6" fmla="*/ 29 w 29"/>
              <a:gd name="T7" fmla="*/ 15 h 30"/>
              <a:gd name="T8" fmla="*/ 14 w 29"/>
              <a:gd name="T9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0">
                <a:moveTo>
                  <a:pt x="14" y="0"/>
                </a:moveTo>
                <a:lnTo>
                  <a:pt x="0" y="15"/>
                </a:lnTo>
                <a:lnTo>
                  <a:pt x="14" y="30"/>
                </a:lnTo>
                <a:lnTo>
                  <a:pt x="29" y="15"/>
                </a:lnTo>
                <a:lnTo>
                  <a:pt x="14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>
              <a:solidFill>
                <a:schemeClr val="lt1"/>
              </a:solidFill>
              <a:latin typeface="Cambria" panose="02040503050406030204" pitchFamily="18" charset="0"/>
            </a:endParaRPr>
          </a:p>
        </p:txBody>
      </p:sp>
      <p:sp>
        <p:nvSpPr>
          <p:cNvPr id="224" name="Freeform 464"/>
          <p:cNvSpPr>
            <a:spLocks/>
          </p:cNvSpPr>
          <p:nvPr/>
        </p:nvSpPr>
        <p:spPr bwMode="auto">
          <a:xfrm>
            <a:off x="3245368" y="5104086"/>
            <a:ext cx="42917" cy="112127"/>
          </a:xfrm>
          <a:custGeom>
            <a:avLst/>
            <a:gdLst>
              <a:gd name="T0" fmla="*/ 15 w 30"/>
              <a:gd name="T1" fmla="*/ 0 h 30"/>
              <a:gd name="T2" fmla="*/ 0 w 30"/>
              <a:gd name="T3" fmla="*/ 15 h 30"/>
              <a:gd name="T4" fmla="*/ 15 w 30"/>
              <a:gd name="T5" fmla="*/ 30 h 30"/>
              <a:gd name="T6" fmla="*/ 30 w 30"/>
              <a:gd name="T7" fmla="*/ 15 h 30"/>
              <a:gd name="T8" fmla="*/ 15 w 30"/>
              <a:gd name="T9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0">
                <a:moveTo>
                  <a:pt x="15" y="0"/>
                </a:moveTo>
                <a:lnTo>
                  <a:pt x="0" y="15"/>
                </a:lnTo>
                <a:lnTo>
                  <a:pt x="15" y="30"/>
                </a:lnTo>
                <a:lnTo>
                  <a:pt x="30" y="15"/>
                </a:lnTo>
                <a:lnTo>
                  <a:pt x="15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7030A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>
              <a:solidFill>
                <a:schemeClr val="lt1"/>
              </a:solidFill>
              <a:latin typeface="Cambria" panose="02040503050406030204" pitchFamily="18" charset="0"/>
            </a:endParaRPr>
          </a:p>
        </p:txBody>
      </p:sp>
      <p:sp>
        <p:nvSpPr>
          <p:cNvPr id="290" name="Rectangle 164"/>
          <p:cNvSpPr>
            <a:spLocks noChangeArrowheads="1"/>
          </p:cNvSpPr>
          <p:nvPr/>
        </p:nvSpPr>
        <p:spPr bwMode="auto">
          <a:xfrm>
            <a:off x="425705" y="1695415"/>
            <a:ext cx="4764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altLang="en-US" sz="1600" dirty="0">
                <a:solidFill>
                  <a:srgbClr val="000000"/>
                </a:solidFill>
                <a:latin typeface="Cambria" panose="02040503050406030204" pitchFamily="18" charset="0"/>
              </a:rPr>
              <a:t>Fixed</a:t>
            </a:r>
            <a:endParaRPr lang="en-US" altLang="en-US" sz="1600" dirty="0">
              <a:latin typeface="Cambria" panose="02040503050406030204" pitchFamily="18" charset="0"/>
            </a:endParaRPr>
          </a:p>
        </p:txBody>
      </p:sp>
      <p:sp>
        <p:nvSpPr>
          <p:cNvPr id="291" name="Rectangle 165"/>
          <p:cNvSpPr>
            <a:spLocks noChangeArrowheads="1"/>
          </p:cNvSpPr>
          <p:nvPr/>
        </p:nvSpPr>
        <p:spPr bwMode="auto">
          <a:xfrm>
            <a:off x="397093" y="2157657"/>
            <a:ext cx="65562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12.5mg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92" name="Rectangle 168"/>
          <p:cNvSpPr>
            <a:spLocks noChangeArrowheads="1"/>
          </p:cNvSpPr>
          <p:nvPr/>
        </p:nvSpPr>
        <p:spPr bwMode="auto">
          <a:xfrm>
            <a:off x="425705" y="2712036"/>
            <a:ext cx="5001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25mg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93" name="Rectangle 171"/>
          <p:cNvSpPr>
            <a:spLocks noChangeArrowheads="1"/>
          </p:cNvSpPr>
          <p:nvPr/>
        </p:nvSpPr>
        <p:spPr bwMode="auto">
          <a:xfrm>
            <a:off x="425705" y="3366113"/>
            <a:ext cx="5001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50mg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94" name="Rectangle 174"/>
          <p:cNvSpPr>
            <a:spLocks noChangeArrowheads="1"/>
          </p:cNvSpPr>
          <p:nvPr/>
        </p:nvSpPr>
        <p:spPr bwMode="auto">
          <a:xfrm>
            <a:off x="425705" y="4016450"/>
            <a:ext cx="6139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100mg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95" name="Rectangle 177"/>
          <p:cNvSpPr>
            <a:spLocks noChangeArrowheads="1"/>
          </p:cNvSpPr>
          <p:nvPr/>
        </p:nvSpPr>
        <p:spPr bwMode="auto">
          <a:xfrm>
            <a:off x="425705" y="4666791"/>
            <a:ext cx="6139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200mg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cxnSp>
        <p:nvCxnSpPr>
          <p:cNvPr id="319" name="Straight Arrow Connector 318"/>
          <p:cNvCxnSpPr/>
          <p:nvPr/>
        </p:nvCxnSpPr>
        <p:spPr>
          <a:xfrm>
            <a:off x="3874283" y="5798171"/>
            <a:ext cx="206931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Rectangle 77"/>
          <p:cNvSpPr>
            <a:spLocks noChangeArrowheads="1"/>
          </p:cNvSpPr>
          <p:nvPr/>
        </p:nvSpPr>
        <p:spPr bwMode="auto">
          <a:xfrm>
            <a:off x="4130894" y="5718997"/>
            <a:ext cx="1508722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Placebo better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cxnSp>
        <p:nvCxnSpPr>
          <p:cNvPr id="321" name="Straight Arrow Connector 320"/>
          <p:cNvCxnSpPr/>
          <p:nvPr/>
        </p:nvCxnSpPr>
        <p:spPr>
          <a:xfrm flipH="1">
            <a:off x="882846" y="5798171"/>
            <a:ext cx="200348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Rectangle 77"/>
          <p:cNvSpPr>
            <a:spLocks noChangeArrowheads="1"/>
          </p:cNvSpPr>
          <p:nvPr/>
        </p:nvSpPr>
        <p:spPr bwMode="auto">
          <a:xfrm>
            <a:off x="1217295" y="5665113"/>
            <a:ext cx="1487396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Active</a:t>
            </a:r>
            <a:r>
              <a:rPr kumimoji="0" lang="en-US" altLang="en-US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treatment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better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3372741" y="1295400"/>
            <a:ext cx="6900" cy="4352170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6941439" y="1618470"/>
            <a:ext cx="2110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solidFill>
                  <a:srgbClr val="000000"/>
                </a:solidFill>
                <a:latin typeface="Cambria" panose="02040503050406030204" pitchFamily="18" charset="0"/>
              </a:rPr>
              <a:t>Arrhythmia – 5ht3 surgery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64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CF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CFFF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CFF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CFFF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CFFF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BFFD1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BFFD1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BFFD1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BFFD1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BFFD1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B2FF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70671" y="5105400"/>
            <a:ext cx="1973329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22" name="Title 1"/>
          <p:cNvSpPr>
            <a:spLocks noGrp="1"/>
          </p:cNvSpPr>
          <p:nvPr>
            <p:ph type="title"/>
          </p:nvPr>
        </p:nvSpPr>
        <p:spPr>
          <a:xfrm>
            <a:off x="446088" y="381000"/>
            <a:ext cx="8229600" cy="690563"/>
          </a:xfrm>
        </p:spPr>
        <p:txBody>
          <a:bodyPr>
            <a:normAutofit/>
          </a:bodyPr>
          <a:lstStyle/>
          <a:p>
            <a:r>
              <a:rPr lang="en-US" altLang="el-GR" sz="3200" dirty="0" smtClean="0"/>
              <a:t>Illustrative example - SUCRA</a:t>
            </a:r>
            <a:endParaRPr lang="en-US" altLang="el-GR" sz="3200" dirty="0"/>
          </a:p>
        </p:txBody>
      </p:sp>
      <p:pic>
        <p:nvPicPr>
          <p:cNvPr id="5" name="Picture 2" descr="http://www.michigan.gov/images/vaccination_76256_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104" y="457201"/>
            <a:ext cx="766379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868279"/>
              </p:ext>
            </p:extLst>
          </p:nvPr>
        </p:nvGraphicFramePr>
        <p:xfrm>
          <a:off x="228600" y="1539240"/>
          <a:ext cx="8686800" cy="5242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0600"/>
                <a:gridCol w="685800"/>
                <a:gridCol w="685800"/>
                <a:gridCol w="1905000"/>
                <a:gridCol w="1676400"/>
                <a:gridCol w="2743200"/>
              </a:tblGrid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mbria" panose="02040503050406030204" pitchFamily="18" charset="0"/>
                        </a:rPr>
                        <a:t>Treatment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mbria" panose="02040503050406030204" pitchFamily="18" charset="0"/>
                        </a:rPr>
                        <a:t>Dose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Cambria" panose="02040503050406030204" pitchFamily="18" charset="0"/>
                        </a:rPr>
                        <a:t>FE </a:t>
                      </a:r>
                      <a:r>
                        <a:rPr lang="en-US" sz="1600" u="none" strike="noStrike" dirty="0">
                          <a:effectLst/>
                          <a:latin typeface="Cambria" panose="02040503050406030204" pitchFamily="18" charset="0"/>
                        </a:rPr>
                        <a:t>model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Cambria" panose="02040503050406030204" pitchFamily="18" charset="0"/>
                        </a:rPr>
                        <a:t>RE </a:t>
                      </a:r>
                      <a:r>
                        <a:rPr lang="en-US" sz="1600" u="none" strike="noStrike" dirty="0">
                          <a:effectLst/>
                          <a:latin typeface="Cambria" panose="02040503050406030204" pitchFamily="18" charset="0"/>
                        </a:rPr>
                        <a:t>model with no dose consistency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Cambria" panose="02040503050406030204" pitchFamily="18" charset="0"/>
                        </a:rPr>
                        <a:t>RE </a:t>
                      </a:r>
                      <a:r>
                        <a:rPr lang="en-US" sz="1600" u="none" strike="noStrike" dirty="0">
                          <a:effectLst/>
                          <a:latin typeface="Cambria" panose="02040503050406030204" pitchFamily="18" charset="0"/>
                        </a:rPr>
                        <a:t>model with dose consistency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Cambria" panose="02040503050406030204" pitchFamily="18" charset="0"/>
                        </a:rPr>
                        <a:t>Independent </a:t>
                      </a:r>
                      <a:r>
                        <a:rPr lang="en-US" sz="1600" u="none" strike="noStrike" dirty="0">
                          <a:effectLst/>
                          <a:latin typeface="Cambria" panose="02040503050406030204" pitchFamily="18" charset="0"/>
                        </a:rPr>
                        <a:t>dose-effects with no dose consistency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9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Placebo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Placebo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0.35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0.30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0.28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0.37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01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</a:rPr>
                        <a:t>Ondansetron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Fixed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0.55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</a:tr>
              <a:tr h="129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1mg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0.46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0.43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0.32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29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2mg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0.46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0.43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0.26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29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3mg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0.47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0.47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0.59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29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mbria" panose="02040503050406030204" pitchFamily="18" charset="0"/>
                        </a:rPr>
                        <a:t>4mg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0.46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0.49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0.59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29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8mg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0.46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0.44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0.39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29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16mg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0.47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0.46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0.44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29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24mg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0.47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0.47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0.64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01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mbria" panose="02040503050406030204" pitchFamily="18" charset="0"/>
                        </a:rPr>
                        <a:t>Granisetron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Fixed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0.54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</a:tr>
              <a:tr h="129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0.1mg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mbria" panose="02040503050406030204" pitchFamily="18" charset="0"/>
                        </a:rPr>
                        <a:t>0.51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0.52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mbria" panose="02040503050406030204" pitchFamily="18" charset="0"/>
                        </a:rPr>
                        <a:t>0.66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29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1mg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mbria" panose="02040503050406030204" pitchFamily="18" charset="0"/>
                        </a:rPr>
                        <a:t>0.51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0.49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0.31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29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3mg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0.51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0.51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0.56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01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err="1">
                          <a:effectLst/>
                          <a:latin typeface="Cambria" panose="02040503050406030204" pitchFamily="18" charset="0"/>
                        </a:rPr>
                        <a:t>Dolasetron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Fixed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mbria" panose="02040503050406030204" pitchFamily="18" charset="0"/>
                        </a:rPr>
                        <a:t>0.80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</a:tr>
              <a:tr h="129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Cambria" panose="02040503050406030204" pitchFamily="18" charset="0"/>
                        </a:rPr>
                        <a:t>12.5mg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mbria" panose="02040503050406030204" pitchFamily="18" charset="0"/>
                        </a:rPr>
                        <a:t>0.69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mbria" panose="02040503050406030204" pitchFamily="18" charset="0"/>
                        </a:rPr>
                        <a:t>0.70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effectLst/>
                          <a:latin typeface="Cambria" panose="02040503050406030204" pitchFamily="18" charset="0"/>
                        </a:rPr>
                        <a:t>0.59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29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Cambria" panose="02040503050406030204" pitchFamily="18" charset="0"/>
                        </a:rPr>
                        <a:t>25mg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ambria" panose="02040503050406030204" pitchFamily="18" charset="0"/>
                        </a:rPr>
                        <a:t>0.69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effectLst/>
                          <a:latin typeface="Cambria" panose="02040503050406030204" pitchFamily="18" charset="0"/>
                        </a:rPr>
                        <a:t>0.68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effectLst/>
                          <a:latin typeface="Cambria" panose="02040503050406030204" pitchFamily="18" charset="0"/>
                        </a:rPr>
                        <a:t>0.56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29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Cambria" panose="02040503050406030204" pitchFamily="18" charset="0"/>
                        </a:rPr>
                        <a:t>50mg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mbria" panose="02040503050406030204" pitchFamily="18" charset="0"/>
                        </a:rPr>
                        <a:t>0.69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effectLst/>
                          <a:latin typeface="Cambria" panose="02040503050406030204" pitchFamily="18" charset="0"/>
                        </a:rPr>
                        <a:t>0.68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effectLst/>
                          <a:latin typeface="Cambria" panose="02040503050406030204" pitchFamily="18" charset="0"/>
                        </a:rPr>
                        <a:t>0.57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29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Cambria" panose="02040503050406030204" pitchFamily="18" charset="0"/>
                        </a:rPr>
                        <a:t>100mg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mbria" panose="02040503050406030204" pitchFamily="18" charset="0"/>
                        </a:rPr>
                        <a:t>0.69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ambria" panose="02040503050406030204" pitchFamily="18" charset="0"/>
                        </a:rPr>
                        <a:t>0.74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mbria" panose="02040503050406030204" pitchFamily="18" charset="0"/>
                        </a:rPr>
                        <a:t>0.74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29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Cambria" panose="02040503050406030204" pitchFamily="18" charset="0"/>
                        </a:rPr>
                        <a:t>200mg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mbria" panose="02040503050406030204" pitchFamily="18" charset="0"/>
                        </a:rPr>
                        <a:t>0.69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ambria" panose="02040503050406030204" pitchFamily="18" charset="0"/>
                        </a:rPr>
                        <a:t>0.74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mbria" panose="02040503050406030204" pitchFamily="18" charset="0"/>
                        </a:rPr>
                        <a:t>0.79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mbria" panose="02040503050406030204" pitchFamily="18" charset="0"/>
                        </a:rPr>
                        <a:t>Tropisteron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Fixed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0.57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</a:tr>
              <a:tr h="129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0.5mg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0.52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0.53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0.54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29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2mg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0.52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mbria" panose="02040503050406030204" pitchFamily="18" charset="0"/>
                        </a:rPr>
                        <a:t>0.53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0.50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29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5mg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mbria" panose="02040503050406030204" pitchFamily="18" charset="0"/>
                        </a:rPr>
                        <a:t>0.52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mbria" panose="02040503050406030204" pitchFamily="18" charset="0"/>
                        </a:rPr>
                        <a:t>0.53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0.52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</a:rPr>
                        <a:t>Ramosetron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Fixed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0.19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</a:tr>
              <a:tr h="129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0.3mg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0.20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mbria" panose="02040503050406030204" pitchFamily="18" charset="0"/>
                        </a:rPr>
                        <a:t>0.18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0.26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0.9mg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0.19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0.19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</a:rPr>
                        <a:t>0.31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1078468"/>
            <a:ext cx="906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Cambria" panose="02040503050406030204" pitchFamily="18" charset="0"/>
              </a:rPr>
              <a:t>Treatment and dose hierarchy according to the </a:t>
            </a:r>
            <a:r>
              <a:rPr lang="en-US" i="1" dirty="0" err="1" smtClean="0">
                <a:latin typeface="Cambria" panose="02040503050406030204" pitchFamily="18" charset="0"/>
              </a:rPr>
              <a:t>SUrface</a:t>
            </a:r>
            <a:r>
              <a:rPr lang="en-US" i="1" dirty="0" smtClean="0">
                <a:latin typeface="Cambria" panose="02040503050406030204" pitchFamily="18" charset="0"/>
              </a:rPr>
              <a:t> under the Cumulative </a:t>
            </a:r>
            <a:r>
              <a:rPr lang="en-US" i="1" dirty="0" err="1" smtClean="0">
                <a:latin typeface="Cambria" panose="02040503050406030204" pitchFamily="18" charset="0"/>
              </a:rPr>
              <a:t>RAnking</a:t>
            </a:r>
            <a:r>
              <a:rPr lang="en-US" i="1" dirty="0" smtClean="0">
                <a:latin typeface="Cambria" panose="02040503050406030204" pitchFamily="18" charset="0"/>
              </a:rPr>
              <a:t> curve</a:t>
            </a:r>
            <a:endParaRPr lang="en-US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34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70671" y="5105400"/>
            <a:ext cx="1973329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9222" name="Title 1"/>
          <p:cNvSpPr>
            <a:spLocks noGrp="1"/>
          </p:cNvSpPr>
          <p:nvPr>
            <p:ph type="title"/>
          </p:nvPr>
        </p:nvSpPr>
        <p:spPr>
          <a:xfrm>
            <a:off x="446088" y="381000"/>
            <a:ext cx="8229600" cy="690563"/>
          </a:xfrm>
        </p:spPr>
        <p:txBody>
          <a:bodyPr>
            <a:normAutofit/>
          </a:bodyPr>
          <a:lstStyle/>
          <a:p>
            <a:r>
              <a:rPr lang="en-US" altLang="el-GR" sz="3200" dirty="0" smtClean="0"/>
              <a:t>Illustrative example - SUCRA</a:t>
            </a:r>
            <a:endParaRPr lang="en-US" altLang="el-GR" sz="3200" dirty="0"/>
          </a:p>
        </p:txBody>
      </p:sp>
      <p:pic>
        <p:nvPicPr>
          <p:cNvPr id="5" name="Picture 2" descr="http://www.michigan.gov/images/vaccination_76256_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104" y="457201"/>
            <a:ext cx="766379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540748" y="1669354"/>
            <a:ext cx="2298452" cy="4807646"/>
            <a:chOff x="6540748" y="1669354"/>
            <a:chExt cx="1947516" cy="3584775"/>
          </a:xfrm>
        </p:grpSpPr>
        <p:sp>
          <p:nvSpPr>
            <p:cNvPr id="20" name="Rectangle 738"/>
            <p:cNvSpPr>
              <a:spLocks noChangeArrowheads="1"/>
            </p:cNvSpPr>
            <p:nvPr/>
          </p:nvSpPr>
          <p:spPr bwMode="auto">
            <a:xfrm>
              <a:off x="6540748" y="1669354"/>
              <a:ext cx="1947516" cy="358477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1" name="Rectangle 739"/>
            <p:cNvSpPr>
              <a:spLocks noChangeArrowheads="1"/>
            </p:cNvSpPr>
            <p:nvPr/>
          </p:nvSpPr>
          <p:spPr bwMode="auto">
            <a:xfrm>
              <a:off x="6743816" y="1755526"/>
              <a:ext cx="63318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1 : Placebo</a:t>
              </a:r>
              <a:endPara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22" name="Rectangle 740"/>
            <p:cNvSpPr>
              <a:spLocks noChangeArrowheads="1"/>
            </p:cNvSpPr>
            <p:nvPr/>
          </p:nvSpPr>
          <p:spPr bwMode="auto">
            <a:xfrm>
              <a:off x="6743816" y="1884785"/>
              <a:ext cx="1106975" cy="114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2 : </a:t>
              </a:r>
              <a:r>
                <a:rPr kumimoji="0" lang="en-US" altLang="en-U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Ondansetron</a:t>
              </a: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-</a:t>
              </a:r>
              <a:r>
                <a:rPr lang="en-US" altLang="en-US" sz="1000" b="1" dirty="0" smtClean="0">
                  <a:solidFill>
                    <a:srgbClr val="000000"/>
                  </a:solidFill>
                  <a:latin typeface="Cambria" panose="02040503050406030204" pitchFamily="18" charset="0"/>
                </a:rPr>
                <a:t>Fixed</a:t>
              </a:r>
              <a:endParaRPr lang="en-US" altLang="en-US" sz="1000" b="1" dirty="0">
                <a:latin typeface="Cambria" panose="02040503050406030204" pitchFamily="18" charset="0"/>
              </a:endParaRPr>
            </a:p>
          </p:txBody>
        </p:sp>
        <p:sp>
          <p:nvSpPr>
            <p:cNvPr id="23" name="Rectangle 741"/>
            <p:cNvSpPr>
              <a:spLocks noChangeArrowheads="1"/>
            </p:cNvSpPr>
            <p:nvPr/>
          </p:nvSpPr>
          <p:spPr bwMode="auto">
            <a:xfrm>
              <a:off x="6743816" y="2022661"/>
              <a:ext cx="116057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3 : Ondansetron-1mg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24" name="Rectangle 742"/>
            <p:cNvSpPr>
              <a:spLocks noChangeArrowheads="1"/>
            </p:cNvSpPr>
            <p:nvPr/>
          </p:nvSpPr>
          <p:spPr bwMode="auto">
            <a:xfrm>
              <a:off x="6743816" y="2151920"/>
              <a:ext cx="116057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4 : Ondansetron-2mg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25" name="Rectangle 743"/>
            <p:cNvSpPr>
              <a:spLocks noChangeArrowheads="1"/>
            </p:cNvSpPr>
            <p:nvPr/>
          </p:nvSpPr>
          <p:spPr bwMode="auto">
            <a:xfrm>
              <a:off x="6743816" y="2281179"/>
              <a:ext cx="116057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5 : Ondansetron-3mg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26" name="Rectangle 744"/>
            <p:cNvSpPr>
              <a:spLocks noChangeArrowheads="1"/>
            </p:cNvSpPr>
            <p:nvPr/>
          </p:nvSpPr>
          <p:spPr bwMode="auto">
            <a:xfrm>
              <a:off x="6743816" y="2419055"/>
              <a:ext cx="116057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6 : Ondansetron-4mg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27" name="Rectangle 745"/>
            <p:cNvSpPr>
              <a:spLocks noChangeArrowheads="1"/>
            </p:cNvSpPr>
            <p:nvPr/>
          </p:nvSpPr>
          <p:spPr bwMode="auto">
            <a:xfrm>
              <a:off x="6743816" y="2548313"/>
              <a:ext cx="116057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7 : Ondansetron-8mg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28" name="Rectangle 746"/>
            <p:cNvSpPr>
              <a:spLocks noChangeArrowheads="1"/>
            </p:cNvSpPr>
            <p:nvPr/>
          </p:nvSpPr>
          <p:spPr bwMode="auto">
            <a:xfrm>
              <a:off x="6743816" y="2686189"/>
              <a:ext cx="123110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8 : Ondansetron-16mg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29" name="Rectangle 747"/>
            <p:cNvSpPr>
              <a:spLocks noChangeArrowheads="1"/>
            </p:cNvSpPr>
            <p:nvPr/>
          </p:nvSpPr>
          <p:spPr bwMode="auto">
            <a:xfrm>
              <a:off x="6743816" y="2815448"/>
              <a:ext cx="123110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9 : Ondansetron-24mg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30" name="Rectangle 748"/>
            <p:cNvSpPr>
              <a:spLocks noChangeArrowheads="1"/>
            </p:cNvSpPr>
            <p:nvPr/>
          </p:nvSpPr>
          <p:spPr bwMode="auto">
            <a:xfrm>
              <a:off x="6743816" y="2944707"/>
              <a:ext cx="1119198" cy="114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10 : </a:t>
              </a:r>
              <a:r>
                <a:rPr lang="en-US" altLang="en-US" sz="1000" b="1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Granisetron</a:t>
              </a:r>
              <a:r>
                <a:rPr lang="en-US" altLang="en-US" sz="1000" b="1" dirty="0">
                  <a:solidFill>
                    <a:srgbClr val="000000"/>
                  </a:solidFill>
                  <a:latin typeface="Cambria" panose="02040503050406030204" pitchFamily="18" charset="0"/>
                </a:rPr>
                <a:t>-Fixed</a:t>
              </a:r>
            </a:p>
          </p:txBody>
        </p:sp>
        <p:sp>
          <p:nvSpPr>
            <p:cNvPr id="31" name="Rectangle 749"/>
            <p:cNvSpPr>
              <a:spLocks noChangeArrowheads="1"/>
            </p:cNvSpPr>
            <p:nvPr/>
          </p:nvSpPr>
          <p:spPr bwMode="auto">
            <a:xfrm>
              <a:off x="6743816" y="3082583"/>
              <a:ext cx="126797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11 : Granisetron-0.1mg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32" name="Rectangle 750"/>
            <p:cNvSpPr>
              <a:spLocks noChangeArrowheads="1"/>
            </p:cNvSpPr>
            <p:nvPr/>
          </p:nvSpPr>
          <p:spPr bwMode="auto">
            <a:xfrm>
              <a:off x="6743816" y="3211841"/>
              <a:ext cx="117179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12 : Granisetron-1mg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33" name="Rectangle 751"/>
            <p:cNvSpPr>
              <a:spLocks noChangeArrowheads="1"/>
            </p:cNvSpPr>
            <p:nvPr/>
          </p:nvSpPr>
          <p:spPr bwMode="auto">
            <a:xfrm>
              <a:off x="6743816" y="3349717"/>
              <a:ext cx="117179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13 : Granisetron-3mg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34" name="Rectangle 752"/>
            <p:cNvSpPr>
              <a:spLocks noChangeArrowheads="1"/>
            </p:cNvSpPr>
            <p:nvPr/>
          </p:nvSpPr>
          <p:spPr bwMode="auto">
            <a:xfrm>
              <a:off x="6743816" y="3478976"/>
              <a:ext cx="1071660" cy="114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14 : </a:t>
              </a:r>
              <a:r>
                <a:rPr kumimoji="0" lang="en-US" altLang="en-U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Dolasetron</a:t>
              </a: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-Fixed</a:t>
              </a:r>
              <a:endPara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35" name="Rectangle 753"/>
            <p:cNvSpPr>
              <a:spLocks noChangeArrowheads="1"/>
            </p:cNvSpPr>
            <p:nvPr/>
          </p:nvSpPr>
          <p:spPr bwMode="auto">
            <a:xfrm>
              <a:off x="6743816" y="3608235"/>
              <a:ext cx="128721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15 : Dolasetron-12.5mg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36" name="Rectangle 754"/>
            <p:cNvSpPr>
              <a:spLocks noChangeArrowheads="1"/>
            </p:cNvSpPr>
            <p:nvPr/>
          </p:nvSpPr>
          <p:spPr bwMode="auto">
            <a:xfrm>
              <a:off x="6743816" y="3746111"/>
              <a:ext cx="11910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16 : Dolasetron-25mg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37" name="Rectangle 755"/>
            <p:cNvSpPr>
              <a:spLocks noChangeArrowheads="1"/>
            </p:cNvSpPr>
            <p:nvPr/>
          </p:nvSpPr>
          <p:spPr bwMode="auto">
            <a:xfrm>
              <a:off x="6743816" y="3875369"/>
              <a:ext cx="11910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17 : Dolasetron-50mg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38" name="Rectangle 756"/>
            <p:cNvSpPr>
              <a:spLocks noChangeArrowheads="1"/>
            </p:cNvSpPr>
            <p:nvPr/>
          </p:nvSpPr>
          <p:spPr bwMode="auto">
            <a:xfrm>
              <a:off x="6743816" y="4013245"/>
              <a:ext cx="12615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18 : Dolasetron-100mg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39" name="Rectangle 757"/>
            <p:cNvSpPr>
              <a:spLocks noChangeArrowheads="1"/>
            </p:cNvSpPr>
            <p:nvPr/>
          </p:nvSpPr>
          <p:spPr bwMode="auto">
            <a:xfrm>
              <a:off x="6743816" y="4142504"/>
              <a:ext cx="12615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19 : Dolasetron-200mg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40" name="Rectangle 758"/>
            <p:cNvSpPr>
              <a:spLocks noChangeArrowheads="1"/>
            </p:cNvSpPr>
            <p:nvPr/>
          </p:nvSpPr>
          <p:spPr bwMode="auto">
            <a:xfrm>
              <a:off x="6743816" y="4271763"/>
              <a:ext cx="1121915" cy="114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20 : </a:t>
              </a:r>
              <a:r>
                <a:rPr kumimoji="0" lang="en-US" altLang="en-U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Tropisteron</a:t>
              </a: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-Fixed</a:t>
              </a:r>
              <a:endPara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41" name="Rectangle 759"/>
            <p:cNvSpPr>
              <a:spLocks noChangeArrowheads="1"/>
            </p:cNvSpPr>
            <p:nvPr/>
          </p:nvSpPr>
          <p:spPr bwMode="auto">
            <a:xfrm>
              <a:off x="6743816" y="4409639"/>
              <a:ext cx="126797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21 : Tropisteron-0.5mg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42" name="Rectangle 760"/>
            <p:cNvSpPr>
              <a:spLocks noChangeArrowheads="1"/>
            </p:cNvSpPr>
            <p:nvPr/>
          </p:nvSpPr>
          <p:spPr bwMode="auto">
            <a:xfrm>
              <a:off x="6743816" y="4538897"/>
              <a:ext cx="117179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22 : Tropisteron-2mg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43" name="Rectangle 761"/>
            <p:cNvSpPr>
              <a:spLocks noChangeArrowheads="1"/>
            </p:cNvSpPr>
            <p:nvPr/>
          </p:nvSpPr>
          <p:spPr bwMode="auto">
            <a:xfrm>
              <a:off x="6743816" y="4676773"/>
              <a:ext cx="117179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23 : Tropisteron-5mg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44" name="Rectangle 762"/>
            <p:cNvSpPr>
              <a:spLocks noChangeArrowheads="1"/>
            </p:cNvSpPr>
            <p:nvPr/>
          </p:nvSpPr>
          <p:spPr bwMode="auto">
            <a:xfrm>
              <a:off x="6743816" y="4806032"/>
              <a:ext cx="1130064" cy="114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24 : </a:t>
              </a:r>
              <a:r>
                <a:rPr kumimoji="0" lang="en-US" altLang="en-U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Ramosetron</a:t>
              </a: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-Fixed</a:t>
              </a:r>
              <a:endPara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45" name="Rectangle 763"/>
            <p:cNvSpPr>
              <a:spLocks noChangeArrowheads="1"/>
            </p:cNvSpPr>
            <p:nvPr/>
          </p:nvSpPr>
          <p:spPr bwMode="auto">
            <a:xfrm>
              <a:off x="6743816" y="4943908"/>
              <a:ext cx="128400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25 : Ramosetron-0.3mg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46" name="Rectangle 764"/>
            <p:cNvSpPr>
              <a:spLocks noChangeArrowheads="1"/>
            </p:cNvSpPr>
            <p:nvPr/>
          </p:nvSpPr>
          <p:spPr bwMode="auto">
            <a:xfrm>
              <a:off x="6743816" y="5073167"/>
              <a:ext cx="128400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26 : Ramosetron-0.9mg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52698" y="1066800"/>
            <a:ext cx="40952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u="sng" dirty="0" smtClean="0">
                <a:latin typeface="Cambria" panose="02040503050406030204" pitchFamily="18" charset="0"/>
              </a:rPr>
              <a:t>Circles from outside in refer to:</a:t>
            </a:r>
          </a:p>
          <a:p>
            <a:r>
              <a:rPr lang="en-US" sz="1400" dirty="0" smtClean="0">
                <a:latin typeface="Cambria" panose="02040503050406030204" pitchFamily="18" charset="0"/>
              </a:rPr>
              <a:t>A: Fixed Effects model</a:t>
            </a:r>
          </a:p>
          <a:p>
            <a:r>
              <a:rPr lang="en-US" sz="1400" dirty="0" smtClean="0">
                <a:latin typeface="Cambria" panose="02040503050406030204" pitchFamily="18" charset="0"/>
              </a:rPr>
              <a:t>B: Random Effects (with dose consistency)</a:t>
            </a:r>
          </a:p>
          <a:p>
            <a:r>
              <a:rPr lang="en-US" sz="1400" dirty="0" smtClean="0">
                <a:latin typeface="Cambria" panose="02040503050406030204" pitchFamily="18" charset="0"/>
              </a:rPr>
              <a:t>C: </a:t>
            </a:r>
            <a:r>
              <a:rPr lang="en-US" sz="1400" dirty="0">
                <a:latin typeface="Cambria" panose="02040503050406030204" pitchFamily="18" charset="0"/>
              </a:rPr>
              <a:t>Random Effects </a:t>
            </a:r>
            <a:r>
              <a:rPr lang="en-US" sz="1400" dirty="0" smtClean="0">
                <a:latin typeface="Cambria" panose="02040503050406030204" pitchFamily="18" charset="0"/>
              </a:rPr>
              <a:t>(no</a:t>
            </a:r>
            <a:r>
              <a:rPr lang="en-US" sz="1400" b="1" dirty="0" smtClean="0">
                <a:latin typeface="Cambria" panose="02040503050406030204" pitchFamily="18" charset="0"/>
              </a:rPr>
              <a:t> </a:t>
            </a:r>
            <a:r>
              <a:rPr lang="en-US" sz="1400" dirty="0" smtClean="0">
                <a:latin typeface="Cambria" panose="02040503050406030204" pitchFamily="18" charset="0"/>
              </a:rPr>
              <a:t>dose consistency)</a:t>
            </a:r>
            <a:endParaRPr lang="en-US" sz="1400" dirty="0">
              <a:latin typeface="Cambria" panose="02040503050406030204" pitchFamily="18" charset="0"/>
            </a:endParaRPr>
          </a:p>
          <a:p>
            <a:r>
              <a:rPr lang="en-US" sz="1400" dirty="0" smtClean="0">
                <a:latin typeface="Cambria" panose="02040503050406030204" pitchFamily="18" charset="0"/>
              </a:rPr>
              <a:t>D: Independent Effects</a:t>
            </a:r>
          </a:p>
        </p:txBody>
      </p:sp>
      <p:grpSp>
        <p:nvGrpSpPr>
          <p:cNvPr id="9240" name="Group 9239"/>
          <p:cNvGrpSpPr/>
          <p:nvPr/>
        </p:nvGrpSpPr>
        <p:grpSpPr>
          <a:xfrm>
            <a:off x="1629558" y="1779056"/>
            <a:ext cx="4666752" cy="4360833"/>
            <a:chOff x="610163" y="1035312"/>
            <a:chExt cx="5866837" cy="5159945"/>
          </a:xfrm>
        </p:grpSpPr>
        <p:sp>
          <p:nvSpPr>
            <p:cNvPr id="10" name="Rectangle 9"/>
            <p:cNvSpPr/>
            <p:nvPr/>
          </p:nvSpPr>
          <p:spPr>
            <a:xfrm rot="1358017">
              <a:off x="3931436" y="1195754"/>
              <a:ext cx="1821975" cy="4370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Cambria" panose="02040503050406030204" pitchFamily="18" charset="0"/>
                </a:rPr>
                <a:t>Tropisetron</a:t>
              </a:r>
              <a:endParaRPr lang="el-GR" dirty="0">
                <a:latin typeface="Cambria" panose="02040503050406030204" pitchFamily="18" charset="0"/>
              </a:endParaRPr>
            </a:p>
          </p:txBody>
        </p:sp>
        <p:sp>
          <p:nvSpPr>
            <p:cNvPr id="500" name="Rectangle 5"/>
            <p:cNvSpPr>
              <a:spLocks noChangeArrowheads="1"/>
            </p:cNvSpPr>
            <p:nvPr/>
          </p:nvSpPr>
          <p:spPr bwMode="auto">
            <a:xfrm rot="5760000">
              <a:off x="5890987" y="3785234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501" name="Rectangle 6"/>
            <p:cNvSpPr>
              <a:spLocks noChangeArrowheads="1"/>
            </p:cNvSpPr>
            <p:nvPr/>
          </p:nvSpPr>
          <p:spPr bwMode="auto">
            <a:xfrm rot="6600000">
              <a:off x="5757974" y="4288934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502" name="Rectangle 7"/>
            <p:cNvSpPr>
              <a:spLocks noChangeArrowheads="1"/>
            </p:cNvSpPr>
            <p:nvPr/>
          </p:nvSpPr>
          <p:spPr bwMode="auto">
            <a:xfrm rot="7440000">
              <a:off x="5488305" y="4748531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503" name="Rectangle 8"/>
            <p:cNvSpPr>
              <a:spLocks noChangeArrowheads="1"/>
            </p:cNvSpPr>
            <p:nvPr/>
          </p:nvSpPr>
          <p:spPr bwMode="auto">
            <a:xfrm rot="8280000">
              <a:off x="5109310" y="5138492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504" name="Rectangle 9"/>
            <p:cNvSpPr>
              <a:spLocks noChangeArrowheads="1"/>
            </p:cNvSpPr>
            <p:nvPr/>
          </p:nvSpPr>
          <p:spPr bwMode="auto">
            <a:xfrm rot="9060000">
              <a:off x="4628278" y="5426320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505" name="Rectangle 10"/>
            <p:cNvSpPr>
              <a:spLocks noChangeArrowheads="1"/>
            </p:cNvSpPr>
            <p:nvPr/>
          </p:nvSpPr>
          <p:spPr bwMode="auto">
            <a:xfrm rot="9900000">
              <a:off x="4079829" y="5612016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506" name="Rectangle 11"/>
            <p:cNvSpPr>
              <a:spLocks noChangeArrowheads="1"/>
            </p:cNvSpPr>
            <p:nvPr/>
          </p:nvSpPr>
          <p:spPr bwMode="auto">
            <a:xfrm rot="10740000">
              <a:off x="3509515" y="5683973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507" name="Rectangle 12"/>
            <p:cNvSpPr>
              <a:spLocks noChangeArrowheads="1"/>
            </p:cNvSpPr>
            <p:nvPr/>
          </p:nvSpPr>
          <p:spPr bwMode="auto">
            <a:xfrm rot="11580000">
              <a:off x="2928268" y="5628264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508" name="Rectangle 13"/>
            <p:cNvSpPr>
              <a:spLocks noChangeArrowheads="1"/>
            </p:cNvSpPr>
            <p:nvPr/>
          </p:nvSpPr>
          <p:spPr bwMode="auto">
            <a:xfrm rot="12420000">
              <a:off x="2379819" y="5440247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509" name="Rectangle 14"/>
            <p:cNvSpPr>
              <a:spLocks noChangeArrowheads="1"/>
            </p:cNvSpPr>
            <p:nvPr/>
          </p:nvSpPr>
          <p:spPr bwMode="auto">
            <a:xfrm rot="13260000">
              <a:off x="1856309" y="5152419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510" name="Rectangle 15"/>
            <p:cNvSpPr>
              <a:spLocks noChangeArrowheads="1"/>
            </p:cNvSpPr>
            <p:nvPr/>
          </p:nvSpPr>
          <p:spPr bwMode="auto">
            <a:xfrm rot="14040000">
              <a:off x="1464559" y="4778706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11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511" name="Rectangle 16"/>
            <p:cNvSpPr>
              <a:spLocks noChangeArrowheads="1"/>
            </p:cNvSpPr>
            <p:nvPr/>
          </p:nvSpPr>
          <p:spPr bwMode="auto">
            <a:xfrm rot="14880000">
              <a:off x="1185779" y="4319109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12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512" name="Rectangle 17"/>
            <p:cNvSpPr>
              <a:spLocks noChangeArrowheads="1"/>
            </p:cNvSpPr>
            <p:nvPr/>
          </p:nvSpPr>
          <p:spPr bwMode="auto">
            <a:xfrm rot="15720000">
              <a:off x="1040012" y="3829337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13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513" name="Rectangle 18"/>
            <p:cNvSpPr>
              <a:spLocks noChangeArrowheads="1"/>
            </p:cNvSpPr>
            <p:nvPr/>
          </p:nvSpPr>
          <p:spPr bwMode="auto">
            <a:xfrm rot="16560000">
              <a:off x="1040012" y="3309388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14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514" name="Rectangle 19"/>
            <p:cNvSpPr>
              <a:spLocks noChangeArrowheads="1"/>
            </p:cNvSpPr>
            <p:nvPr/>
          </p:nvSpPr>
          <p:spPr bwMode="auto">
            <a:xfrm rot="17400000">
              <a:off x="1173025" y="2805689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15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515" name="Rectangle 20"/>
            <p:cNvSpPr>
              <a:spLocks noChangeArrowheads="1"/>
            </p:cNvSpPr>
            <p:nvPr/>
          </p:nvSpPr>
          <p:spPr bwMode="auto">
            <a:xfrm rot="18240000">
              <a:off x="1431762" y="2346092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16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516" name="Rectangle 21"/>
            <p:cNvSpPr>
              <a:spLocks noChangeArrowheads="1"/>
            </p:cNvSpPr>
            <p:nvPr/>
          </p:nvSpPr>
          <p:spPr bwMode="auto">
            <a:xfrm rot="19080000">
              <a:off x="1821689" y="1956130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17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517" name="Rectangle 22"/>
            <p:cNvSpPr>
              <a:spLocks noChangeArrowheads="1"/>
            </p:cNvSpPr>
            <p:nvPr/>
          </p:nvSpPr>
          <p:spPr bwMode="auto">
            <a:xfrm rot="19860000">
              <a:off x="2291788" y="1668302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18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518" name="Rectangle 23"/>
            <p:cNvSpPr>
              <a:spLocks noChangeArrowheads="1"/>
            </p:cNvSpPr>
            <p:nvPr/>
          </p:nvSpPr>
          <p:spPr bwMode="auto">
            <a:xfrm rot="20700000">
              <a:off x="2840237" y="1482606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19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519" name="Rectangle 24"/>
            <p:cNvSpPr>
              <a:spLocks noChangeArrowheads="1"/>
            </p:cNvSpPr>
            <p:nvPr/>
          </p:nvSpPr>
          <p:spPr bwMode="auto">
            <a:xfrm rot="21540000">
              <a:off x="3421484" y="1410649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520" name="Rectangle 25"/>
            <p:cNvSpPr>
              <a:spLocks noChangeArrowheads="1"/>
            </p:cNvSpPr>
            <p:nvPr/>
          </p:nvSpPr>
          <p:spPr bwMode="auto">
            <a:xfrm rot="780000">
              <a:off x="4002731" y="1466358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21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521" name="Rectangle 26"/>
            <p:cNvSpPr>
              <a:spLocks noChangeArrowheads="1"/>
            </p:cNvSpPr>
            <p:nvPr/>
          </p:nvSpPr>
          <p:spPr bwMode="auto">
            <a:xfrm rot="1620000">
              <a:off x="4551180" y="1640448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22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522" name="Rectangle 27"/>
            <p:cNvSpPr>
              <a:spLocks noChangeArrowheads="1"/>
            </p:cNvSpPr>
            <p:nvPr/>
          </p:nvSpPr>
          <p:spPr bwMode="auto">
            <a:xfrm rot="2460000">
              <a:off x="5032212" y="1928276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23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523" name="Rectangle 28"/>
            <p:cNvSpPr>
              <a:spLocks noChangeArrowheads="1"/>
            </p:cNvSpPr>
            <p:nvPr/>
          </p:nvSpPr>
          <p:spPr bwMode="auto">
            <a:xfrm rot="3240000">
              <a:off x="5423961" y="2315916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24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524" name="Rectangle 29"/>
            <p:cNvSpPr>
              <a:spLocks noChangeArrowheads="1"/>
            </p:cNvSpPr>
            <p:nvPr/>
          </p:nvSpPr>
          <p:spPr bwMode="auto">
            <a:xfrm rot="4080000">
              <a:off x="5702741" y="2775513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25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525" name="Rectangle 30"/>
            <p:cNvSpPr>
              <a:spLocks noChangeArrowheads="1"/>
            </p:cNvSpPr>
            <p:nvPr/>
          </p:nvSpPr>
          <p:spPr bwMode="auto">
            <a:xfrm rot="4920000">
              <a:off x="5848508" y="3265286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26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526" name="Line 31"/>
            <p:cNvSpPr>
              <a:spLocks noChangeShapeType="1"/>
            </p:cNvSpPr>
            <p:nvPr/>
          </p:nvSpPr>
          <p:spPr bwMode="auto">
            <a:xfrm>
              <a:off x="5410527" y="3633841"/>
              <a:ext cx="4154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27" name="Freeform 32"/>
            <p:cNvSpPr>
              <a:spLocks/>
            </p:cNvSpPr>
            <p:nvPr/>
          </p:nvSpPr>
          <p:spPr bwMode="auto">
            <a:xfrm>
              <a:off x="5771301" y="3633841"/>
              <a:ext cx="54663" cy="459597"/>
            </a:xfrm>
            <a:custGeom>
              <a:avLst/>
              <a:gdLst>
                <a:gd name="T0" fmla="*/ 5 w 5"/>
                <a:gd name="T1" fmla="*/ 0 h 33"/>
                <a:gd name="T2" fmla="*/ 5 w 5"/>
                <a:gd name="T3" fmla="*/ 2 h 33"/>
                <a:gd name="T4" fmla="*/ 5 w 5"/>
                <a:gd name="T5" fmla="*/ 4 h 33"/>
                <a:gd name="T6" fmla="*/ 5 w 5"/>
                <a:gd name="T7" fmla="*/ 6 h 33"/>
                <a:gd name="T8" fmla="*/ 5 w 5"/>
                <a:gd name="T9" fmla="*/ 8 h 33"/>
                <a:gd name="T10" fmla="*/ 5 w 5"/>
                <a:gd name="T11" fmla="*/ 10 h 33"/>
                <a:gd name="T12" fmla="*/ 5 w 5"/>
                <a:gd name="T13" fmla="*/ 11 h 33"/>
                <a:gd name="T14" fmla="*/ 5 w 5"/>
                <a:gd name="T15" fmla="*/ 13 h 33"/>
                <a:gd name="T16" fmla="*/ 4 w 5"/>
                <a:gd name="T17" fmla="*/ 15 h 33"/>
                <a:gd name="T18" fmla="*/ 4 w 5"/>
                <a:gd name="T19" fmla="*/ 17 h 33"/>
                <a:gd name="T20" fmla="*/ 4 w 5"/>
                <a:gd name="T21" fmla="*/ 19 h 33"/>
                <a:gd name="T22" fmla="*/ 3 w 5"/>
                <a:gd name="T23" fmla="*/ 20 h 33"/>
                <a:gd name="T24" fmla="*/ 3 w 5"/>
                <a:gd name="T25" fmla="*/ 22 h 33"/>
                <a:gd name="T26" fmla="*/ 3 w 5"/>
                <a:gd name="T27" fmla="*/ 24 h 33"/>
                <a:gd name="T28" fmla="*/ 2 w 5"/>
                <a:gd name="T29" fmla="*/ 26 h 33"/>
                <a:gd name="T30" fmla="*/ 2 w 5"/>
                <a:gd name="T31" fmla="*/ 28 h 33"/>
                <a:gd name="T32" fmla="*/ 1 w 5"/>
                <a:gd name="T33" fmla="*/ 29 h 33"/>
                <a:gd name="T34" fmla="*/ 1 w 5"/>
                <a:gd name="T35" fmla="*/ 31 h 33"/>
                <a:gd name="T36" fmla="*/ 0 w 5"/>
                <a:gd name="T3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33">
                  <a:moveTo>
                    <a:pt x="5" y="0"/>
                  </a:moveTo>
                  <a:lnTo>
                    <a:pt x="5" y="2"/>
                  </a:lnTo>
                  <a:lnTo>
                    <a:pt x="5" y="4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3" y="20"/>
                  </a:lnTo>
                  <a:lnTo>
                    <a:pt x="3" y="22"/>
                  </a:lnTo>
                  <a:lnTo>
                    <a:pt x="3" y="24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1" y="29"/>
                  </a:lnTo>
                  <a:lnTo>
                    <a:pt x="1" y="31"/>
                  </a:lnTo>
                  <a:lnTo>
                    <a:pt x="0" y="33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28" name="Line 33"/>
            <p:cNvSpPr>
              <a:spLocks noChangeShapeType="1"/>
            </p:cNvSpPr>
            <p:nvPr/>
          </p:nvSpPr>
          <p:spPr bwMode="auto">
            <a:xfrm flipH="1" flipV="1">
              <a:off x="5355864" y="4009875"/>
              <a:ext cx="415437" cy="8356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29" name="Freeform 34"/>
            <p:cNvSpPr>
              <a:spLocks/>
            </p:cNvSpPr>
            <p:nvPr/>
          </p:nvSpPr>
          <p:spPr bwMode="auto">
            <a:xfrm>
              <a:off x="5355864" y="3633841"/>
              <a:ext cx="54663" cy="376034"/>
            </a:xfrm>
            <a:custGeom>
              <a:avLst/>
              <a:gdLst>
                <a:gd name="T0" fmla="*/ 5 w 5"/>
                <a:gd name="T1" fmla="*/ 0 h 27"/>
                <a:gd name="T2" fmla="*/ 5 w 5"/>
                <a:gd name="T3" fmla="*/ 2 h 27"/>
                <a:gd name="T4" fmla="*/ 4 w 5"/>
                <a:gd name="T5" fmla="*/ 3 h 27"/>
                <a:gd name="T6" fmla="*/ 4 w 5"/>
                <a:gd name="T7" fmla="*/ 5 h 27"/>
                <a:gd name="T8" fmla="*/ 4 w 5"/>
                <a:gd name="T9" fmla="*/ 6 h 27"/>
                <a:gd name="T10" fmla="*/ 4 w 5"/>
                <a:gd name="T11" fmla="*/ 8 h 27"/>
                <a:gd name="T12" fmla="*/ 4 w 5"/>
                <a:gd name="T13" fmla="*/ 9 h 27"/>
                <a:gd name="T14" fmla="*/ 4 w 5"/>
                <a:gd name="T15" fmla="*/ 11 h 27"/>
                <a:gd name="T16" fmla="*/ 4 w 5"/>
                <a:gd name="T17" fmla="*/ 12 h 27"/>
                <a:gd name="T18" fmla="*/ 3 w 5"/>
                <a:gd name="T19" fmla="*/ 14 h 27"/>
                <a:gd name="T20" fmla="*/ 3 w 5"/>
                <a:gd name="T21" fmla="*/ 15 h 27"/>
                <a:gd name="T22" fmla="*/ 3 w 5"/>
                <a:gd name="T23" fmla="*/ 17 h 27"/>
                <a:gd name="T24" fmla="*/ 3 w 5"/>
                <a:gd name="T25" fmla="*/ 18 h 27"/>
                <a:gd name="T26" fmla="*/ 2 w 5"/>
                <a:gd name="T27" fmla="*/ 20 h 27"/>
                <a:gd name="T28" fmla="*/ 2 w 5"/>
                <a:gd name="T29" fmla="*/ 21 h 27"/>
                <a:gd name="T30" fmla="*/ 2 w 5"/>
                <a:gd name="T31" fmla="*/ 23 h 27"/>
                <a:gd name="T32" fmla="*/ 1 w 5"/>
                <a:gd name="T33" fmla="*/ 24 h 27"/>
                <a:gd name="T34" fmla="*/ 1 w 5"/>
                <a:gd name="T35" fmla="*/ 26 h 27"/>
                <a:gd name="T36" fmla="*/ 0 w 5"/>
                <a:gd name="T3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27">
                  <a:moveTo>
                    <a:pt x="5" y="0"/>
                  </a:moveTo>
                  <a:lnTo>
                    <a:pt x="5" y="2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9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0" y="27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30" name="Line 35"/>
            <p:cNvSpPr>
              <a:spLocks noChangeShapeType="1"/>
            </p:cNvSpPr>
            <p:nvPr/>
          </p:nvSpPr>
          <p:spPr bwMode="auto">
            <a:xfrm>
              <a:off x="5355864" y="4037729"/>
              <a:ext cx="404504" cy="8356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31" name="Freeform 36"/>
            <p:cNvSpPr>
              <a:spLocks/>
            </p:cNvSpPr>
            <p:nvPr/>
          </p:nvSpPr>
          <p:spPr bwMode="auto">
            <a:xfrm>
              <a:off x="5585448" y="4121292"/>
              <a:ext cx="174921" cy="431743"/>
            </a:xfrm>
            <a:custGeom>
              <a:avLst/>
              <a:gdLst>
                <a:gd name="T0" fmla="*/ 16 w 16"/>
                <a:gd name="T1" fmla="*/ 0 h 31"/>
                <a:gd name="T2" fmla="*/ 16 w 16"/>
                <a:gd name="T3" fmla="*/ 2 h 31"/>
                <a:gd name="T4" fmla="*/ 15 w 16"/>
                <a:gd name="T5" fmla="*/ 4 h 31"/>
                <a:gd name="T6" fmla="*/ 14 w 16"/>
                <a:gd name="T7" fmla="*/ 6 h 31"/>
                <a:gd name="T8" fmla="*/ 14 w 16"/>
                <a:gd name="T9" fmla="*/ 8 h 31"/>
                <a:gd name="T10" fmla="*/ 13 w 16"/>
                <a:gd name="T11" fmla="*/ 9 h 31"/>
                <a:gd name="T12" fmla="*/ 12 w 16"/>
                <a:gd name="T13" fmla="*/ 11 h 31"/>
                <a:gd name="T14" fmla="*/ 11 w 16"/>
                <a:gd name="T15" fmla="*/ 13 h 31"/>
                <a:gd name="T16" fmla="*/ 10 w 16"/>
                <a:gd name="T17" fmla="*/ 14 h 31"/>
                <a:gd name="T18" fmla="*/ 9 w 16"/>
                <a:gd name="T19" fmla="*/ 16 h 31"/>
                <a:gd name="T20" fmla="*/ 8 w 16"/>
                <a:gd name="T21" fmla="*/ 18 h 31"/>
                <a:gd name="T22" fmla="*/ 8 w 16"/>
                <a:gd name="T23" fmla="*/ 20 h 31"/>
                <a:gd name="T24" fmla="*/ 7 w 16"/>
                <a:gd name="T25" fmla="*/ 21 h 31"/>
                <a:gd name="T26" fmla="*/ 6 w 16"/>
                <a:gd name="T27" fmla="*/ 23 h 31"/>
                <a:gd name="T28" fmla="*/ 4 w 16"/>
                <a:gd name="T29" fmla="*/ 25 h 31"/>
                <a:gd name="T30" fmla="*/ 3 w 16"/>
                <a:gd name="T31" fmla="*/ 26 h 31"/>
                <a:gd name="T32" fmla="*/ 2 w 16"/>
                <a:gd name="T33" fmla="*/ 28 h 31"/>
                <a:gd name="T34" fmla="*/ 1 w 16"/>
                <a:gd name="T35" fmla="*/ 30 h 31"/>
                <a:gd name="T36" fmla="*/ 0 w 16"/>
                <a:gd name="T3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31">
                  <a:moveTo>
                    <a:pt x="16" y="0"/>
                  </a:moveTo>
                  <a:lnTo>
                    <a:pt x="16" y="2"/>
                  </a:lnTo>
                  <a:lnTo>
                    <a:pt x="15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3" y="9"/>
                  </a:lnTo>
                  <a:lnTo>
                    <a:pt x="12" y="11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9" y="16"/>
                  </a:lnTo>
                  <a:lnTo>
                    <a:pt x="8" y="18"/>
                  </a:lnTo>
                  <a:lnTo>
                    <a:pt x="8" y="20"/>
                  </a:lnTo>
                  <a:lnTo>
                    <a:pt x="7" y="21"/>
                  </a:lnTo>
                  <a:lnTo>
                    <a:pt x="6" y="23"/>
                  </a:lnTo>
                  <a:lnTo>
                    <a:pt x="4" y="25"/>
                  </a:lnTo>
                  <a:lnTo>
                    <a:pt x="3" y="26"/>
                  </a:lnTo>
                  <a:lnTo>
                    <a:pt x="2" y="28"/>
                  </a:lnTo>
                  <a:lnTo>
                    <a:pt x="1" y="30"/>
                  </a:lnTo>
                  <a:lnTo>
                    <a:pt x="0" y="31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32" name="Line 37"/>
            <p:cNvSpPr>
              <a:spLocks noChangeShapeType="1"/>
            </p:cNvSpPr>
            <p:nvPr/>
          </p:nvSpPr>
          <p:spPr bwMode="auto">
            <a:xfrm flipH="1" flipV="1">
              <a:off x="5202809" y="4385909"/>
              <a:ext cx="382639" cy="16712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33" name="Freeform 38"/>
            <p:cNvSpPr>
              <a:spLocks/>
            </p:cNvSpPr>
            <p:nvPr/>
          </p:nvSpPr>
          <p:spPr bwMode="auto">
            <a:xfrm>
              <a:off x="5202809" y="4037729"/>
              <a:ext cx="153056" cy="348180"/>
            </a:xfrm>
            <a:custGeom>
              <a:avLst/>
              <a:gdLst>
                <a:gd name="T0" fmla="*/ 14 w 14"/>
                <a:gd name="T1" fmla="*/ 0 h 25"/>
                <a:gd name="T2" fmla="*/ 13 w 14"/>
                <a:gd name="T3" fmla="*/ 1 h 25"/>
                <a:gd name="T4" fmla="*/ 12 w 14"/>
                <a:gd name="T5" fmla="*/ 3 h 25"/>
                <a:gd name="T6" fmla="*/ 12 w 14"/>
                <a:gd name="T7" fmla="*/ 4 h 25"/>
                <a:gd name="T8" fmla="*/ 11 w 14"/>
                <a:gd name="T9" fmla="*/ 6 h 25"/>
                <a:gd name="T10" fmla="*/ 11 w 14"/>
                <a:gd name="T11" fmla="*/ 7 h 25"/>
                <a:gd name="T12" fmla="*/ 10 w 14"/>
                <a:gd name="T13" fmla="*/ 9 h 25"/>
                <a:gd name="T14" fmla="*/ 9 w 14"/>
                <a:gd name="T15" fmla="*/ 10 h 25"/>
                <a:gd name="T16" fmla="*/ 9 w 14"/>
                <a:gd name="T17" fmla="*/ 11 h 25"/>
                <a:gd name="T18" fmla="*/ 8 w 14"/>
                <a:gd name="T19" fmla="*/ 13 h 25"/>
                <a:gd name="T20" fmla="*/ 7 w 14"/>
                <a:gd name="T21" fmla="*/ 14 h 25"/>
                <a:gd name="T22" fmla="*/ 6 w 14"/>
                <a:gd name="T23" fmla="*/ 16 h 25"/>
                <a:gd name="T24" fmla="*/ 6 w 14"/>
                <a:gd name="T25" fmla="*/ 17 h 25"/>
                <a:gd name="T26" fmla="*/ 5 w 14"/>
                <a:gd name="T27" fmla="*/ 18 h 25"/>
                <a:gd name="T28" fmla="*/ 4 w 14"/>
                <a:gd name="T29" fmla="*/ 20 h 25"/>
                <a:gd name="T30" fmla="*/ 3 w 14"/>
                <a:gd name="T31" fmla="*/ 21 h 25"/>
                <a:gd name="T32" fmla="*/ 2 w 14"/>
                <a:gd name="T33" fmla="*/ 22 h 25"/>
                <a:gd name="T34" fmla="*/ 1 w 14"/>
                <a:gd name="T35" fmla="*/ 24 h 25"/>
                <a:gd name="T36" fmla="*/ 0 w 14"/>
                <a:gd name="T3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25">
                  <a:moveTo>
                    <a:pt x="14" y="0"/>
                  </a:moveTo>
                  <a:lnTo>
                    <a:pt x="13" y="1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0" y="9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8" y="13"/>
                  </a:lnTo>
                  <a:lnTo>
                    <a:pt x="7" y="14"/>
                  </a:lnTo>
                  <a:lnTo>
                    <a:pt x="6" y="16"/>
                  </a:lnTo>
                  <a:lnTo>
                    <a:pt x="6" y="17"/>
                  </a:lnTo>
                  <a:lnTo>
                    <a:pt x="5" y="18"/>
                  </a:lnTo>
                  <a:lnTo>
                    <a:pt x="4" y="20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1" y="24"/>
                  </a:lnTo>
                  <a:lnTo>
                    <a:pt x="0" y="25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34" name="Line 39"/>
            <p:cNvSpPr>
              <a:spLocks noChangeShapeType="1"/>
            </p:cNvSpPr>
            <p:nvPr/>
          </p:nvSpPr>
          <p:spPr bwMode="auto">
            <a:xfrm>
              <a:off x="5191876" y="4413763"/>
              <a:ext cx="371706" cy="18105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35" name="Freeform 40"/>
            <p:cNvSpPr>
              <a:spLocks/>
            </p:cNvSpPr>
            <p:nvPr/>
          </p:nvSpPr>
          <p:spPr bwMode="auto">
            <a:xfrm>
              <a:off x="5279337" y="4594817"/>
              <a:ext cx="284246" cy="376034"/>
            </a:xfrm>
            <a:custGeom>
              <a:avLst/>
              <a:gdLst>
                <a:gd name="T0" fmla="*/ 26 w 26"/>
                <a:gd name="T1" fmla="*/ 0 h 27"/>
                <a:gd name="T2" fmla="*/ 25 w 26"/>
                <a:gd name="T3" fmla="*/ 1 h 27"/>
                <a:gd name="T4" fmla="*/ 24 w 26"/>
                <a:gd name="T5" fmla="*/ 3 h 27"/>
                <a:gd name="T6" fmla="*/ 23 w 26"/>
                <a:gd name="T7" fmla="*/ 4 h 27"/>
                <a:gd name="T8" fmla="*/ 21 w 26"/>
                <a:gd name="T9" fmla="*/ 6 h 27"/>
                <a:gd name="T10" fmla="*/ 20 w 26"/>
                <a:gd name="T11" fmla="*/ 7 h 27"/>
                <a:gd name="T12" fmla="*/ 19 w 26"/>
                <a:gd name="T13" fmla="*/ 9 h 27"/>
                <a:gd name="T14" fmla="*/ 17 w 26"/>
                <a:gd name="T15" fmla="*/ 11 h 27"/>
                <a:gd name="T16" fmla="*/ 16 w 26"/>
                <a:gd name="T17" fmla="*/ 12 h 27"/>
                <a:gd name="T18" fmla="*/ 14 w 26"/>
                <a:gd name="T19" fmla="*/ 14 h 27"/>
                <a:gd name="T20" fmla="*/ 13 w 26"/>
                <a:gd name="T21" fmla="*/ 15 h 27"/>
                <a:gd name="T22" fmla="*/ 11 w 26"/>
                <a:gd name="T23" fmla="*/ 17 h 27"/>
                <a:gd name="T24" fmla="*/ 10 w 26"/>
                <a:gd name="T25" fmla="*/ 18 h 27"/>
                <a:gd name="T26" fmla="*/ 8 w 26"/>
                <a:gd name="T27" fmla="*/ 20 h 27"/>
                <a:gd name="T28" fmla="*/ 7 w 26"/>
                <a:gd name="T29" fmla="*/ 21 h 27"/>
                <a:gd name="T30" fmla="*/ 5 w 26"/>
                <a:gd name="T31" fmla="*/ 22 h 27"/>
                <a:gd name="T32" fmla="*/ 3 w 26"/>
                <a:gd name="T33" fmla="*/ 24 h 27"/>
                <a:gd name="T34" fmla="*/ 2 w 26"/>
                <a:gd name="T35" fmla="*/ 25 h 27"/>
                <a:gd name="T36" fmla="*/ 0 w 26"/>
                <a:gd name="T3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7">
                  <a:moveTo>
                    <a:pt x="26" y="0"/>
                  </a:moveTo>
                  <a:lnTo>
                    <a:pt x="25" y="1"/>
                  </a:lnTo>
                  <a:lnTo>
                    <a:pt x="24" y="3"/>
                  </a:lnTo>
                  <a:lnTo>
                    <a:pt x="23" y="4"/>
                  </a:lnTo>
                  <a:lnTo>
                    <a:pt x="21" y="6"/>
                  </a:lnTo>
                  <a:lnTo>
                    <a:pt x="20" y="7"/>
                  </a:lnTo>
                  <a:lnTo>
                    <a:pt x="19" y="9"/>
                  </a:lnTo>
                  <a:lnTo>
                    <a:pt x="17" y="11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1" y="17"/>
                  </a:lnTo>
                  <a:lnTo>
                    <a:pt x="10" y="18"/>
                  </a:lnTo>
                  <a:lnTo>
                    <a:pt x="8" y="20"/>
                  </a:lnTo>
                  <a:lnTo>
                    <a:pt x="7" y="21"/>
                  </a:lnTo>
                  <a:lnTo>
                    <a:pt x="5" y="22"/>
                  </a:lnTo>
                  <a:lnTo>
                    <a:pt x="3" y="24"/>
                  </a:lnTo>
                  <a:lnTo>
                    <a:pt x="2" y="25"/>
                  </a:lnTo>
                  <a:lnTo>
                    <a:pt x="0" y="27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36" name="Line 41"/>
            <p:cNvSpPr>
              <a:spLocks noChangeShapeType="1"/>
            </p:cNvSpPr>
            <p:nvPr/>
          </p:nvSpPr>
          <p:spPr bwMode="auto">
            <a:xfrm flipH="1" flipV="1">
              <a:off x="4951360" y="4720161"/>
              <a:ext cx="327976" cy="25068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37" name="Freeform 42"/>
            <p:cNvSpPr>
              <a:spLocks/>
            </p:cNvSpPr>
            <p:nvPr/>
          </p:nvSpPr>
          <p:spPr bwMode="auto">
            <a:xfrm>
              <a:off x="4951360" y="4413763"/>
              <a:ext cx="240516" cy="306398"/>
            </a:xfrm>
            <a:custGeom>
              <a:avLst/>
              <a:gdLst>
                <a:gd name="T0" fmla="*/ 22 w 22"/>
                <a:gd name="T1" fmla="*/ 0 h 22"/>
                <a:gd name="T2" fmla="*/ 21 w 22"/>
                <a:gd name="T3" fmla="*/ 1 h 22"/>
                <a:gd name="T4" fmla="*/ 20 w 22"/>
                <a:gd name="T5" fmla="*/ 3 h 22"/>
                <a:gd name="T6" fmla="*/ 19 w 22"/>
                <a:gd name="T7" fmla="*/ 4 h 22"/>
                <a:gd name="T8" fmla="*/ 18 w 22"/>
                <a:gd name="T9" fmla="*/ 5 h 22"/>
                <a:gd name="T10" fmla="*/ 17 w 22"/>
                <a:gd name="T11" fmla="*/ 6 h 22"/>
                <a:gd name="T12" fmla="*/ 15 w 22"/>
                <a:gd name="T13" fmla="*/ 8 h 22"/>
                <a:gd name="T14" fmla="*/ 14 w 22"/>
                <a:gd name="T15" fmla="*/ 9 h 22"/>
                <a:gd name="T16" fmla="*/ 13 w 22"/>
                <a:gd name="T17" fmla="*/ 10 h 22"/>
                <a:gd name="T18" fmla="*/ 12 w 22"/>
                <a:gd name="T19" fmla="*/ 11 h 22"/>
                <a:gd name="T20" fmla="*/ 11 w 22"/>
                <a:gd name="T21" fmla="*/ 13 h 22"/>
                <a:gd name="T22" fmla="*/ 10 w 22"/>
                <a:gd name="T23" fmla="*/ 14 h 22"/>
                <a:gd name="T24" fmla="*/ 8 w 22"/>
                <a:gd name="T25" fmla="*/ 15 h 22"/>
                <a:gd name="T26" fmla="*/ 7 w 22"/>
                <a:gd name="T27" fmla="*/ 16 h 22"/>
                <a:gd name="T28" fmla="*/ 6 w 22"/>
                <a:gd name="T29" fmla="*/ 17 h 22"/>
                <a:gd name="T30" fmla="*/ 4 w 22"/>
                <a:gd name="T31" fmla="*/ 19 h 22"/>
                <a:gd name="T32" fmla="*/ 3 w 22"/>
                <a:gd name="T33" fmla="*/ 20 h 22"/>
                <a:gd name="T34" fmla="*/ 2 w 22"/>
                <a:gd name="T35" fmla="*/ 21 h 22"/>
                <a:gd name="T36" fmla="*/ 0 w 22"/>
                <a:gd name="T3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22">
                  <a:moveTo>
                    <a:pt x="22" y="0"/>
                  </a:moveTo>
                  <a:lnTo>
                    <a:pt x="21" y="1"/>
                  </a:lnTo>
                  <a:lnTo>
                    <a:pt x="20" y="3"/>
                  </a:lnTo>
                  <a:lnTo>
                    <a:pt x="19" y="4"/>
                  </a:lnTo>
                  <a:lnTo>
                    <a:pt x="18" y="5"/>
                  </a:lnTo>
                  <a:lnTo>
                    <a:pt x="17" y="6"/>
                  </a:lnTo>
                  <a:lnTo>
                    <a:pt x="15" y="8"/>
                  </a:lnTo>
                  <a:lnTo>
                    <a:pt x="14" y="9"/>
                  </a:lnTo>
                  <a:lnTo>
                    <a:pt x="13" y="10"/>
                  </a:lnTo>
                  <a:lnTo>
                    <a:pt x="12" y="11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8" y="15"/>
                  </a:lnTo>
                  <a:lnTo>
                    <a:pt x="7" y="16"/>
                  </a:lnTo>
                  <a:lnTo>
                    <a:pt x="6" y="17"/>
                  </a:lnTo>
                  <a:lnTo>
                    <a:pt x="4" y="19"/>
                  </a:lnTo>
                  <a:lnTo>
                    <a:pt x="3" y="20"/>
                  </a:lnTo>
                  <a:lnTo>
                    <a:pt x="2" y="21"/>
                  </a:lnTo>
                  <a:lnTo>
                    <a:pt x="0" y="22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38" name="Line 43"/>
            <p:cNvSpPr>
              <a:spLocks noChangeShapeType="1"/>
            </p:cNvSpPr>
            <p:nvPr/>
          </p:nvSpPr>
          <p:spPr bwMode="auto">
            <a:xfrm>
              <a:off x="4929495" y="4748016"/>
              <a:ext cx="317044" cy="25068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39" name="Freeform 44"/>
            <p:cNvSpPr>
              <a:spLocks/>
            </p:cNvSpPr>
            <p:nvPr/>
          </p:nvSpPr>
          <p:spPr bwMode="auto">
            <a:xfrm>
              <a:off x="4863900" y="4998705"/>
              <a:ext cx="382639" cy="306398"/>
            </a:xfrm>
            <a:custGeom>
              <a:avLst/>
              <a:gdLst>
                <a:gd name="T0" fmla="*/ 35 w 35"/>
                <a:gd name="T1" fmla="*/ 0 h 22"/>
                <a:gd name="T2" fmla="*/ 34 w 35"/>
                <a:gd name="T3" fmla="*/ 1 h 22"/>
                <a:gd name="T4" fmla="*/ 32 w 35"/>
                <a:gd name="T5" fmla="*/ 2 h 22"/>
                <a:gd name="T6" fmla="*/ 30 w 35"/>
                <a:gd name="T7" fmla="*/ 4 h 22"/>
                <a:gd name="T8" fmla="*/ 28 w 35"/>
                <a:gd name="T9" fmla="*/ 5 h 22"/>
                <a:gd name="T10" fmla="*/ 26 w 35"/>
                <a:gd name="T11" fmla="*/ 6 h 22"/>
                <a:gd name="T12" fmla="*/ 25 w 35"/>
                <a:gd name="T13" fmla="*/ 8 h 22"/>
                <a:gd name="T14" fmla="*/ 23 w 35"/>
                <a:gd name="T15" fmla="*/ 9 h 22"/>
                <a:gd name="T16" fmla="*/ 21 w 35"/>
                <a:gd name="T17" fmla="*/ 10 h 22"/>
                <a:gd name="T18" fmla="*/ 19 w 35"/>
                <a:gd name="T19" fmla="*/ 11 h 22"/>
                <a:gd name="T20" fmla="*/ 17 w 35"/>
                <a:gd name="T21" fmla="*/ 12 h 22"/>
                <a:gd name="T22" fmla="*/ 15 w 35"/>
                <a:gd name="T23" fmla="*/ 14 h 22"/>
                <a:gd name="T24" fmla="*/ 13 w 35"/>
                <a:gd name="T25" fmla="*/ 15 h 22"/>
                <a:gd name="T26" fmla="*/ 11 w 35"/>
                <a:gd name="T27" fmla="*/ 16 h 22"/>
                <a:gd name="T28" fmla="*/ 9 w 35"/>
                <a:gd name="T29" fmla="*/ 17 h 22"/>
                <a:gd name="T30" fmla="*/ 7 w 35"/>
                <a:gd name="T31" fmla="*/ 18 h 22"/>
                <a:gd name="T32" fmla="*/ 5 w 35"/>
                <a:gd name="T33" fmla="*/ 19 h 22"/>
                <a:gd name="T34" fmla="*/ 3 w 35"/>
                <a:gd name="T35" fmla="*/ 21 h 22"/>
                <a:gd name="T36" fmla="*/ 0 w 35"/>
                <a:gd name="T3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22">
                  <a:moveTo>
                    <a:pt x="35" y="0"/>
                  </a:moveTo>
                  <a:lnTo>
                    <a:pt x="34" y="1"/>
                  </a:lnTo>
                  <a:lnTo>
                    <a:pt x="32" y="2"/>
                  </a:lnTo>
                  <a:lnTo>
                    <a:pt x="30" y="4"/>
                  </a:lnTo>
                  <a:lnTo>
                    <a:pt x="28" y="5"/>
                  </a:lnTo>
                  <a:lnTo>
                    <a:pt x="26" y="6"/>
                  </a:lnTo>
                  <a:lnTo>
                    <a:pt x="25" y="8"/>
                  </a:lnTo>
                  <a:lnTo>
                    <a:pt x="23" y="9"/>
                  </a:lnTo>
                  <a:lnTo>
                    <a:pt x="21" y="10"/>
                  </a:lnTo>
                  <a:lnTo>
                    <a:pt x="19" y="11"/>
                  </a:lnTo>
                  <a:lnTo>
                    <a:pt x="17" y="12"/>
                  </a:lnTo>
                  <a:lnTo>
                    <a:pt x="15" y="14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9" y="17"/>
                  </a:lnTo>
                  <a:lnTo>
                    <a:pt x="7" y="18"/>
                  </a:lnTo>
                  <a:lnTo>
                    <a:pt x="5" y="19"/>
                  </a:lnTo>
                  <a:lnTo>
                    <a:pt x="3" y="21"/>
                  </a:lnTo>
                  <a:lnTo>
                    <a:pt x="0" y="22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40" name="Line 45"/>
            <p:cNvSpPr>
              <a:spLocks noChangeShapeType="1"/>
            </p:cNvSpPr>
            <p:nvPr/>
          </p:nvSpPr>
          <p:spPr bwMode="auto">
            <a:xfrm flipH="1" flipV="1">
              <a:off x="4623384" y="4998705"/>
              <a:ext cx="240516" cy="30639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41" name="Freeform 46"/>
            <p:cNvSpPr>
              <a:spLocks/>
            </p:cNvSpPr>
            <p:nvPr/>
          </p:nvSpPr>
          <p:spPr bwMode="auto">
            <a:xfrm>
              <a:off x="4623384" y="4748016"/>
              <a:ext cx="306111" cy="250689"/>
            </a:xfrm>
            <a:custGeom>
              <a:avLst/>
              <a:gdLst>
                <a:gd name="T0" fmla="*/ 28 w 28"/>
                <a:gd name="T1" fmla="*/ 0 h 18"/>
                <a:gd name="T2" fmla="*/ 27 w 28"/>
                <a:gd name="T3" fmla="*/ 1 h 18"/>
                <a:gd name="T4" fmla="*/ 25 w 28"/>
                <a:gd name="T5" fmla="*/ 2 h 18"/>
                <a:gd name="T6" fmla="*/ 24 w 28"/>
                <a:gd name="T7" fmla="*/ 3 h 18"/>
                <a:gd name="T8" fmla="*/ 23 w 28"/>
                <a:gd name="T9" fmla="*/ 4 h 18"/>
                <a:gd name="T10" fmla="*/ 21 w 28"/>
                <a:gd name="T11" fmla="*/ 5 h 18"/>
                <a:gd name="T12" fmla="*/ 19 w 28"/>
                <a:gd name="T13" fmla="*/ 6 h 18"/>
                <a:gd name="T14" fmla="*/ 18 w 28"/>
                <a:gd name="T15" fmla="*/ 7 h 18"/>
                <a:gd name="T16" fmla="*/ 16 w 28"/>
                <a:gd name="T17" fmla="*/ 8 h 18"/>
                <a:gd name="T18" fmla="*/ 15 w 28"/>
                <a:gd name="T19" fmla="*/ 9 h 18"/>
                <a:gd name="T20" fmla="*/ 13 w 28"/>
                <a:gd name="T21" fmla="*/ 10 h 18"/>
                <a:gd name="T22" fmla="*/ 12 w 28"/>
                <a:gd name="T23" fmla="*/ 11 h 18"/>
                <a:gd name="T24" fmla="*/ 10 w 28"/>
                <a:gd name="T25" fmla="*/ 12 h 18"/>
                <a:gd name="T26" fmla="*/ 8 w 28"/>
                <a:gd name="T27" fmla="*/ 13 h 18"/>
                <a:gd name="T28" fmla="*/ 7 w 28"/>
                <a:gd name="T29" fmla="*/ 14 h 18"/>
                <a:gd name="T30" fmla="*/ 5 w 28"/>
                <a:gd name="T31" fmla="*/ 15 h 18"/>
                <a:gd name="T32" fmla="*/ 3 w 28"/>
                <a:gd name="T33" fmla="*/ 16 h 18"/>
                <a:gd name="T34" fmla="*/ 2 w 28"/>
                <a:gd name="T35" fmla="*/ 17 h 18"/>
                <a:gd name="T36" fmla="*/ 0 w 28"/>
                <a:gd name="T3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18">
                  <a:moveTo>
                    <a:pt x="28" y="0"/>
                  </a:moveTo>
                  <a:lnTo>
                    <a:pt x="27" y="1"/>
                  </a:lnTo>
                  <a:lnTo>
                    <a:pt x="25" y="2"/>
                  </a:lnTo>
                  <a:lnTo>
                    <a:pt x="24" y="3"/>
                  </a:lnTo>
                  <a:lnTo>
                    <a:pt x="23" y="4"/>
                  </a:lnTo>
                  <a:lnTo>
                    <a:pt x="21" y="5"/>
                  </a:lnTo>
                  <a:lnTo>
                    <a:pt x="19" y="6"/>
                  </a:lnTo>
                  <a:lnTo>
                    <a:pt x="18" y="7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3" y="10"/>
                  </a:lnTo>
                  <a:lnTo>
                    <a:pt x="12" y="11"/>
                  </a:lnTo>
                  <a:lnTo>
                    <a:pt x="10" y="12"/>
                  </a:lnTo>
                  <a:lnTo>
                    <a:pt x="8" y="13"/>
                  </a:lnTo>
                  <a:lnTo>
                    <a:pt x="7" y="14"/>
                  </a:lnTo>
                  <a:lnTo>
                    <a:pt x="5" y="15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0" y="18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42" name="Line 47"/>
            <p:cNvSpPr>
              <a:spLocks noChangeShapeType="1"/>
            </p:cNvSpPr>
            <p:nvPr/>
          </p:nvSpPr>
          <p:spPr bwMode="auto">
            <a:xfrm>
              <a:off x="4590587" y="5012632"/>
              <a:ext cx="240516" cy="30639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43" name="Freeform 48"/>
            <p:cNvSpPr>
              <a:spLocks/>
            </p:cNvSpPr>
            <p:nvPr/>
          </p:nvSpPr>
          <p:spPr bwMode="auto">
            <a:xfrm>
              <a:off x="4382868" y="5319030"/>
              <a:ext cx="448234" cy="222835"/>
            </a:xfrm>
            <a:custGeom>
              <a:avLst/>
              <a:gdLst>
                <a:gd name="T0" fmla="*/ 41 w 41"/>
                <a:gd name="T1" fmla="*/ 0 h 16"/>
                <a:gd name="T2" fmla="*/ 39 w 41"/>
                <a:gd name="T3" fmla="*/ 1 h 16"/>
                <a:gd name="T4" fmla="*/ 37 w 41"/>
                <a:gd name="T5" fmla="*/ 2 h 16"/>
                <a:gd name="T6" fmla="*/ 35 w 41"/>
                <a:gd name="T7" fmla="*/ 3 h 16"/>
                <a:gd name="T8" fmla="*/ 33 w 41"/>
                <a:gd name="T9" fmla="*/ 4 h 16"/>
                <a:gd name="T10" fmla="*/ 30 w 41"/>
                <a:gd name="T11" fmla="*/ 5 h 16"/>
                <a:gd name="T12" fmla="*/ 28 w 41"/>
                <a:gd name="T13" fmla="*/ 6 h 16"/>
                <a:gd name="T14" fmla="*/ 26 w 41"/>
                <a:gd name="T15" fmla="*/ 7 h 16"/>
                <a:gd name="T16" fmla="*/ 24 w 41"/>
                <a:gd name="T17" fmla="*/ 8 h 16"/>
                <a:gd name="T18" fmla="*/ 21 w 41"/>
                <a:gd name="T19" fmla="*/ 9 h 16"/>
                <a:gd name="T20" fmla="*/ 19 w 41"/>
                <a:gd name="T21" fmla="*/ 9 h 16"/>
                <a:gd name="T22" fmla="*/ 17 w 41"/>
                <a:gd name="T23" fmla="*/ 10 h 16"/>
                <a:gd name="T24" fmla="*/ 14 w 41"/>
                <a:gd name="T25" fmla="*/ 11 h 16"/>
                <a:gd name="T26" fmla="*/ 12 w 41"/>
                <a:gd name="T27" fmla="*/ 12 h 16"/>
                <a:gd name="T28" fmla="*/ 10 w 41"/>
                <a:gd name="T29" fmla="*/ 13 h 16"/>
                <a:gd name="T30" fmla="*/ 7 w 41"/>
                <a:gd name="T31" fmla="*/ 13 h 16"/>
                <a:gd name="T32" fmla="*/ 5 w 41"/>
                <a:gd name="T33" fmla="*/ 14 h 16"/>
                <a:gd name="T34" fmla="*/ 2 w 41"/>
                <a:gd name="T35" fmla="*/ 15 h 16"/>
                <a:gd name="T36" fmla="*/ 0 w 41"/>
                <a:gd name="T3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" h="16">
                  <a:moveTo>
                    <a:pt x="41" y="0"/>
                  </a:moveTo>
                  <a:lnTo>
                    <a:pt x="39" y="1"/>
                  </a:lnTo>
                  <a:lnTo>
                    <a:pt x="37" y="2"/>
                  </a:lnTo>
                  <a:lnTo>
                    <a:pt x="35" y="3"/>
                  </a:lnTo>
                  <a:lnTo>
                    <a:pt x="33" y="4"/>
                  </a:lnTo>
                  <a:lnTo>
                    <a:pt x="30" y="5"/>
                  </a:lnTo>
                  <a:lnTo>
                    <a:pt x="28" y="6"/>
                  </a:lnTo>
                  <a:lnTo>
                    <a:pt x="26" y="7"/>
                  </a:lnTo>
                  <a:lnTo>
                    <a:pt x="24" y="8"/>
                  </a:lnTo>
                  <a:lnTo>
                    <a:pt x="21" y="9"/>
                  </a:lnTo>
                  <a:lnTo>
                    <a:pt x="19" y="9"/>
                  </a:lnTo>
                  <a:lnTo>
                    <a:pt x="17" y="10"/>
                  </a:lnTo>
                  <a:lnTo>
                    <a:pt x="14" y="11"/>
                  </a:lnTo>
                  <a:lnTo>
                    <a:pt x="12" y="12"/>
                  </a:lnTo>
                  <a:lnTo>
                    <a:pt x="10" y="13"/>
                  </a:lnTo>
                  <a:lnTo>
                    <a:pt x="7" y="13"/>
                  </a:lnTo>
                  <a:lnTo>
                    <a:pt x="5" y="14"/>
                  </a:lnTo>
                  <a:lnTo>
                    <a:pt x="2" y="15"/>
                  </a:lnTo>
                  <a:lnTo>
                    <a:pt x="0" y="1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44" name="Line 49"/>
            <p:cNvSpPr>
              <a:spLocks noChangeShapeType="1"/>
            </p:cNvSpPr>
            <p:nvPr/>
          </p:nvSpPr>
          <p:spPr bwMode="auto">
            <a:xfrm flipH="1" flipV="1">
              <a:off x="4218880" y="5179758"/>
              <a:ext cx="163988" cy="362107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45" name="Freeform 50"/>
            <p:cNvSpPr>
              <a:spLocks/>
            </p:cNvSpPr>
            <p:nvPr/>
          </p:nvSpPr>
          <p:spPr bwMode="auto">
            <a:xfrm>
              <a:off x="4218880" y="5012632"/>
              <a:ext cx="371706" cy="167126"/>
            </a:xfrm>
            <a:custGeom>
              <a:avLst/>
              <a:gdLst>
                <a:gd name="T0" fmla="*/ 34 w 34"/>
                <a:gd name="T1" fmla="*/ 0 h 12"/>
                <a:gd name="T2" fmla="*/ 33 w 34"/>
                <a:gd name="T3" fmla="*/ 1 h 12"/>
                <a:gd name="T4" fmla="*/ 31 w 34"/>
                <a:gd name="T5" fmla="*/ 1 h 12"/>
                <a:gd name="T6" fmla="*/ 29 w 34"/>
                <a:gd name="T7" fmla="*/ 2 h 12"/>
                <a:gd name="T8" fmla="*/ 27 w 34"/>
                <a:gd name="T9" fmla="*/ 3 h 12"/>
                <a:gd name="T10" fmla="*/ 25 w 34"/>
                <a:gd name="T11" fmla="*/ 4 h 12"/>
                <a:gd name="T12" fmla="*/ 24 w 34"/>
                <a:gd name="T13" fmla="*/ 5 h 12"/>
                <a:gd name="T14" fmla="*/ 22 w 34"/>
                <a:gd name="T15" fmla="*/ 5 h 12"/>
                <a:gd name="T16" fmla="*/ 20 w 34"/>
                <a:gd name="T17" fmla="*/ 6 h 12"/>
                <a:gd name="T18" fmla="*/ 18 w 34"/>
                <a:gd name="T19" fmla="*/ 7 h 12"/>
                <a:gd name="T20" fmla="*/ 16 w 34"/>
                <a:gd name="T21" fmla="*/ 7 h 12"/>
                <a:gd name="T22" fmla="*/ 14 w 34"/>
                <a:gd name="T23" fmla="*/ 8 h 12"/>
                <a:gd name="T24" fmla="*/ 12 w 34"/>
                <a:gd name="T25" fmla="*/ 9 h 12"/>
                <a:gd name="T26" fmla="*/ 10 w 34"/>
                <a:gd name="T27" fmla="*/ 9 h 12"/>
                <a:gd name="T28" fmla="*/ 8 w 34"/>
                <a:gd name="T29" fmla="*/ 10 h 12"/>
                <a:gd name="T30" fmla="*/ 6 w 34"/>
                <a:gd name="T31" fmla="*/ 11 h 12"/>
                <a:gd name="T32" fmla="*/ 4 w 34"/>
                <a:gd name="T33" fmla="*/ 11 h 12"/>
                <a:gd name="T34" fmla="*/ 2 w 34"/>
                <a:gd name="T35" fmla="*/ 12 h 12"/>
                <a:gd name="T36" fmla="*/ 0 w 34"/>
                <a:gd name="T3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12">
                  <a:moveTo>
                    <a:pt x="34" y="0"/>
                  </a:moveTo>
                  <a:lnTo>
                    <a:pt x="33" y="1"/>
                  </a:lnTo>
                  <a:lnTo>
                    <a:pt x="31" y="1"/>
                  </a:lnTo>
                  <a:lnTo>
                    <a:pt x="29" y="2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24" y="5"/>
                  </a:lnTo>
                  <a:lnTo>
                    <a:pt x="22" y="5"/>
                  </a:lnTo>
                  <a:lnTo>
                    <a:pt x="20" y="6"/>
                  </a:lnTo>
                  <a:lnTo>
                    <a:pt x="18" y="7"/>
                  </a:lnTo>
                  <a:lnTo>
                    <a:pt x="16" y="7"/>
                  </a:lnTo>
                  <a:lnTo>
                    <a:pt x="14" y="8"/>
                  </a:lnTo>
                  <a:lnTo>
                    <a:pt x="12" y="9"/>
                  </a:lnTo>
                  <a:lnTo>
                    <a:pt x="10" y="9"/>
                  </a:lnTo>
                  <a:lnTo>
                    <a:pt x="8" y="10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2" y="12"/>
                  </a:lnTo>
                  <a:lnTo>
                    <a:pt x="0" y="12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46" name="Line 51"/>
            <p:cNvSpPr>
              <a:spLocks noChangeShapeType="1"/>
            </p:cNvSpPr>
            <p:nvPr/>
          </p:nvSpPr>
          <p:spPr bwMode="auto">
            <a:xfrm>
              <a:off x="4197015" y="5193685"/>
              <a:ext cx="153056" cy="34818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47" name="Freeform 52"/>
            <p:cNvSpPr>
              <a:spLocks/>
            </p:cNvSpPr>
            <p:nvPr/>
          </p:nvSpPr>
          <p:spPr bwMode="auto">
            <a:xfrm>
              <a:off x="3847174" y="5541865"/>
              <a:ext cx="502897" cy="125345"/>
            </a:xfrm>
            <a:custGeom>
              <a:avLst/>
              <a:gdLst>
                <a:gd name="T0" fmla="*/ 46 w 46"/>
                <a:gd name="T1" fmla="*/ 0 h 9"/>
                <a:gd name="T2" fmla="*/ 43 w 46"/>
                <a:gd name="T3" fmla="*/ 1 h 9"/>
                <a:gd name="T4" fmla="*/ 41 w 46"/>
                <a:gd name="T5" fmla="*/ 2 h 9"/>
                <a:gd name="T6" fmla="*/ 38 w 46"/>
                <a:gd name="T7" fmla="*/ 2 h 9"/>
                <a:gd name="T8" fmla="*/ 36 w 46"/>
                <a:gd name="T9" fmla="*/ 3 h 9"/>
                <a:gd name="T10" fmla="*/ 33 w 46"/>
                <a:gd name="T11" fmla="*/ 3 h 9"/>
                <a:gd name="T12" fmla="*/ 31 w 46"/>
                <a:gd name="T13" fmla="*/ 4 h 9"/>
                <a:gd name="T14" fmla="*/ 28 w 46"/>
                <a:gd name="T15" fmla="*/ 4 h 9"/>
                <a:gd name="T16" fmla="*/ 26 w 46"/>
                <a:gd name="T17" fmla="*/ 5 h 9"/>
                <a:gd name="T18" fmla="*/ 23 w 46"/>
                <a:gd name="T19" fmla="*/ 5 h 9"/>
                <a:gd name="T20" fmla="*/ 20 w 46"/>
                <a:gd name="T21" fmla="*/ 6 h 9"/>
                <a:gd name="T22" fmla="*/ 18 w 46"/>
                <a:gd name="T23" fmla="*/ 6 h 9"/>
                <a:gd name="T24" fmla="*/ 15 w 46"/>
                <a:gd name="T25" fmla="*/ 7 h 9"/>
                <a:gd name="T26" fmla="*/ 13 w 46"/>
                <a:gd name="T27" fmla="*/ 7 h 9"/>
                <a:gd name="T28" fmla="*/ 10 w 46"/>
                <a:gd name="T29" fmla="*/ 7 h 9"/>
                <a:gd name="T30" fmla="*/ 8 w 46"/>
                <a:gd name="T31" fmla="*/ 8 h 9"/>
                <a:gd name="T32" fmla="*/ 5 w 46"/>
                <a:gd name="T33" fmla="*/ 8 h 9"/>
                <a:gd name="T34" fmla="*/ 2 w 46"/>
                <a:gd name="T35" fmla="*/ 8 h 9"/>
                <a:gd name="T36" fmla="*/ 0 w 46"/>
                <a:gd name="T3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">
                  <a:moveTo>
                    <a:pt x="46" y="0"/>
                  </a:moveTo>
                  <a:lnTo>
                    <a:pt x="43" y="1"/>
                  </a:lnTo>
                  <a:lnTo>
                    <a:pt x="41" y="2"/>
                  </a:lnTo>
                  <a:lnTo>
                    <a:pt x="38" y="2"/>
                  </a:lnTo>
                  <a:lnTo>
                    <a:pt x="36" y="3"/>
                  </a:lnTo>
                  <a:lnTo>
                    <a:pt x="33" y="3"/>
                  </a:lnTo>
                  <a:lnTo>
                    <a:pt x="31" y="4"/>
                  </a:lnTo>
                  <a:lnTo>
                    <a:pt x="28" y="4"/>
                  </a:lnTo>
                  <a:lnTo>
                    <a:pt x="26" y="5"/>
                  </a:lnTo>
                  <a:lnTo>
                    <a:pt x="23" y="5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0" y="7"/>
                  </a:lnTo>
                  <a:lnTo>
                    <a:pt x="8" y="8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9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48" name="Line 53"/>
            <p:cNvSpPr>
              <a:spLocks noChangeShapeType="1"/>
            </p:cNvSpPr>
            <p:nvPr/>
          </p:nvSpPr>
          <p:spPr bwMode="auto">
            <a:xfrm flipH="1" flipV="1">
              <a:off x="3781578" y="5291176"/>
              <a:ext cx="65595" cy="37603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49" name="Freeform 54"/>
            <p:cNvSpPr>
              <a:spLocks/>
            </p:cNvSpPr>
            <p:nvPr/>
          </p:nvSpPr>
          <p:spPr bwMode="auto">
            <a:xfrm>
              <a:off x="3781578" y="5193685"/>
              <a:ext cx="415437" cy="97490"/>
            </a:xfrm>
            <a:custGeom>
              <a:avLst/>
              <a:gdLst>
                <a:gd name="T0" fmla="*/ 38 w 38"/>
                <a:gd name="T1" fmla="*/ 0 h 7"/>
                <a:gd name="T2" fmla="*/ 36 w 38"/>
                <a:gd name="T3" fmla="*/ 1 h 7"/>
                <a:gd name="T4" fmla="*/ 34 w 38"/>
                <a:gd name="T5" fmla="*/ 1 h 7"/>
                <a:gd name="T6" fmla="*/ 32 w 38"/>
                <a:gd name="T7" fmla="*/ 2 h 7"/>
                <a:gd name="T8" fmla="*/ 30 w 38"/>
                <a:gd name="T9" fmla="*/ 2 h 7"/>
                <a:gd name="T10" fmla="*/ 28 w 38"/>
                <a:gd name="T11" fmla="*/ 3 h 7"/>
                <a:gd name="T12" fmla="*/ 26 w 38"/>
                <a:gd name="T13" fmla="*/ 3 h 7"/>
                <a:gd name="T14" fmla="*/ 23 w 38"/>
                <a:gd name="T15" fmla="*/ 3 h 7"/>
                <a:gd name="T16" fmla="*/ 21 w 38"/>
                <a:gd name="T17" fmla="*/ 4 h 7"/>
                <a:gd name="T18" fmla="*/ 19 w 38"/>
                <a:gd name="T19" fmla="*/ 4 h 7"/>
                <a:gd name="T20" fmla="*/ 17 w 38"/>
                <a:gd name="T21" fmla="*/ 5 h 7"/>
                <a:gd name="T22" fmla="*/ 15 w 38"/>
                <a:gd name="T23" fmla="*/ 5 h 7"/>
                <a:gd name="T24" fmla="*/ 13 w 38"/>
                <a:gd name="T25" fmla="*/ 5 h 7"/>
                <a:gd name="T26" fmla="*/ 11 w 38"/>
                <a:gd name="T27" fmla="*/ 6 h 7"/>
                <a:gd name="T28" fmla="*/ 9 w 38"/>
                <a:gd name="T29" fmla="*/ 6 h 7"/>
                <a:gd name="T30" fmla="*/ 7 w 38"/>
                <a:gd name="T31" fmla="*/ 6 h 7"/>
                <a:gd name="T32" fmla="*/ 5 w 38"/>
                <a:gd name="T33" fmla="*/ 6 h 7"/>
                <a:gd name="T34" fmla="*/ 3 w 38"/>
                <a:gd name="T35" fmla="*/ 7 h 7"/>
                <a:gd name="T36" fmla="*/ 0 w 38"/>
                <a:gd name="T3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7">
                  <a:moveTo>
                    <a:pt x="38" y="0"/>
                  </a:moveTo>
                  <a:lnTo>
                    <a:pt x="36" y="1"/>
                  </a:lnTo>
                  <a:lnTo>
                    <a:pt x="34" y="1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28" y="3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5" y="6"/>
                  </a:lnTo>
                  <a:lnTo>
                    <a:pt x="3" y="7"/>
                  </a:lnTo>
                  <a:lnTo>
                    <a:pt x="0" y="7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50" name="Line 55"/>
            <p:cNvSpPr>
              <a:spLocks noChangeShapeType="1"/>
            </p:cNvSpPr>
            <p:nvPr/>
          </p:nvSpPr>
          <p:spPr bwMode="auto">
            <a:xfrm>
              <a:off x="3759713" y="5291176"/>
              <a:ext cx="43730" cy="37603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51" name="Freeform 56"/>
            <p:cNvSpPr>
              <a:spLocks/>
            </p:cNvSpPr>
            <p:nvPr/>
          </p:nvSpPr>
          <p:spPr bwMode="auto">
            <a:xfrm>
              <a:off x="3289614" y="5667210"/>
              <a:ext cx="513829" cy="13927"/>
            </a:xfrm>
            <a:custGeom>
              <a:avLst/>
              <a:gdLst>
                <a:gd name="T0" fmla="*/ 47 w 47"/>
                <a:gd name="T1" fmla="*/ 0 h 1"/>
                <a:gd name="T2" fmla="*/ 45 w 47"/>
                <a:gd name="T3" fmla="*/ 0 h 1"/>
                <a:gd name="T4" fmla="*/ 42 w 47"/>
                <a:gd name="T5" fmla="*/ 0 h 1"/>
                <a:gd name="T6" fmla="*/ 39 w 47"/>
                <a:gd name="T7" fmla="*/ 0 h 1"/>
                <a:gd name="T8" fmla="*/ 37 w 47"/>
                <a:gd name="T9" fmla="*/ 1 h 1"/>
                <a:gd name="T10" fmla="*/ 34 w 47"/>
                <a:gd name="T11" fmla="*/ 1 h 1"/>
                <a:gd name="T12" fmla="*/ 32 w 47"/>
                <a:gd name="T13" fmla="*/ 1 h 1"/>
                <a:gd name="T14" fmla="*/ 29 w 47"/>
                <a:gd name="T15" fmla="*/ 1 h 1"/>
                <a:gd name="T16" fmla="*/ 26 w 47"/>
                <a:gd name="T17" fmla="*/ 1 h 1"/>
                <a:gd name="T18" fmla="*/ 24 w 47"/>
                <a:gd name="T19" fmla="*/ 1 h 1"/>
                <a:gd name="T20" fmla="*/ 21 w 47"/>
                <a:gd name="T21" fmla="*/ 1 h 1"/>
                <a:gd name="T22" fmla="*/ 18 w 47"/>
                <a:gd name="T23" fmla="*/ 1 h 1"/>
                <a:gd name="T24" fmla="*/ 16 w 47"/>
                <a:gd name="T25" fmla="*/ 1 h 1"/>
                <a:gd name="T26" fmla="*/ 13 w 47"/>
                <a:gd name="T27" fmla="*/ 1 h 1"/>
                <a:gd name="T28" fmla="*/ 11 w 47"/>
                <a:gd name="T29" fmla="*/ 1 h 1"/>
                <a:gd name="T30" fmla="*/ 8 w 47"/>
                <a:gd name="T31" fmla="*/ 1 h 1"/>
                <a:gd name="T32" fmla="*/ 5 w 47"/>
                <a:gd name="T33" fmla="*/ 1 h 1"/>
                <a:gd name="T34" fmla="*/ 3 w 47"/>
                <a:gd name="T35" fmla="*/ 0 h 1"/>
                <a:gd name="T36" fmla="*/ 0 w 47"/>
                <a:gd name="T3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1">
                  <a:moveTo>
                    <a:pt x="47" y="0"/>
                  </a:moveTo>
                  <a:lnTo>
                    <a:pt x="45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7" y="1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29" y="1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1" y="1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8" y="1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52" name="Line 57"/>
            <p:cNvSpPr>
              <a:spLocks noChangeShapeType="1"/>
            </p:cNvSpPr>
            <p:nvPr/>
          </p:nvSpPr>
          <p:spPr bwMode="auto">
            <a:xfrm flipV="1">
              <a:off x="3289614" y="5291176"/>
              <a:ext cx="43730" cy="37603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53" name="Freeform 58"/>
            <p:cNvSpPr>
              <a:spLocks/>
            </p:cNvSpPr>
            <p:nvPr/>
          </p:nvSpPr>
          <p:spPr bwMode="auto">
            <a:xfrm>
              <a:off x="3333344" y="5291176"/>
              <a:ext cx="426369" cy="13927"/>
            </a:xfrm>
            <a:custGeom>
              <a:avLst/>
              <a:gdLst>
                <a:gd name="T0" fmla="*/ 39 w 39"/>
                <a:gd name="T1" fmla="*/ 0 h 1"/>
                <a:gd name="T2" fmla="*/ 36 w 39"/>
                <a:gd name="T3" fmla="*/ 0 h 1"/>
                <a:gd name="T4" fmla="*/ 34 w 39"/>
                <a:gd name="T5" fmla="*/ 0 h 1"/>
                <a:gd name="T6" fmla="*/ 32 w 39"/>
                <a:gd name="T7" fmla="*/ 0 h 1"/>
                <a:gd name="T8" fmla="*/ 30 w 39"/>
                <a:gd name="T9" fmla="*/ 1 h 1"/>
                <a:gd name="T10" fmla="*/ 28 w 39"/>
                <a:gd name="T11" fmla="*/ 1 h 1"/>
                <a:gd name="T12" fmla="*/ 26 w 39"/>
                <a:gd name="T13" fmla="*/ 1 h 1"/>
                <a:gd name="T14" fmla="*/ 24 w 39"/>
                <a:gd name="T15" fmla="*/ 1 h 1"/>
                <a:gd name="T16" fmla="*/ 21 w 39"/>
                <a:gd name="T17" fmla="*/ 1 h 1"/>
                <a:gd name="T18" fmla="*/ 19 w 39"/>
                <a:gd name="T19" fmla="*/ 1 h 1"/>
                <a:gd name="T20" fmla="*/ 17 w 39"/>
                <a:gd name="T21" fmla="*/ 1 h 1"/>
                <a:gd name="T22" fmla="*/ 15 w 39"/>
                <a:gd name="T23" fmla="*/ 1 h 1"/>
                <a:gd name="T24" fmla="*/ 13 w 39"/>
                <a:gd name="T25" fmla="*/ 1 h 1"/>
                <a:gd name="T26" fmla="*/ 11 w 39"/>
                <a:gd name="T27" fmla="*/ 1 h 1"/>
                <a:gd name="T28" fmla="*/ 9 w 39"/>
                <a:gd name="T29" fmla="*/ 1 h 1"/>
                <a:gd name="T30" fmla="*/ 6 w 39"/>
                <a:gd name="T31" fmla="*/ 1 h 1"/>
                <a:gd name="T32" fmla="*/ 4 w 39"/>
                <a:gd name="T33" fmla="*/ 1 h 1"/>
                <a:gd name="T34" fmla="*/ 2 w 39"/>
                <a:gd name="T35" fmla="*/ 0 h 1"/>
                <a:gd name="T36" fmla="*/ 0 w 39"/>
                <a:gd name="T3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1">
                  <a:moveTo>
                    <a:pt x="39" y="0"/>
                  </a:move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54" name="Line 59"/>
            <p:cNvSpPr>
              <a:spLocks noChangeShapeType="1"/>
            </p:cNvSpPr>
            <p:nvPr/>
          </p:nvSpPr>
          <p:spPr bwMode="auto">
            <a:xfrm flipH="1">
              <a:off x="3245884" y="5291176"/>
              <a:ext cx="54663" cy="37603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55" name="Freeform 60"/>
            <p:cNvSpPr>
              <a:spLocks/>
            </p:cNvSpPr>
            <p:nvPr/>
          </p:nvSpPr>
          <p:spPr bwMode="auto">
            <a:xfrm>
              <a:off x="2753920" y="5555792"/>
              <a:ext cx="491964" cy="111417"/>
            </a:xfrm>
            <a:custGeom>
              <a:avLst/>
              <a:gdLst>
                <a:gd name="T0" fmla="*/ 45 w 45"/>
                <a:gd name="T1" fmla="*/ 8 h 8"/>
                <a:gd name="T2" fmla="*/ 43 w 45"/>
                <a:gd name="T3" fmla="*/ 8 h 8"/>
                <a:gd name="T4" fmla="*/ 40 w 45"/>
                <a:gd name="T5" fmla="*/ 7 h 8"/>
                <a:gd name="T6" fmla="*/ 38 w 45"/>
                <a:gd name="T7" fmla="*/ 7 h 8"/>
                <a:gd name="T8" fmla="*/ 35 w 45"/>
                <a:gd name="T9" fmla="*/ 7 h 8"/>
                <a:gd name="T10" fmla="*/ 32 w 45"/>
                <a:gd name="T11" fmla="*/ 7 h 8"/>
                <a:gd name="T12" fmla="*/ 30 w 45"/>
                <a:gd name="T13" fmla="*/ 6 h 8"/>
                <a:gd name="T14" fmla="*/ 27 w 45"/>
                <a:gd name="T15" fmla="*/ 6 h 8"/>
                <a:gd name="T16" fmla="*/ 25 w 45"/>
                <a:gd name="T17" fmla="*/ 5 h 8"/>
                <a:gd name="T18" fmla="*/ 22 w 45"/>
                <a:gd name="T19" fmla="*/ 5 h 8"/>
                <a:gd name="T20" fmla="*/ 20 w 45"/>
                <a:gd name="T21" fmla="*/ 5 h 8"/>
                <a:gd name="T22" fmla="*/ 17 w 45"/>
                <a:gd name="T23" fmla="*/ 4 h 8"/>
                <a:gd name="T24" fmla="*/ 15 w 45"/>
                <a:gd name="T25" fmla="*/ 4 h 8"/>
                <a:gd name="T26" fmla="*/ 12 w 45"/>
                <a:gd name="T27" fmla="*/ 3 h 8"/>
                <a:gd name="T28" fmla="*/ 10 w 45"/>
                <a:gd name="T29" fmla="*/ 3 h 8"/>
                <a:gd name="T30" fmla="*/ 7 w 45"/>
                <a:gd name="T31" fmla="*/ 2 h 8"/>
                <a:gd name="T32" fmla="*/ 5 w 45"/>
                <a:gd name="T33" fmla="*/ 2 h 8"/>
                <a:gd name="T34" fmla="*/ 2 w 45"/>
                <a:gd name="T35" fmla="*/ 1 h 8"/>
                <a:gd name="T36" fmla="*/ 0 w 45"/>
                <a:gd name="T3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8">
                  <a:moveTo>
                    <a:pt x="45" y="8"/>
                  </a:moveTo>
                  <a:lnTo>
                    <a:pt x="43" y="8"/>
                  </a:lnTo>
                  <a:lnTo>
                    <a:pt x="40" y="7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2" y="7"/>
                  </a:lnTo>
                  <a:lnTo>
                    <a:pt x="30" y="6"/>
                  </a:lnTo>
                  <a:lnTo>
                    <a:pt x="27" y="6"/>
                  </a:lnTo>
                  <a:lnTo>
                    <a:pt x="25" y="5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7" y="2"/>
                  </a:lnTo>
                  <a:lnTo>
                    <a:pt x="5" y="2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56" name="Line 61"/>
            <p:cNvSpPr>
              <a:spLocks noChangeShapeType="1"/>
            </p:cNvSpPr>
            <p:nvPr/>
          </p:nvSpPr>
          <p:spPr bwMode="auto">
            <a:xfrm flipV="1">
              <a:off x="2753920" y="5207613"/>
              <a:ext cx="142123" cy="34818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57" name="Freeform 62"/>
            <p:cNvSpPr>
              <a:spLocks/>
            </p:cNvSpPr>
            <p:nvPr/>
          </p:nvSpPr>
          <p:spPr bwMode="auto">
            <a:xfrm>
              <a:off x="2896043" y="5207613"/>
              <a:ext cx="404504" cy="83563"/>
            </a:xfrm>
            <a:custGeom>
              <a:avLst/>
              <a:gdLst>
                <a:gd name="T0" fmla="*/ 37 w 37"/>
                <a:gd name="T1" fmla="*/ 6 h 6"/>
                <a:gd name="T2" fmla="*/ 35 w 37"/>
                <a:gd name="T3" fmla="*/ 6 h 6"/>
                <a:gd name="T4" fmla="*/ 33 w 37"/>
                <a:gd name="T5" fmla="*/ 6 h 6"/>
                <a:gd name="T6" fmla="*/ 31 w 37"/>
                <a:gd name="T7" fmla="*/ 5 h 6"/>
                <a:gd name="T8" fmla="*/ 29 w 37"/>
                <a:gd name="T9" fmla="*/ 5 h 6"/>
                <a:gd name="T10" fmla="*/ 27 w 37"/>
                <a:gd name="T11" fmla="*/ 5 h 6"/>
                <a:gd name="T12" fmla="*/ 24 w 37"/>
                <a:gd name="T13" fmla="*/ 5 h 6"/>
                <a:gd name="T14" fmla="*/ 22 w 37"/>
                <a:gd name="T15" fmla="*/ 4 h 6"/>
                <a:gd name="T16" fmla="*/ 20 w 37"/>
                <a:gd name="T17" fmla="*/ 4 h 6"/>
                <a:gd name="T18" fmla="*/ 18 w 37"/>
                <a:gd name="T19" fmla="*/ 4 h 6"/>
                <a:gd name="T20" fmla="*/ 16 w 37"/>
                <a:gd name="T21" fmla="*/ 3 h 6"/>
                <a:gd name="T22" fmla="*/ 14 w 37"/>
                <a:gd name="T23" fmla="*/ 3 h 6"/>
                <a:gd name="T24" fmla="*/ 12 w 37"/>
                <a:gd name="T25" fmla="*/ 3 h 6"/>
                <a:gd name="T26" fmla="*/ 10 w 37"/>
                <a:gd name="T27" fmla="*/ 2 h 6"/>
                <a:gd name="T28" fmla="*/ 8 w 37"/>
                <a:gd name="T29" fmla="*/ 2 h 6"/>
                <a:gd name="T30" fmla="*/ 6 w 37"/>
                <a:gd name="T31" fmla="*/ 1 h 6"/>
                <a:gd name="T32" fmla="*/ 4 w 37"/>
                <a:gd name="T33" fmla="*/ 1 h 6"/>
                <a:gd name="T34" fmla="*/ 2 w 37"/>
                <a:gd name="T35" fmla="*/ 0 h 6"/>
                <a:gd name="T36" fmla="*/ 0 w 37"/>
                <a:gd name="T3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6">
                  <a:moveTo>
                    <a:pt x="37" y="6"/>
                  </a:moveTo>
                  <a:lnTo>
                    <a:pt x="35" y="6"/>
                  </a:lnTo>
                  <a:lnTo>
                    <a:pt x="33" y="6"/>
                  </a:lnTo>
                  <a:lnTo>
                    <a:pt x="31" y="5"/>
                  </a:lnTo>
                  <a:lnTo>
                    <a:pt x="29" y="5"/>
                  </a:lnTo>
                  <a:lnTo>
                    <a:pt x="27" y="5"/>
                  </a:lnTo>
                  <a:lnTo>
                    <a:pt x="24" y="5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1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58" name="Line 63"/>
            <p:cNvSpPr>
              <a:spLocks noChangeShapeType="1"/>
            </p:cNvSpPr>
            <p:nvPr/>
          </p:nvSpPr>
          <p:spPr bwMode="auto">
            <a:xfrm flipH="1">
              <a:off x="2710189" y="5193685"/>
              <a:ext cx="153056" cy="34818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59" name="Freeform 64"/>
            <p:cNvSpPr>
              <a:spLocks/>
            </p:cNvSpPr>
            <p:nvPr/>
          </p:nvSpPr>
          <p:spPr bwMode="auto">
            <a:xfrm>
              <a:off x="2251023" y="5332957"/>
              <a:ext cx="459167" cy="208908"/>
            </a:xfrm>
            <a:custGeom>
              <a:avLst/>
              <a:gdLst>
                <a:gd name="T0" fmla="*/ 42 w 42"/>
                <a:gd name="T1" fmla="*/ 15 h 15"/>
                <a:gd name="T2" fmla="*/ 40 w 42"/>
                <a:gd name="T3" fmla="*/ 15 h 15"/>
                <a:gd name="T4" fmla="*/ 37 w 42"/>
                <a:gd name="T5" fmla="*/ 14 h 15"/>
                <a:gd name="T6" fmla="*/ 35 w 42"/>
                <a:gd name="T7" fmla="*/ 13 h 15"/>
                <a:gd name="T8" fmla="*/ 32 w 42"/>
                <a:gd name="T9" fmla="*/ 13 h 15"/>
                <a:gd name="T10" fmla="*/ 30 w 42"/>
                <a:gd name="T11" fmla="*/ 12 h 15"/>
                <a:gd name="T12" fmla="*/ 28 w 42"/>
                <a:gd name="T13" fmla="*/ 11 h 15"/>
                <a:gd name="T14" fmla="*/ 25 w 42"/>
                <a:gd name="T15" fmla="*/ 10 h 15"/>
                <a:gd name="T16" fmla="*/ 23 w 42"/>
                <a:gd name="T17" fmla="*/ 10 h 15"/>
                <a:gd name="T18" fmla="*/ 21 w 42"/>
                <a:gd name="T19" fmla="*/ 9 h 15"/>
                <a:gd name="T20" fmla="*/ 18 w 42"/>
                <a:gd name="T21" fmla="*/ 8 h 15"/>
                <a:gd name="T22" fmla="*/ 16 w 42"/>
                <a:gd name="T23" fmla="*/ 7 h 15"/>
                <a:gd name="T24" fmla="*/ 14 w 42"/>
                <a:gd name="T25" fmla="*/ 6 h 15"/>
                <a:gd name="T26" fmla="*/ 11 w 42"/>
                <a:gd name="T27" fmla="*/ 5 h 15"/>
                <a:gd name="T28" fmla="*/ 9 w 42"/>
                <a:gd name="T29" fmla="*/ 4 h 15"/>
                <a:gd name="T30" fmla="*/ 7 w 42"/>
                <a:gd name="T31" fmla="*/ 3 h 15"/>
                <a:gd name="T32" fmla="*/ 5 w 42"/>
                <a:gd name="T33" fmla="*/ 2 h 15"/>
                <a:gd name="T34" fmla="*/ 2 w 42"/>
                <a:gd name="T35" fmla="*/ 1 h 15"/>
                <a:gd name="T36" fmla="*/ 0 w 42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15">
                  <a:moveTo>
                    <a:pt x="42" y="15"/>
                  </a:moveTo>
                  <a:lnTo>
                    <a:pt x="40" y="15"/>
                  </a:lnTo>
                  <a:lnTo>
                    <a:pt x="37" y="14"/>
                  </a:lnTo>
                  <a:lnTo>
                    <a:pt x="35" y="13"/>
                  </a:lnTo>
                  <a:lnTo>
                    <a:pt x="32" y="13"/>
                  </a:lnTo>
                  <a:lnTo>
                    <a:pt x="30" y="12"/>
                  </a:lnTo>
                  <a:lnTo>
                    <a:pt x="28" y="11"/>
                  </a:lnTo>
                  <a:lnTo>
                    <a:pt x="25" y="10"/>
                  </a:lnTo>
                  <a:lnTo>
                    <a:pt x="23" y="10"/>
                  </a:lnTo>
                  <a:lnTo>
                    <a:pt x="21" y="9"/>
                  </a:lnTo>
                  <a:lnTo>
                    <a:pt x="18" y="8"/>
                  </a:lnTo>
                  <a:lnTo>
                    <a:pt x="16" y="7"/>
                  </a:lnTo>
                  <a:lnTo>
                    <a:pt x="14" y="6"/>
                  </a:lnTo>
                  <a:lnTo>
                    <a:pt x="11" y="5"/>
                  </a:lnTo>
                  <a:lnTo>
                    <a:pt x="9" y="4"/>
                  </a:lnTo>
                  <a:lnTo>
                    <a:pt x="7" y="3"/>
                  </a:lnTo>
                  <a:lnTo>
                    <a:pt x="5" y="2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60" name="Line 65"/>
            <p:cNvSpPr>
              <a:spLocks noChangeShapeType="1"/>
            </p:cNvSpPr>
            <p:nvPr/>
          </p:nvSpPr>
          <p:spPr bwMode="auto">
            <a:xfrm flipV="1">
              <a:off x="2251023" y="5026559"/>
              <a:ext cx="240516" cy="30639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61" name="Freeform 66"/>
            <p:cNvSpPr>
              <a:spLocks/>
            </p:cNvSpPr>
            <p:nvPr/>
          </p:nvSpPr>
          <p:spPr bwMode="auto">
            <a:xfrm>
              <a:off x="2491539" y="5026559"/>
              <a:ext cx="371706" cy="167126"/>
            </a:xfrm>
            <a:custGeom>
              <a:avLst/>
              <a:gdLst>
                <a:gd name="T0" fmla="*/ 34 w 34"/>
                <a:gd name="T1" fmla="*/ 12 h 12"/>
                <a:gd name="T2" fmla="*/ 32 w 34"/>
                <a:gd name="T3" fmla="*/ 12 h 12"/>
                <a:gd name="T4" fmla="*/ 30 w 34"/>
                <a:gd name="T5" fmla="*/ 11 h 12"/>
                <a:gd name="T6" fmla="*/ 28 w 34"/>
                <a:gd name="T7" fmla="*/ 10 h 12"/>
                <a:gd name="T8" fmla="*/ 26 w 34"/>
                <a:gd name="T9" fmla="*/ 10 h 12"/>
                <a:gd name="T10" fmla="*/ 24 w 34"/>
                <a:gd name="T11" fmla="*/ 9 h 12"/>
                <a:gd name="T12" fmla="*/ 22 w 34"/>
                <a:gd name="T13" fmla="*/ 9 h 12"/>
                <a:gd name="T14" fmla="*/ 20 w 34"/>
                <a:gd name="T15" fmla="*/ 8 h 12"/>
                <a:gd name="T16" fmla="*/ 18 w 34"/>
                <a:gd name="T17" fmla="*/ 7 h 12"/>
                <a:gd name="T18" fmla="*/ 16 w 34"/>
                <a:gd name="T19" fmla="*/ 7 h 12"/>
                <a:gd name="T20" fmla="*/ 14 w 34"/>
                <a:gd name="T21" fmla="*/ 6 h 12"/>
                <a:gd name="T22" fmla="*/ 13 w 34"/>
                <a:gd name="T23" fmla="*/ 5 h 12"/>
                <a:gd name="T24" fmla="*/ 11 w 34"/>
                <a:gd name="T25" fmla="*/ 5 h 12"/>
                <a:gd name="T26" fmla="*/ 9 w 34"/>
                <a:gd name="T27" fmla="*/ 4 h 12"/>
                <a:gd name="T28" fmla="*/ 7 w 34"/>
                <a:gd name="T29" fmla="*/ 3 h 12"/>
                <a:gd name="T30" fmla="*/ 5 w 34"/>
                <a:gd name="T31" fmla="*/ 2 h 12"/>
                <a:gd name="T32" fmla="*/ 3 w 34"/>
                <a:gd name="T33" fmla="*/ 2 h 12"/>
                <a:gd name="T34" fmla="*/ 2 w 34"/>
                <a:gd name="T35" fmla="*/ 1 h 12"/>
                <a:gd name="T36" fmla="*/ 0 w 34"/>
                <a:gd name="T3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12">
                  <a:moveTo>
                    <a:pt x="34" y="12"/>
                  </a:moveTo>
                  <a:lnTo>
                    <a:pt x="32" y="12"/>
                  </a:lnTo>
                  <a:lnTo>
                    <a:pt x="30" y="11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4" y="9"/>
                  </a:lnTo>
                  <a:lnTo>
                    <a:pt x="22" y="9"/>
                  </a:lnTo>
                  <a:lnTo>
                    <a:pt x="20" y="8"/>
                  </a:lnTo>
                  <a:lnTo>
                    <a:pt x="18" y="7"/>
                  </a:lnTo>
                  <a:lnTo>
                    <a:pt x="16" y="7"/>
                  </a:lnTo>
                  <a:lnTo>
                    <a:pt x="14" y="6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9" y="4"/>
                  </a:lnTo>
                  <a:lnTo>
                    <a:pt x="7" y="3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62" name="Line 67"/>
            <p:cNvSpPr>
              <a:spLocks noChangeShapeType="1"/>
            </p:cNvSpPr>
            <p:nvPr/>
          </p:nvSpPr>
          <p:spPr bwMode="auto">
            <a:xfrm flipH="1">
              <a:off x="2218225" y="5012632"/>
              <a:ext cx="240516" cy="30639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63" name="Freeform 68"/>
            <p:cNvSpPr>
              <a:spLocks/>
            </p:cNvSpPr>
            <p:nvPr/>
          </p:nvSpPr>
          <p:spPr bwMode="auto">
            <a:xfrm>
              <a:off x="1835586" y="5026559"/>
              <a:ext cx="382639" cy="292471"/>
            </a:xfrm>
            <a:custGeom>
              <a:avLst/>
              <a:gdLst>
                <a:gd name="T0" fmla="*/ 35 w 35"/>
                <a:gd name="T1" fmla="*/ 21 h 21"/>
                <a:gd name="T2" fmla="*/ 33 w 35"/>
                <a:gd name="T3" fmla="*/ 20 h 21"/>
                <a:gd name="T4" fmla="*/ 31 w 35"/>
                <a:gd name="T5" fmla="*/ 19 h 21"/>
                <a:gd name="T6" fmla="*/ 29 w 35"/>
                <a:gd name="T7" fmla="*/ 18 h 21"/>
                <a:gd name="T8" fmla="*/ 27 w 35"/>
                <a:gd name="T9" fmla="*/ 17 h 21"/>
                <a:gd name="T10" fmla="*/ 25 w 35"/>
                <a:gd name="T11" fmla="*/ 16 h 21"/>
                <a:gd name="T12" fmla="*/ 23 w 35"/>
                <a:gd name="T13" fmla="*/ 14 h 21"/>
                <a:gd name="T14" fmla="*/ 20 w 35"/>
                <a:gd name="T15" fmla="*/ 13 h 21"/>
                <a:gd name="T16" fmla="*/ 18 w 35"/>
                <a:gd name="T17" fmla="*/ 12 h 21"/>
                <a:gd name="T18" fmla="*/ 16 w 35"/>
                <a:gd name="T19" fmla="*/ 11 h 21"/>
                <a:gd name="T20" fmla="*/ 15 w 35"/>
                <a:gd name="T21" fmla="*/ 10 h 21"/>
                <a:gd name="T22" fmla="*/ 13 w 35"/>
                <a:gd name="T23" fmla="*/ 9 h 21"/>
                <a:gd name="T24" fmla="*/ 11 w 35"/>
                <a:gd name="T25" fmla="*/ 7 h 21"/>
                <a:gd name="T26" fmla="*/ 9 w 35"/>
                <a:gd name="T27" fmla="*/ 6 h 21"/>
                <a:gd name="T28" fmla="*/ 7 w 35"/>
                <a:gd name="T29" fmla="*/ 5 h 21"/>
                <a:gd name="T30" fmla="*/ 5 w 35"/>
                <a:gd name="T31" fmla="*/ 3 h 21"/>
                <a:gd name="T32" fmla="*/ 3 w 35"/>
                <a:gd name="T33" fmla="*/ 2 h 21"/>
                <a:gd name="T34" fmla="*/ 1 w 35"/>
                <a:gd name="T35" fmla="*/ 1 h 21"/>
                <a:gd name="T36" fmla="*/ 0 w 35"/>
                <a:gd name="T3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21">
                  <a:moveTo>
                    <a:pt x="35" y="21"/>
                  </a:moveTo>
                  <a:lnTo>
                    <a:pt x="33" y="20"/>
                  </a:lnTo>
                  <a:lnTo>
                    <a:pt x="31" y="19"/>
                  </a:lnTo>
                  <a:lnTo>
                    <a:pt x="29" y="18"/>
                  </a:lnTo>
                  <a:lnTo>
                    <a:pt x="27" y="17"/>
                  </a:lnTo>
                  <a:lnTo>
                    <a:pt x="25" y="16"/>
                  </a:lnTo>
                  <a:lnTo>
                    <a:pt x="23" y="14"/>
                  </a:lnTo>
                  <a:lnTo>
                    <a:pt x="20" y="13"/>
                  </a:lnTo>
                  <a:lnTo>
                    <a:pt x="18" y="12"/>
                  </a:lnTo>
                  <a:lnTo>
                    <a:pt x="16" y="11"/>
                  </a:lnTo>
                  <a:lnTo>
                    <a:pt x="15" y="10"/>
                  </a:lnTo>
                  <a:lnTo>
                    <a:pt x="13" y="9"/>
                  </a:lnTo>
                  <a:lnTo>
                    <a:pt x="11" y="7"/>
                  </a:lnTo>
                  <a:lnTo>
                    <a:pt x="9" y="6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2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64" name="Line 69"/>
            <p:cNvSpPr>
              <a:spLocks noChangeShapeType="1"/>
            </p:cNvSpPr>
            <p:nvPr/>
          </p:nvSpPr>
          <p:spPr bwMode="auto">
            <a:xfrm flipV="1">
              <a:off x="1835586" y="4761943"/>
              <a:ext cx="306111" cy="26461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65" name="Freeform 70"/>
            <p:cNvSpPr>
              <a:spLocks/>
            </p:cNvSpPr>
            <p:nvPr/>
          </p:nvSpPr>
          <p:spPr bwMode="auto">
            <a:xfrm>
              <a:off x="2141697" y="4761943"/>
              <a:ext cx="317044" cy="250689"/>
            </a:xfrm>
            <a:custGeom>
              <a:avLst/>
              <a:gdLst>
                <a:gd name="T0" fmla="*/ 29 w 29"/>
                <a:gd name="T1" fmla="*/ 18 h 18"/>
                <a:gd name="T2" fmla="*/ 27 w 29"/>
                <a:gd name="T3" fmla="*/ 17 h 18"/>
                <a:gd name="T4" fmla="*/ 26 w 29"/>
                <a:gd name="T5" fmla="*/ 16 h 18"/>
                <a:gd name="T6" fmla="*/ 24 w 29"/>
                <a:gd name="T7" fmla="*/ 15 h 18"/>
                <a:gd name="T8" fmla="*/ 22 w 29"/>
                <a:gd name="T9" fmla="*/ 14 h 18"/>
                <a:gd name="T10" fmla="*/ 21 w 29"/>
                <a:gd name="T11" fmla="*/ 13 h 18"/>
                <a:gd name="T12" fmla="*/ 19 w 29"/>
                <a:gd name="T13" fmla="*/ 12 h 18"/>
                <a:gd name="T14" fmla="*/ 17 w 29"/>
                <a:gd name="T15" fmla="*/ 11 h 18"/>
                <a:gd name="T16" fmla="*/ 16 w 29"/>
                <a:gd name="T17" fmla="*/ 11 h 18"/>
                <a:gd name="T18" fmla="*/ 14 w 29"/>
                <a:gd name="T19" fmla="*/ 10 h 18"/>
                <a:gd name="T20" fmla="*/ 12 w 29"/>
                <a:gd name="T21" fmla="*/ 9 h 18"/>
                <a:gd name="T22" fmla="*/ 11 w 29"/>
                <a:gd name="T23" fmla="*/ 8 h 18"/>
                <a:gd name="T24" fmla="*/ 9 w 29"/>
                <a:gd name="T25" fmla="*/ 7 h 18"/>
                <a:gd name="T26" fmla="*/ 8 w 29"/>
                <a:gd name="T27" fmla="*/ 6 h 18"/>
                <a:gd name="T28" fmla="*/ 6 w 29"/>
                <a:gd name="T29" fmla="*/ 4 h 18"/>
                <a:gd name="T30" fmla="*/ 5 w 29"/>
                <a:gd name="T31" fmla="*/ 3 h 18"/>
                <a:gd name="T32" fmla="*/ 3 w 29"/>
                <a:gd name="T33" fmla="*/ 2 h 18"/>
                <a:gd name="T34" fmla="*/ 2 w 29"/>
                <a:gd name="T35" fmla="*/ 1 h 18"/>
                <a:gd name="T36" fmla="*/ 0 w 29"/>
                <a:gd name="T3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18">
                  <a:moveTo>
                    <a:pt x="29" y="18"/>
                  </a:moveTo>
                  <a:lnTo>
                    <a:pt x="27" y="17"/>
                  </a:lnTo>
                  <a:lnTo>
                    <a:pt x="26" y="16"/>
                  </a:lnTo>
                  <a:lnTo>
                    <a:pt x="24" y="15"/>
                  </a:lnTo>
                  <a:lnTo>
                    <a:pt x="22" y="14"/>
                  </a:lnTo>
                  <a:lnTo>
                    <a:pt x="21" y="13"/>
                  </a:lnTo>
                  <a:lnTo>
                    <a:pt x="19" y="12"/>
                  </a:lnTo>
                  <a:lnTo>
                    <a:pt x="17" y="11"/>
                  </a:lnTo>
                  <a:lnTo>
                    <a:pt x="16" y="11"/>
                  </a:lnTo>
                  <a:lnTo>
                    <a:pt x="14" y="10"/>
                  </a:lnTo>
                  <a:lnTo>
                    <a:pt x="12" y="9"/>
                  </a:lnTo>
                  <a:lnTo>
                    <a:pt x="11" y="8"/>
                  </a:lnTo>
                  <a:lnTo>
                    <a:pt x="9" y="7"/>
                  </a:lnTo>
                  <a:lnTo>
                    <a:pt x="8" y="6"/>
                  </a:lnTo>
                  <a:lnTo>
                    <a:pt x="6" y="4"/>
                  </a:lnTo>
                  <a:lnTo>
                    <a:pt x="5" y="3"/>
                  </a:lnTo>
                  <a:lnTo>
                    <a:pt x="3" y="2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66" name="Line 71"/>
            <p:cNvSpPr>
              <a:spLocks noChangeShapeType="1"/>
            </p:cNvSpPr>
            <p:nvPr/>
          </p:nvSpPr>
          <p:spPr bwMode="auto">
            <a:xfrm flipH="1">
              <a:off x="1802789" y="4748016"/>
              <a:ext cx="317044" cy="25068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67" name="Freeform 72"/>
            <p:cNvSpPr>
              <a:spLocks/>
            </p:cNvSpPr>
            <p:nvPr/>
          </p:nvSpPr>
          <p:spPr bwMode="auto">
            <a:xfrm>
              <a:off x="1507610" y="4622671"/>
              <a:ext cx="295179" cy="376034"/>
            </a:xfrm>
            <a:custGeom>
              <a:avLst/>
              <a:gdLst>
                <a:gd name="T0" fmla="*/ 27 w 27"/>
                <a:gd name="T1" fmla="*/ 27 h 27"/>
                <a:gd name="T2" fmla="*/ 25 w 27"/>
                <a:gd name="T3" fmla="*/ 25 h 27"/>
                <a:gd name="T4" fmla="*/ 24 w 27"/>
                <a:gd name="T5" fmla="*/ 24 h 27"/>
                <a:gd name="T6" fmla="*/ 22 w 27"/>
                <a:gd name="T7" fmla="*/ 22 h 27"/>
                <a:gd name="T8" fmla="*/ 20 w 27"/>
                <a:gd name="T9" fmla="*/ 21 h 27"/>
                <a:gd name="T10" fmla="*/ 19 w 27"/>
                <a:gd name="T11" fmla="*/ 20 h 27"/>
                <a:gd name="T12" fmla="*/ 17 w 27"/>
                <a:gd name="T13" fmla="*/ 18 h 27"/>
                <a:gd name="T14" fmla="*/ 16 w 27"/>
                <a:gd name="T15" fmla="*/ 17 h 27"/>
                <a:gd name="T16" fmla="*/ 14 w 27"/>
                <a:gd name="T17" fmla="*/ 15 h 27"/>
                <a:gd name="T18" fmla="*/ 12 w 27"/>
                <a:gd name="T19" fmla="*/ 14 h 27"/>
                <a:gd name="T20" fmla="*/ 11 w 27"/>
                <a:gd name="T21" fmla="*/ 12 h 27"/>
                <a:gd name="T22" fmla="*/ 10 w 27"/>
                <a:gd name="T23" fmla="*/ 11 h 27"/>
                <a:gd name="T24" fmla="*/ 8 w 27"/>
                <a:gd name="T25" fmla="*/ 9 h 27"/>
                <a:gd name="T26" fmla="*/ 7 w 27"/>
                <a:gd name="T27" fmla="*/ 8 h 27"/>
                <a:gd name="T28" fmla="*/ 5 w 27"/>
                <a:gd name="T29" fmla="*/ 6 h 27"/>
                <a:gd name="T30" fmla="*/ 4 w 27"/>
                <a:gd name="T31" fmla="*/ 5 h 27"/>
                <a:gd name="T32" fmla="*/ 3 w 27"/>
                <a:gd name="T33" fmla="*/ 3 h 27"/>
                <a:gd name="T34" fmla="*/ 1 w 27"/>
                <a:gd name="T35" fmla="*/ 1 h 27"/>
                <a:gd name="T36" fmla="*/ 0 w 27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7">
                  <a:moveTo>
                    <a:pt x="27" y="27"/>
                  </a:moveTo>
                  <a:lnTo>
                    <a:pt x="25" y="25"/>
                  </a:lnTo>
                  <a:lnTo>
                    <a:pt x="24" y="24"/>
                  </a:lnTo>
                  <a:lnTo>
                    <a:pt x="22" y="22"/>
                  </a:lnTo>
                  <a:lnTo>
                    <a:pt x="20" y="21"/>
                  </a:lnTo>
                  <a:lnTo>
                    <a:pt x="19" y="20"/>
                  </a:lnTo>
                  <a:lnTo>
                    <a:pt x="17" y="18"/>
                  </a:lnTo>
                  <a:lnTo>
                    <a:pt x="16" y="17"/>
                  </a:lnTo>
                  <a:lnTo>
                    <a:pt x="14" y="15"/>
                  </a:lnTo>
                  <a:lnTo>
                    <a:pt x="12" y="14"/>
                  </a:lnTo>
                  <a:lnTo>
                    <a:pt x="11" y="12"/>
                  </a:lnTo>
                  <a:lnTo>
                    <a:pt x="10" y="11"/>
                  </a:lnTo>
                  <a:lnTo>
                    <a:pt x="8" y="9"/>
                  </a:lnTo>
                  <a:lnTo>
                    <a:pt x="7" y="8"/>
                  </a:lnTo>
                  <a:lnTo>
                    <a:pt x="5" y="6"/>
                  </a:lnTo>
                  <a:lnTo>
                    <a:pt x="4" y="5"/>
                  </a:lnTo>
                  <a:lnTo>
                    <a:pt x="3" y="3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68" name="Line 73"/>
            <p:cNvSpPr>
              <a:spLocks noChangeShapeType="1"/>
            </p:cNvSpPr>
            <p:nvPr/>
          </p:nvSpPr>
          <p:spPr bwMode="auto">
            <a:xfrm flipV="1">
              <a:off x="1507610" y="4441618"/>
              <a:ext cx="371706" cy="18105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69" name="Freeform 74"/>
            <p:cNvSpPr>
              <a:spLocks/>
            </p:cNvSpPr>
            <p:nvPr/>
          </p:nvSpPr>
          <p:spPr bwMode="auto">
            <a:xfrm>
              <a:off x="1879316" y="4441618"/>
              <a:ext cx="240516" cy="306398"/>
            </a:xfrm>
            <a:custGeom>
              <a:avLst/>
              <a:gdLst>
                <a:gd name="T0" fmla="*/ 22 w 22"/>
                <a:gd name="T1" fmla="*/ 22 h 22"/>
                <a:gd name="T2" fmla="*/ 21 w 22"/>
                <a:gd name="T3" fmla="*/ 21 h 22"/>
                <a:gd name="T4" fmla="*/ 19 w 22"/>
                <a:gd name="T5" fmla="*/ 19 h 22"/>
                <a:gd name="T6" fmla="*/ 18 w 22"/>
                <a:gd name="T7" fmla="*/ 18 h 22"/>
                <a:gd name="T8" fmla="*/ 17 w 22"/>
                <a:gd name="T9" fmla="*/ 17 h 22"/>
                <a:gd name="T10" fmla="*/ 15 w 22"/>
                <a:gd name="T11" fmla="*/ 16 h 22"/>
                <a:gd name="T12" fmla="*/ 14 w 22"/>
                <a:gd name="T13" fmla="*/ 15 h 22"/>
                <a:gd name="T14" fmla="*/ 13 w 22"/>
                <a:gd name="T15" fmla="*/ 14 h 22"/>
                <a:gd name="T16" fmla="*/ 12 w 22"/>
                <a:gd name="T17" fmla="*/ 12 h 22"/>
                <a:gd name="T18" fmla="*/ 10 w 22"/>
                <a:gd name="T19" fmla="*/ 11 h 22"/>
                <a:gd name="T20" fmla="*/ 9 w 22"/>
                <a:gd name="T21" fmla="*/ 10 h 22"/>
                <a:gd name="T22" fmla="*/ 8 w 22"/>
                <a:gd name="T23" fmla="*/ 9 h 22"/>
                <a:gd name="T24" fmla="*/ 7 w 22"/>
                <a:gd name="T25" fmla="*/ 7 h 22"/>
                <a:gd name="T26" fmla="*/ 6 w 22"/>
                <a:gd name="T27" fmla="*/ 6 h 22"/>
                <a:gd name="T28" fmla="*/ 4 w 22"/>
                <a:gd name="T29" fmla="*/ 5 h 22"/>
                <a:gd name="T30" fmla="*/ 3 w 22"/>
                <a:gd name="T31" fmla="*/ 4 h 22"/>
                <a:gd name="T32" fmla="*/ 2 w 22"/>
                <a:gd name="T33" fmla="*/ 2 h 22"/>
                <a:gd name="T34" fmla="*/ 1 w 22"/>
                <a:gd name="T35" fmla="*/ 1 h 22"/>
                <a:gd name="T36" fmla="*/ 0 w 22"/>
                <a:gd name="T3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22">
                  <a:moveTo>
                    <a:pt x="22" y="22"/>
                  </a:moveTo>
                  <a:lnTo>
                    <a:pt x="21" y="21"/>
                  </a:lnTo>
                  <a:lnTo>
                    <a:pt x="19" y="19"/>
                  </a:lnTo>
                  <a:lnTo>
                    <a:pt x="18" y="18"/>
                  </a:lnTo>
                  <a:lnTo>
                    <a:pt x="17" y="17"/>
                  </a:lnTo>
                  <a:lnTo>
                    <a:pt x="15" y="16"/>
                  </a:lnTo>
                  <a:lnTo>
                    <a:pt x="14" y="15"/>
                  </a:lnTo>
                  <a:lnTo>
                    <a:pt x="13" y="14"/>
                  </a:lnTo>
                  <a:lnTo>
                    <a:pt x="12" y="12"/>
                  </a:lnTo>
                  <a:lnTo>
                    <a:pt x="10" y="11"/>
                  </a:lnTo>
                  <a:lnTo>
                    <a:pt x="9" y="10"/>
                  </a:lnTo>
                  <a:lnTo>
                    <a:pt x="8" y="9"/>
                  </a:lnTo>
                  <a:lnTo>
                    <a:pt x="7" y="7"/>
                  </a:lnTo>
                  <a:lnTo>
                    <a:pt x="6" y="6"/>
                  </a:lnTo>
                  <a:lnTo>
                    <a:pt x="4" y="5"/>
                  </a:lnTo>
                  <a:lnTo>
                    <a:pt x="3" y="4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70" name="Line 75"/>
            <p:cNvSpPr>
              <a:spLocks noChangeShapeType="1"/>
            </p:cNvSpPr>
            <p:nvPr/>
          </p:nvSpPr>
          <p:spPr bwMode="auto">
            <a:xfrm flipH="1">
              <a:off x="1485745" y="4413763"/>
              <a:ext cx="382639" cy="18105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71" name="Freeform 76"/>
            <p:cNvSpPr>
              <a:spLocks/>
            </p:cNvSpPr>
            <p:nvPr/>
          </p:nvSpPr>
          <p:spPr bwMode="auto">
            <a:xfrm>
              <a:off x="1299892" y="4163074"/>
              <a:ext cx="185853" cy="431743"/>
            </a:xfrm>
            <a:custGeom>
              <a:avLst/>
              <a:gdLst>
                <a:gd name="T0" fmla="*/ 17 w 17"/>
                <a:gd name="T1" fmla="*/ 31 h 31"/>
                <a:gd name="T2" fmla="*/ 16 w 17"/>
                <a:gd name="T3" fmla="*/ 29 h 31"/>
                <a:gd name="T4" fmla="*/ 15 w 17"/>
                <a:gd name="T5" fmla="*/ 27 h 31"/>
                <a:gd name="T6" fmla="*/ 14 w 17"/>
                <a:gd name="T7" fmla="*/ 26 h 31"/>
                <a:gd name="T8" fmla="*/ 13 w 17"/>
                <a:gd name="T9" fmla="*/ 24 h 31"/>
                <a:gd name="T10" fmla="*/ 12 w 17"/>
                <a:gd name="T11" fmla="*/ 22 h 31"/>
                <a:gd name="T12" fmla="*/ 10 w 17"/>
                <a:gd name="T13" fmla="*/ 21 h 31"/>
                <a:gd name="T14" fmla="*/ 9 w 17"/>
                <a:gd name="T15" fmla="*/ 19 h 31"/>
                <a:gd name="T16" fmla="*/ 8 w 17"/>
                <a:gd name="T17" fmla="*/ 17 h 31"/>
                <a:gd name="T18" fmla="*/ 7 w 17"/>
                <a:gd name="T19" fmla="*/ 16 h 31"/>
                <a:gd name="T20" fmla="*/ 7 w 17"/>
                <a:gd name="T21" fmla="*/ 14 h 31"/>
                <a:gd name="T22" fmla="*/ 6 w 17"/>
                <a:gd name="T23" fmla="*/ 12 h 31"/>
                <a:gd name="T24" fmla="*/ 5 w 17"/>
                <a:gd name="T25" fmla="*/ 10 h 31"/>
                <a:gd name="T26" fmla="*/ 4 w 17"/>
                <a:gd name="T27" fmla="*/ 9 h 31"/>
                <a:gd name="T28" fmla="*/ 3 w 17"/>
                <a:gd name="T29" fmla="*/ 7 h 31"/>
                <a:gd name="T30" fmla="*/ 2 w 17"/>
                <a:gd name="T31" fmla="*/ 5 h 31"/>
                <a:gd name="T32" fmla="*/ 2 w 17"/>
                <a:gd name="T33" fmla="*/ 3 h 31"/>
                <a:gd name="T34" fmla="*/ 1 w 17"/>
                <a:gd name="T35" fmla="*/ 2 h 31"/>
                <a:gd name="T36" fmla="*/ 0 w 17"/>
                <a:gd name="T3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31">
                  <a:moveTo>
                    <a:pt x="17" y="31"/>
                  </a:moveTo>
                  <a:lnTo>
                    <a:pt x="16" y="29"/>
                  </a:lnTo>
                  <a:lnTo>
                    <a:pt x="15" y="27"/>
                  </a:lnTo>
                  <a:lnTo>
                    <a:pt x="14" y="26"/>
                  </a:lnTo>
                  <a:lnTo>
                    <a:pt x="13" y="24"/>
                  </a:lnTo>
                  <a:lnTo>
                    <a:pt x="12" y="22"/>
                  </a:lnTo>
                  <a:lnTo>
                    <a:pt x="10" y="21"/>
                  </a:lnTo>
                  <a:lnTo>
                    <a:pt x="9" y="19"/>
                  </a:lnTo>
                  <a:lnTo>
                    <a:pt x="8" y="17"/>
                  </a:lnTo>
                  <a:lnTo>
                    <a:pt x="7" y="16"/>
                  </a:lnTo>
                  <a:lnTo>
                    <a:pt x="7" y="14"/>
                  </a:lnTo>
                  <a:lnTo>
                    <a:pt x="6" y="12"/>
                  </a:lnTo>
                  <a:lnTo>
                    <a:pt x="5" y="10"/>
                  </a:lnTo>
                  <a:lnTo>
                    <a:pt x="4" y="9"/>
                  </a:lnTo>
                  <a:lnTo>
                    <a:pt x="3" y="7"/>
                  </a:lnTo>
                  <a:lnTo>
                    <a:pt x="2" y="5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72" name="Line 77"/>
            <p:cNvSpPr>
              <a:spLocks noChangeShapeType="1"/>
            </p:cNvSpPr>
            <p:nvPr/>
          </p:nvSpPr>
          <p:spPr bwMode="auto">
            <a:xfrm flipV="1">
              <a:off x="1299892" y="4065584"/>
              <a:ext cx="415437" cy="9749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73" name="Freeform 78"/>
            <p:cNvSpPr>
              <a:spLocks/>
            </p:cNvSpPr>
            <p:nvPr/>
          </p:nvSpPr>
          <p:spPr bwMode="auto">
            <a:xfrm>
              <a:off x="1715328" y="4065584"/>
              <a:ext cx="153056" cy="348180"/>
            </a:xfrm>
            <a:custGeom>
              <a:avLst/>
              <a:gdLst>
                <a:gd name="T0" fmla="*/ 14 w 14"/>
                <a:gd name="T1" fmla="*/ 25 h 25"/>
                <a:gd name="T2" fmla="*/ 13 w 14"/>
                <a:gd name="T3" fmla="*/ 24 h 25"/>
                <a:gd name="T4" fmla="*/ 12 w 14"/>
                <a:gd name="T5" fmla="*/ 22 h 25"/>
                <a:gd name="T6" fmla="*/ 11 w 14"/>
                <a:gd name="T7" fmla="*/ 21 h 25"/>
                <a:gd name="T8" fmla="*/ 10 w 14"/>
                <a:gd name="T9" fmla="*/ 20 h 25"/>
                <a:gd name="T10" fmla="*/ 9 w 14"/>
                <a:gd name="T11" fmla="*/ 18 h 25"/>
                <a:gd name="T12" fmla="*/ 8 w 14"/>
                <a:gd name="T13" fmla="*/ 17 h 25"/>
                <a:gd name="T14" fmla="*/ 7 w 14"/>
                <a:gd name="T15" fmla="*/ 16 h 25"/>
                <a:gd name="T16" fmla="*/ 7 w 14"/>
                <a:gd name="T17" fmla="*/ 14 h 25"/>
                <a:gd name="T18" fmla="*/ 6 w 14"/>
                <a:gd name="T19" fmla="*/ 13 h 25"/>
                <a:gd name="T20" fmla="*/ 5 w 14"/>
                <a:gd name="T21" fmla="*/ 11 h 25"/>
                <a:gd name="T22" fmla="*/ 4 w 14"/>
                <a:gd name="T23" fmla="*/ 10 h 25"/>
                <a:gd name="T24" fmla="*/ 4 w 14"/>
                <a:gd name="T25" fmla="*/ 9 h 25"/>
                <a:gd name="T26" fmla="*/ 3 w 14"/>
                <a:gd name="T27" fmla="*/ 7 h 25"/>
                <a:gd name="T28" fmla="*/ 2 w 14"/>
                <a:gd name="T29" fmla="*/ 6 h 25"/>
                <a:gd name="T30" fmla="*/ 2 w 14"/>
                <a:gd name="T31" fmla="*/ 4 h 25"/>
                <a:gd name="T32" fmla="*/ 1 w 14"/>
                <a:gd name="T33" fmla="*/ 3 h 25"/>
                <a:gd name="T34" fmla="*/ 0 w 14"/>
                <a:gd name="T35" fmla="*/ 1 h 25"/>
                <a:gd name="T36" fmla="*/ 0 w 14"/>
                <a:gd name="T3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25">
                  <a:moveTo>
                    <a:pt x="14" y="25"/>
                  </a:moveTo>
                  <a:lnTo>
                    <a:pt x="13" y="24"/>
                  </a:lnTo>
                  <a:lnTo>
                    <a:pt x="12" y="22"/>
                  </a:lnTo>
                  <a:lnTo>
                    <a:pt x="11" y="21"/>
                  </a:lnTo>
                  <a:lnTo>
                    <a:pt x="10" y="20"/>
                  </a:lnTo>
                  <a:lnTo>
                    <a:pt x="9" y="18"/>
                  </a:lnTo>
                  <a:lnTo>
                    <a:pt x="8" y="17"/>
                  </a:lnTo>
                  <a:lnTo>
                    <a:pt x="7" y="16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4" y="9"/>
                  </a:lnTo>
                  <a:lnTo>
                    <a:pt x="3" y="7"/>
                  </a:lnTo>
                  <a:lnTo>
                    <a:pt x="2" y="6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74" name="Line 79"/>
            <p:cNvSpPr>
              <a:spLocks noChangeShapeType="1"/>
            </p:cNvSpPr>
            <p:nvPr/>
          </p:nvSpPr>
          <p:spPr bwMode="auto">
            <a:xfrm flipH="1">
              <a:off x="1288959" y="4037729"/>
              <a:ext cx="415437" cy="8356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75" name="Freeform 80"/>
            <p:cNvSpPr>
              <a:spLocks/>
            </p:cNvSpPr>
            <p:nvPr/>
          </p:nvSpPr>
          <p:spPr bwMode="auto">
            <a:xfrm>
              <a:off x="1223364" y="3675623"/>
              <a:ext cx="65595" cy="445670"/>
            </a:xfrm>
            <a:custGeom>
              <a:avLst/>
              <a:gdLst>
                <a:gd name="T0" fmla="*/ 6 w 6"/>
                <a:gd name="T1" fmla="*/ 32 h 32"/>
                <a:gd name="T2" fmla="*/ 6 w 6"/>
                <a:gd name="T3" fmla="*/ 31 h 32"/>
                <a:gd name="T4" fmla="*/ 5 w 6"/>
                <a:gd name="T5" fmla="*/ 29 h 32"/>
                <a:gd name="T6" fmla="*/ 5 w 6"/>
                <a:gd name="T7" fmla="*/ 27 h 32"/>
                <a:gd name="T8" fmla="*/ 4 w 6"/>
                <a:gd name="T9" fmla="*/ 25 h 32"/>
                <a:gd name="T10" fmla="*/ 4 w 6"/>
                <a:gd name="T11" fmla="*/ 24 h 32"/>
                <a:gd name="T12" fmla="*/ 3 w 6"/>
                <a:gd name="T13" fmla="*/ 22 h 32"/>
                <a:gd name="T14" fmla="*/ 3 w 6"/>
                <a:gd name="T15" fmla="*/ 20 h 32"/>
                <a:gd name="T16" fmla="*/ 2 w 6"/>
                <a:gd name="T17" fmla="*/ 18 h 32"/>
                <a:gd name="T18" fmla="*/ 2 w 6"/>
                <a:gd name="T19" fmla="*/ 16 h 32"/>
                <a:gd name="T20" fmla="*/ 2 w 6"/>
                <a:gd name="T21" fmla="*/ 15 h 32"/>
                <a:gd name="T22" fmla="*/ 1 w 6"/>
                <a:gd name="T23" fmla="*/ 13 h 32"/>
                <a:gd name="T24" fmla="*/ 1 w 6"/>
                <a:gd name="T25" fmla="*/ 11 h 32"/>
                <a:gd name="T26" fmla="*/ 1 w 6"/>
                <a:gd name="T27" fmla="*/ 9 h 32"/>
                <a:gd name="T28" fmla="*/ 1 w 6"/>
                <a:gd name="T29" fmla="*/ 7 h 32"/>
                <a:gd name="T30" fmla="*/ 0 w 6"/>
                <a:gd name="T31" fmla="*/ 5 h 32"/>
                <a:gd name="T32" fmla="*/ 0 w 6"/>
                <a:gd name="T33" fmla="*/ 4 h 32"/>
                <a:gd name="T34" fmla="*/ 0 w 6"/>
                <a:gd name="T35" fmla="*/ 2 h 32"/>
                <a:gd name="T36" fmla="*/ 0 w 6"/>
                <a:gd name="T3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32">
                  <a:moveTo>
                    <a:pt x="6" y="32"/>
                  </a:moveTo>
                  <a:lnTo>
                    <a:pt x="6" y="31"/>
                  </a:lnTo>
                  <a:lnTo>
                    <a:pt x="5" y="29"/>
                  </a:lnTo>
                  <a:lnTo>
                    <a:pt x="5" y="27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1" y="9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76" name="Line 81"/>
            <p:cNvSpPr>
              <a:spLocks noChangeShapeType="1"/>
            </p:cNvSpPr>
            <p:nvPr/>
          </p:nvSpPr>
          <p:spPr bwMode="auto">
            <a:xfrm flipV="1">
              <a:off x="1223364" y="3661695"/>
              <a:ext cx="426369" cy="13927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77" name="Freeform 82"/>
            <p:cNvSpPr>
              <a:spLocks/>
            </p:cNvSpPr>
            <p:nvPr/>
          </p:nvSpPr>
          <p:spPr bwMode="auto">
            <a:xfrm>
              <a:off x="1649733" y="3661695"/>
              <a:ext cx="54663" cy="376034"/>
            </a:xfrm>
            <a:custGeom>
              <a:avLst/>
              <a:gdLst>
                <a:gd name="T0" fmla="*/ 5 w 5"/>
                <a:gd name="T1" fmla="*/ 27 h 27"/>
                <a:gd name="T2" fmla="*/ 5 w 5"/>
                <a:gd name="T3" fmla="*/ 26 h 27"/>
                <a:gd name="T4" fmla="*/ 4 w 5"/>
                <a:gd name="T5" fmla="*/ 24 h 27"/>
                <a:gd name="T6" fmla="*/ 4 w 5"/>
                <a:gd name="T7" fmla="*/ 23 h 27"/>
                <a:gd name="T8" fmla="*/ 3 w 5"/>
                <a:gd name="T9" fmla="*/ 21 h 27"/>
                <a:gd name="T10" fmla="*/ 3 w 5"/>
                <a:gd name="T11" fmla="*/ 20 h 27"/>
                <a:gd name="T12" fmla="*/ 2 w 5"/>
                <a:gd name="T13" fmla="*/ 18 h 27"/>
                <a:gd name="T14" fmla="*/ 2 w 5"/>
                <a:gd name="T15" fmla="*/ 17 h 27"/>
                <a:gd name="T16" fmla="*/ 2 w 5"/>
                <a:gd name="T17" fmla="*/ 15 h 27"/>
                <a:gd name="T18" fmla="*/ 2 w 5"/>
                <a:gd name="T19" fmla="*/ 14 h 27"/>
                <a:gd name="T20" fmla="*/ 1 w 5"/>
                <a:gd name="T21" fmla="*/ 12 h 27"/>
                <a:gd name="T22" fmla="*/ 1 w 5"/>
                <a:gd name="T23" fmla="*/ 11 h 27"/>
                <a:gd name="T24" fmla="*/ 1 w 5"/>
                <a:gd name="T25" fmla="*/ 9 h 27"/>
                <a:gd name="T26" fmla="*/ 1 w 5"/>
                <a:gd name="T27" fmla="*/ 8 h 27"/>
                <a:gd name="T28" fmla="*/ 0 w 5"/>
                <a:gd name="T29" fmla="*/ 6 h 27"/>
                <a:gd name="T30" fmla="*/ 0 w 5"/>
                <a:gd name="T31" fmla="*/ 5 h 27"/>
                <a:gd name="T32" fmla="*/ 0 w 5"/>
                <a:gd name="T33" fmla="*/ 3 h 27"/>
                <a:gd name="T34" fmla="*/ 0 w 5"/>
                <a:gd name="T35" fmla="*/ 2 h 27"/>
                <a:gd name="T36" fmla="*/ 0 w 5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27">
                  <a:moveTo>
                    <a:pt x="5" y="27"/>
                  </a:moveTo>
                  <a:lnTo>
                    <a:pt x="5" y="26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78" name="Line 83"/>
            <p:cNvSpPr>
              <a:spLocks noChangeShapeType="1"/>
            </p:cNvSpPr>
            <p:nvPr/>
          </p:nvSpPr>
          <p:spPr bwMode="auto">
            <a:xfrm flipH="1">
              <a:off x="1223364" y="3633841"/>
              <a:ext cx="42636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79" name="Freeform 84"/>
            <p:cNvSpPr>
              <a:spLocks/>
            </p:cNvSpPr>
            <p:nvPr/>
          </p:nvSpPr>
          <p:spPr bwMode="auto">
            <a:xfrm>
              <a:off x="1223364" y="3188171"/>
              <a:ext cx="54663" cy="445670"/>
            </a:xfrm>
            <a:custGeom>
              <a:avLst/>
              <a:gdLst>
                <a:gd name="T0" fmla="*/ 0 w 5"/>
                <a:gd name="T1" fmla="*/ 32 h 32"/>
                <a:gd name="T2" fmla="*/ 0 w 5"/>
                <a:gd name="T3" fmla="*/ 31 h 32"/>
                <a:gd name="T4" fmla="*/ 0 w 5"/>
                <a:gd name="T5" fmla="*/ 29 h 32"/>
                <a:gd name="T6" fmla="*/ 0 w 5"/>
                <a:gd name="T7" fmla="*/ 27 h 32"/>
                <a:gd name="T8" fmla="*/ 0 w 5"/>
                <a:gd name="T9" fmla="*/ 25 h 32"/>
                <a:gd name="T10" fmla="*/ 1 w 5"/>
                <a:gd name="T11" fmla="*/ 23 h 32"/>
                <a:gd name="T12" fmla="*/ 1 w 5"/>
                <a:gd name="T13" fmla="*/ 21 h 32"/>
                <a:gd name="T14" fmla="*/ 1 w 5"/>
                <a:gd name="T15" fmla="*/ 20 h 32"/>
                <a:gd name="T16" fmla="*/ 1 w 5"/>
                <a:gd name="T17" fmla="*/ 18 h 32"/>
                <a:gd name="T18" fmla="*/ 1 w 5"/>
                <a:gd name="T19" fmla="*/ 16 h 32"/>
                <a:gd name="T20" fmla="*/ 2 w 5"/>
                <a:gd name="T21" fmla="*/ 14 h 32"/>
                <a:gd name="T22" fmla="*/ 2 w 5"/>
                <a:gd name="T23" fmla="*/ 12 h 32"/>
                <a:gd name="T24" fmla="*/ 2 w 5"/>
                <a:gd name="T25" fmla="*/ 11 h 32"/>
                <a:gd name="T26" fmla="*/ 3 w 5"/>
                <a:gd name="T27" fmla="*/ 9 h 32"/>
                <a:gd name="T28" fmla="*/ 3 w 5"/>
                <a:gd name="T29" fmla="*/ 7 h 32"/>
                <a:gd name="T30" fmla="*/ 4 w 5"/>
                <a:gd name="T31" fmla="*/ 5 h 32"/>
                <a:gd name="T32" fmla="*/ 4 w 5"/>
                <a:gd name="T33" fmla="*/ 3 h 32"/>
                <a:gd name="T34" fmla="*/ 5 w 5"/>
                <a:gd name="T35" fmla="*/ 2 h 32"/>
                <a:gd name="T36" fmla="*/ 5 w 5"/>
                <a:gd name="T3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32">
                  <a:moveTo>
                    <a:pt x="0" y="32"/>
                  </a:moveTo>
                  <a:lnTo>
                    <a:pt x="0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3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80" name="Line 85"/>
            <p:cNvSpPr>
              <a:spLocks noChangeShapeType="1"/>
            </p:cNvSpPr>
            <p:nvPr/>
          </p:nvSpPr>
          <p:spPr bwMode="auto">
            <a:xfrm>
              <a:off x="1278027" y="3188171"/>
              <a:ext cx="415437" cy="8356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81" name="Freeform 86"/>
            <p:cNvSpPr>
              <a:spLocks/>
            </p:cNvSpPr>
            <p:nvPr/>
          </p:nvSpPr>
          <p:spPr bwMode="auto">
            <a:xfrm>
              <a:off x="1649733" y="3271734"/>
              <a:ext cx="43730" cy="362107"/>
            </a:xfrm>
            <a:custGeom>
              <a:avLst/>
              <a:gdLst>
                <a:gd name="T0" fmla="*/ 0 w 4"/>
                <a:gd name="T1" fmla="*/ 26 h 26"/>
                <a:gd name="T2" fmla="*/ 0 w 4"/>
                <a:gd name="T3" fmla="*/ 25 h 26"/>
                <a:gd name="T4" fmla="*/ 0 w 4"/>
                <a:gd name="T5" fmla="*/ 23 h 26"/>
                <a:gd name="T6" fmla="*/ 0 w 4"/>
                <a:gd name="T7" fmla="*/ 22 h 26"/>
                <a:gd name="T8" fmla="*/ 0 w 4"/>
                <a:gd name="T9" fmla="*/ 20 h 26"/>
                <a:gd name="T10" fmla="*/ 0 w 4"/>
                <a:gd name="T11" fmla="*/ 19 h 26"/>
                <a:gd name="T12" fmla="*/ 1 w 4"/>
                <a:gd name="T13" fmla="*/ 17 h 26"/>
                <a:gd name="T14" fmla="*/ 1 w 4"/>
                <a:gd name="T15" fmla="*/ 16 h 26"/>
                <a:gd name="T16" fmla="*/ 1 w 4"/>
                <a:gd name="T17" fmla="*/ 15 h 26"/>
                <a:gd name="T18" fmla="*/ 1 w 4"/>
                <a:gd name="T19" fmla="*/ 13 h 26"/>
                <a:gd name="T20" fmla="*/ 1 w 4"/>
                <a:gd name="T21" fmla="*/ 12 h 26"/>
                <a:gd name="T22" fmla="*/ 2 w 4"/>
                <a:gd name="T23" fmla="*/ 10 h 26"/>
                <a:gd name="T24" fmla="*/ 2 w 4"/>
                <a:gd name="T25" fmla="*/ 9 h 26"/>
                <a:gd name="T26" fmla="*/ 2 w 4"/>
                <a:gd name="T27" fmla="*/ 7 h 26"/>
                <a:gd name="T28" fmla="*/ 3 w 4"/>
                <a:gd name="T29" fmla="*/ 6 h 26"/>
                <a:gd name="T30" fmla="*/ 3 w 4"/>
                <a:gd name="T31" fmla="*/ 4 h 26"/>
                <a:gd name="T32" fmla="*/ 3 w 4"/>
                <a:gd name="T33" fmla="*/ 3 h 26"/>
                <a:gd name="T34" fmla="*/ 4 w 4"/>
                <a:gd name="T35" fmla="*/ 1 h 26"/>
                <a:gd name="T36" fmla="*/ 4 w 4"/>
                <a:gd name="T3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" h="26">
                  <a:moveTo>
                    <a:pt x="0" y="26"/>
                  </a:moveTo>
                  <a:lnTo>
                    <a:pt x="0" y="25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3" y="6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1"/>
                  </a:lnTo>
                  <a:lnTo>
                    <a:pt x="4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82" name="Line 87"/>
            <p:cNvSpPr>
              <a:spLocks noChangeShapeType="1"/>
            </p:cNvSpPr>
            <p:nvPr/>
          </p:nvSpPr>
          <p:spPr bwMode="auto">
            <a:xfrm flipH="1" flipV="1">
              <a:off x="1288959" y="3146390"/>
              <a:ext cx="415437" cy="9749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83" name="Freeform 88"/>
            <p:cNvSpPr>
              <a:spLocks/>
            </p:cNvSpPr>
            <p:nvPr/>
          </p:nvSpPr>
          <p:spPr bwMode="auto">
            <a:xfrm>
              <a:off x="1288959" y="2728574"/>
              <a:ext cx="185853" cy="417815"/>
            </a:xfrm>
            <a:custGeom>
              <a:avLst/>
              <a:gdLst>
                <a:gd name="T0" fmla="*/ 0 w 17"/>
                <a:gd name="T1" fmla="*/ 30 h 30"/>
                <a:gd name="T2" fmla="*/ 1 w 17"/>
                <a:gd name="T3" fmla="*/ 29 h 30"/>
                <a:gd name="T4" fmla="*/ 2 w 17"/>
                <a:gd name="T5" fmla="*/ 27 h 30"/>
                <a:gd name="T6" fmla="*/ 2 w 17"/>
                <a:gd name="T7" fmla="*/ 25 h 30"/>
                <a:gd name="T8" fmla="*/ 3 w 17"/>
                <a:gd name="T9" fmla="*/ 23 h 30"/>
                <a:gd name="T10" fmla="*/ 4 w 17"/>
                <a:gd name="T11" fmla="*/ 22 h 30"/>
                <a:gd name="T12" fmla="*/ 5 w 17"/>
                <a:gd name="T13" fmla="*/ 20 h 30"/>
                <a:gd name="T14" fmla="*/ 5 w 17"/>
                <a:gd name="T15" fmla="*/ 18 h 30"/>
                <a:gd name="T16" fmla="*/ 6 w 17"/>
                <a:gd name="T17" fmla="*/ 16 h 30"/>
                <a:gd name="T18" fmla="*/ 7 w 17"/>
                <a:gd name="T19" fmla="*/ 15 h 30"/>
                <a:gd name="T20" fmla="*/ 8 w 17"/>
                <a:gd name="T21" fmla="*/ 13 h 30"/>
                <a:gd name="T22" fmla="*/ 9 w 17"/>
                <a:gd name="T23" fmla="*/ 11 h 30"/>
                <a:gd name="T24" fmla="*/ 10 w 17"/>
                <a:gd name="T25" fmla="*/ 10 h 30"/>
                <a:gd name="T26" fmla="*/ 11 w 17"/>
                <a:gd name="T27" fmla="*/ 8 h 30"/>
                <a:gd name="T28" fmla="*/ 12 w 17"/>
                <a:gd name="T29" fmla="*/ 6 h 30"/>
                <a:gd name="T30" fmla="*/ 13 w 17"/>
                <a:gd name="T31" fmla="*/ 4 h 30"/>
                <a:gd name="T32" fmla="*/ 14 w 17"/>
                <a:gd name="T33" fmla="*/ 3 h 30"/>
                <a:gd name="T34" fmla="*/ 15 w 17"/>
                <a:gd name="T35" fmla="*/ 1 h 30"/>
                <a:gd name="T36" fmla="*/ 17 w 17"/>
                <a:gd name="T3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30">
                  <a:moveTo>
                    <a:pt x="0" y="30"/>
                  </a:moveTo>
                  <a:lnTo>
                    <a:pt x="1" y="29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3" y="23"/>
                  </a:lnTo>
                  <a:lnTo>
                    <a:pt x="4" y="22"/>
                  </a:lnTo>
                  <a:lnTo>
                    <a:pt x="5" y="20"/>
                  </a:lnTo>
                  <a:lnTo>
                    <a:pt x="5" y="18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10" y="10"/>
                  </a:lnTo>
                  <a:lnTo>
                    <a:pt x="11" y="8"/>
                  </a:lnTo>
                  <a:lnTo>
                    <a:pt x="12" y="6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5" y="1"/>
                  </a:lnTo>
                  <a:lnTo>
                    <a:pt x="17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84" name="Line 89"/>
            <p:cNvSpPr>
              <a:spLocks noChangeShapeType="1"/>
            </p:cNvSpPr>
            <p:nvPr/>
          </p:nvSpPr>
          <p:spPr bwMode="auto">
            <a:xfrm>
              <a:off x="1474812" y="2728574"/>
              <a:ext cx="371706" cy="16712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85" name="Freeform 90"/>
            <p:cNvSpPr>
              <a:spLocks/>
            </p:cNvSpPr>
            <p:nvPr/>
          </p:nvSpPr>
          <p:spPr bwMode="auto">
            <a:xfrm>
              <a:off x="1704396" y="2895700"/>
              <a:ext cx="142123" cy="348180"/>
            </a:xfrm>
            <a:custGeom>
              <a:avLst/>
              <a:gdLst>
                <a:gd name="T0" fmla="*/ 0 w 13"/>
                <a:gd name="T1" fmla="*/ 25 h 25"/>
                <a:gd name="T2" fmla="*/ 1 w 13"/>
                <a:gd name="T3" fmla="*/ 23 h 25"/>
                <a:gd name="T4" fmla="*/ 1 w 13"/>
                <a:gd name="T5" fmla="*/ 22 h 25"/>
                <a:gd name="T6" fmla="*/ 2 w 13"/>
                <a:gd name="T7" fmla="*/ 20 h 25"/>
                <a:gd name="T8" fmla="*/ 2 w 13"/>
                <a:gd name="T9" fmla="*/ 19 h 25"/>
                <a:gd name="T10" fmla="*/ 3 w 13"/>
                <a:gd name="T11" fmla="*/ 18 h 25"/>
                <a:gd name="T12" fmla="*/ 4 w 13"/>
                <a:gd name="T13" fmla="*/ 16 h 25"/>
                <a:gd name="T14" fmla="*/ 4 w 13"/>
                <a:gd name="T15" fmla="*/ 15 h 25"/>
                <a:gd name="T16" fmla="*/ 5 w 13"/>
                <a:gd name="T17" fmla="*/ 13 h 25"/>
                <a:gd name="T18" fmla="*/ 6 w 13"/>
                <a:gd name="T19" fmla="*/ 12 h 25"/>
                <a:gd name="T20" fmla="*/ 6 w 13"/>
                <a:gd name="T21" fmla="*/ 11 h 25"/>
                <a:gd name="T22" fmla="*/ 7 w 13"/>
                <a:gd name="T23" fmla="*/ 9 h 25"/>
                <a:gd name="T24" fmla="*/ 8 w 13"/>
                <a:gd name="T25" fmla="*/ 8 h 25"/>
                <a:gd name="T26" fmla="*/ 9 w 13"/>
                <a:gd name="T27" fmla="*/ 6 h 25"/>
                <a:gd name="T28" fmla="*/ 10 w 13"/>
                <a:gd name="T29" fmla="*/ 5 h 25"/>
                <a:gd name="T30" fmla="*/ 11 w 13"/>
                <a:gd name="T31" fmla="*/ 4 h 25"/>
                <a:gd name="T32" fmla="*/ 11 w 13"/>
                <a:gd name="T33" fmla="*/ 2 h 25"/>
                <a:gd name="T34" fmla="*/ 12 w 13"/>
                <a:gd name="T35" fmla="*/ 1 h 25"/>
                <a:gd name="T36" fmla="*/ 13 w 13"/>
                <a:gd name="T3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25">
                  <a:moveTo>
                    <a:pt x="0" y="25"/>
                  </a:moveTo>
                  <a:lnTo>
                    <a:pt x="1" y="23"/>
                  </a:lnTo>
                  <a:lnTo>
                    <a:pt x="1" y="22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3" y="18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7" y="9"/>
                  </a:lnTo>
                  <a:lnTo>
                    <a:pt x="8" y="8"/>
                  </a:lnTo>
                  <a:lnTo>
                    <a:pt x="9" y="6"/>
                  </a:lnTo>
                  <a:lnTo>
                    <a:pt x="10" y="5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13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86" name="Line 91"/>
            <p:cNvSpPr>
              <a:spLocks noChangeShapeType="1"/>
            </p:cNvSpPr>
            <p:nvPr/>
          </p:nvSpPr>
          <p:spPr bwMode="auto">
            <a:xfrm flipH="1" flipV="1">
              <a:off x="1485745" y="2686793"/>
              <a:ext cx="382639" cy="18105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87" name="Freeform 92"/>
            <p:cNvSpPr>
              <a:spLocks/>
            </p:cNvSpPr>
            <p:nvPr/>
          </p:nvSpPr>
          <p:spPr bwMode="auto">
            <a:xfrm>
              <a:off x="1485745" y="2310759"/>
              <a:ext cx="295179" cy="376034"/>
            </a:xfrm>
            <a:custGeom>
              <a:avLst/>
              <a:gdLst>
                <a:gd name="T0" fmla="*/ 0 w 27"/>
                <a:gd name="T1" fmla="*/ 27 h 27"/>
                <a:gd name="T2" fmla="*/ 2 w 27"/>
                <a:gd name="T3" fmla="*/ 26 h 27"/>
                <a:gd name="T4" fmla="*/ 3 w 27"/>
                <a:gd name="T5" fmla="*/ 24 h 27"/>
                <a:gd name="T6" fmla="*/ 4 w 27"/>
                <a:gd name="T7" fmla="*/ 22 h 27"/>
                <a:gd name="T8" fmla="*/ 5 w 27"/>
                <a:gd name="T9" fmla="*/ 21 h 27"/>
                <a:gd name="T10" fmla="*/ 7 w 27"/>
                <a:gd name="T11" fmla="*/ 19 h 27"/>
                <a:gd name="T12" fmla="*/ 8 w 27"/>
                <a:gd name="T13" fmla="*/ 18 h 27"/>
                <a:gd name="T14" fmla="*/ 10 w 27"/>
                <a:gd name="T15" fmla="*/ 16 h 27"/>
                <a:gd name="T16" fmla="*/ 11 w 27"/>
                <a:gd name="T17" fmla="*/ 15 h 27"/>
                <a:gd name="T18" fmla="*/ 12 w 27"/>
                <a:gd name="T19" fmla="*/ 13 h 27"/>
                <a:gd name="T20" fmla="*/ 14 w 27"/>
                <a:gd name="T21" fmla="*/ 12 h 27"/>
                <a:gd name="T22" fmla="*/ 15 w 27"/>
                <a:gd name="T23" fmla="*/ 10 h 27"/>
                <a:gd name="T24" fmla="*/ 17 w 27"/>
                <a:gd name="T25" fmla="*/ 9 h 27"/>
                <a:gd name="T26" fmla="*/ 18 w 27"/>
                <a:gd name="T27" fmla="*/ 7 h 27"/>
                <a:gd name="T28" fmla="*/ 20 w 27"/>
                <a:gd name="T29" fmla="*/ 6 h 27"/>
                <a:gd name="T30" fmla="*/ 22 w 27"/>
                <a:gd name="T31" fmla="*/ 4 h 27"/>
                <a:gd name="T32" fmla="*/ 23 w 27"/>
                <a:gd name="T33" fmla="*/ 3 h 27"/>
                <a:gd name="T34" fmla="*/ 25 w 27"/>
                <a:gd name="T35" fmla="*/ 2 h 27"/>
                <a:gd name="T36" fmla="*/ 27 w 27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7">
                  <a:moveTo>
                    <a:pt x="0" y="27"/>
                  </a:moveTo>
                  <a:lnTo>
                    <a:pt x="2" y="26"/>
                  </a:lnTo>
                  <a:lnTo>
                    <a:pt x="3" y="24"/>
                  </a:lnTo>
                  <a:lnTo>
                    <a:pt x="4" y="22"/>
                  </a:lnTo>
                  <a:lnTo>
                    <a:pt x="5" y="21"/>
                  </a:lnTo>
                  <a:lnTo>
                    <a:pt x="7" y="19"/>
                  </a:lnTo>
                  <a:lnTo>
                    <a:pt x="8" y="18"/>
                  </a:lnTo>
                  <a:lnTo>
                    <a:pt x="10" y="16"/>
                  </a:lnTo>
                  <a:lnTo>
                    <a:pt x="11" y="15"/>
                  </a:lnTo>
                  <a:lnTo>
                    <a:pt x="12" y="13"/>
                  </a:lnTo>
                  <a:lnTo>
                    <a:pt x="14" y="12"/>
                  </a:lnTo>
                  <a:lnTo>
                    <a:pt x="15" y="10"/>
                  </a:lnTo>
                  <a:lnTo>
                    <a:pt x="17" y="9"/>
                  </a:lnTo>
                  <a:lnTo>
                    <a:pt x="18" y="7"/>
                  </a:lnTo>
                  <a:lnTo>
                    <a:pt x="20" y="6"/>
                  </a:lnTo>
                  <a:lnTo>
                    <a:pt x="22" y="4"/>
                  </a:lnTo>
                  <a:lnTo>
                    <a:pt x="23" y="3"/>
                  </a:lnTo>
                  <a:lnTo>
                    <a:pt x="25" y="2"/>
                  </a:lnTo>
                  <a:lnTo>
                    <a:pt x="27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88" name="Line 93"/>
            <p:cNvSpPr>
              <a:spLocks noChangeShapeType="1"/>
            </p:cNvSpPr>
            <p:nvPr/>
          </p:nvSpPr>
          <p:spPr bwMode="auto">
            <a:xfrm>
              <a:off x="1780923" y="2310759"/>
              <a:ext cx="317044" cy="25068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89" name="Freeform 94"/>
            <p:cNvSpPr>
              <a:spLocks/>
            </p:cNvSpPr>
            <p:nvPr/>
          </p:nvSpPr>
          <p:spPr bwMode="auto">
            <a:xfrm>
              <a:off x="1868384" y="2561448"/>
              <a:ext cx="229583" cy="306398"/>
            </a:xfrm>
            <a:custGeom>
              <a:avLst/>
              <a:gdLst>
                <a:gd name="T0" fmla="*/ 0 w 21"/>
                <a:gd name="T1" fmla="*/ 22 h 22"/>
                <a:gd name="T2" fmla="*/ 1 w 21"/>
                <a:gd name="T3" fmla="*/ 21 h 22"/>
                <a:gd name="T4" fmla="*/ 2 w 21"/>
                <a:gd name="T5" fmla="*/ 19 h 22"/>
                <a:gd name="T6" fmla="*/ 3 w 21"/>
                <a:gd name="T7" fmla="*/ 18 h 22"/>
                <a:gd name="T8" fmla="*/ 4 w 21"/>
                <a:gd name="T9" fmla="*/ 17 h 22"/>
                <a:gd name="T10" fmla="*/ 5 w 21"/>
                <a:gd name="T11" fmla="*/ 15 h 22"/>
                <a:gd name="T12" fmla="*/ 6 w 21"/>
                <a:gd name="T13" fmla="*/ 14 h 22"/>
                <a:gd name="T14" fmla="*/ 7 w 21"/>
                <a:gd name="T15" fmla="*/ 13 h 22"/>
                <a:gd name="T16" fmla="*/ 8 w 21"/>
                <a:gd name="T17" fmla="*/ 12 h 22"/>
                <a:gd name="T18" fmla="*/ 10 w 21"/>
                <a:gd name="T19" fmla="*/ 10 h 22"/>
                <a:gd name="T20" fmla="*/ 11 w 21"/>
                <a:gd name="T21" fmla="*/ 9 h 22"/>
                <a:gd name="T22" fmla="*/ 12 w 21"/>
                <a:gd name="T23" fmla="*/ 8 h 22"/>
                <a:gd name="T24" fmla="*/ 13 w 21"/>
                <a:gd name="T25" fmla="*/ 7 h 22"/>
                <a:gd name="T26" fmla="*/ 15 w 21"/>
                <a:gd name="T27" fmla="*/ 6 h 22"/>
                <a:gd name="T28" fmla="*/ 16 w 21"/>
                <a:gd name="T29" fmla="*/ 4 h 22"/>
                <a:gd name="T30" fmla="*/ 17 w 21"/>
                <a:gd name="T31" fmla="*/ 3 h 22"/>
                <a:gd name="T32" fmla="*/ 19 w 21"/>
                <a:gd name="T33" fmla="*/ 2 h 22"/>
                <a:gd name="T34" fmla="*/ 20 w 21"/>
                <a:gd name="T35" fmla="*/ 1 h 22"/>
                <a:gd name="T36" fmla="*/ 21 w 21"/>
                <a:gd name="T3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22">
                  <a:moveTo>
                    <a:pt x="0" y="22"/>
                  </a:moveTo>
                  <a:lnTo>
                    <a:pt x="1" y="21"/>
                  </a:lnTo>
                  <a:lnTo>
                    <a:pt x="2" y="19"/>
                  </a:lnTo>
                  <a:lnTo>
                    <a:pt x="3" y="18"/>
                  </a:lnTo>
                  <a:lnTo>
                    <a:pt x="4" y="17"/>
                  </a:lnTo>
                  <a:lnTo>
                    <a:pt x="5" y="15"/>
                  </a:lnTo>
                  <a:lnTo>
                    <a:pt x="6" y="14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5" y="6"/>
                  </a:lnTo>
                  <a:lnTo>
                    <a:pt x="16" y="4"/>
                  </a:lnTo>
                  <a:lnTo>
                    <a:pt x="17" y="3"/>
                  </a:lnTo>
                  <a:lnTo>
                    <a:pt x="19" y="2"/>
                  </a:lnTo>
                  <a:lnTo>
                    <a:pt x="20" y="1"/>
                  </a:lnTo>
                  <a:lnTo>
                    <a:pt x="21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90" name="Line 95"/>
            <p:cNvSpPr>
              <a:spLocks noChangeShapeType="1"/>
            </p:cNvSpPr>
            <p:nvPr/>
          </p:nvSpPr>
          <p:spPr bwMode="auto">
            <a:xfrm flipH="1" flipV="1">
              <a:off x="1802789" y="2282904"/>
              <a:ext cx="317044" cy="25068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91" name="Freeform 96"/>
            <p:cNvSpPr>
              <a:spLocks/>
            </p:cNvSpPr>
            <p:nvPr/>
          </p:nvSpPr>
          <p:spPr bwMode="auto">
            <a:xfrm>
              <a:off x="1802789" y="1976506"/>
              <a:ext cx="382639" cy="306398"/>
            </a:xfrm>
            <a:custGeom>
              <a:avLst/>
              <a:gdLst>
                <a:gd name="T0" fmla="*/ 0 w 35"/>
                <a:gd name="T1" fmla="*/ 22 h 22"/>
                <a:gd name="T2" fmla="*/ 2 w 35"/>
                <a:gd name="T3" fmla="*/ 21 h 22"/>
                <a:gd name="T4" fmla="*/ 4 w 35"/>
                <a:gd name="T5" fmla="*/ 19 h 22"/>
                <a:gd name="T6" fmla="*/ 5 w 35"/>
                <a:gd name="T7" fmla="*/ 18 h 22"/>
                <a:gd name="T8" fmla="*/ 7 w 35"/>
                <a:gd name="T9" fmla="*/ 17 h 22"/>
                <a:gd name="T10" fmla="*/ 9 w 35"/>
                <a:gd name="T11" fmla="*/ 16 h 22"/>
                <a:gd name="T12" fmla="*/ 11 w 35"/>
                <a:gd name="T13" fmla="*/ 14 h 22"/>
                <a:gd name="T14" fmla="*/ 13 w 35"/>
                <a:gd name="T15" fmla="*/ 13 h 22"/>
                <a:gd name="T16" fmla="*/ 15 w 35"/>
                <a:gd name="T17" fmla="*/ 12 h 22"/>
                <a:gd name="T18" fmla="*/ 17 w 35"/>
                <a:gd name="T19" fmla="*/ 11 h 22"/>
                <a:gd name="T20" fmla="*/ 19 w 35"/>
                <a:gd name="T21" fmla="*/ 9 h 22"/>
                <a:gd name="T22" fmla="*/ 21 w 35"/>
                <a:gd name="T23" fmla="*/ 8 h 22"/>
                <a:gd name="T24" fmla="*/ 23 w 35"/>
                <a:gd name="T25" fmla="*/ 7 h 22"/>
                <a:gd name="T26" fmla="*/ 25 w 35"/>
                <a:gd name="T27" fmla="*/ 6 h 22"/>
                <a:gd name="T28" fmla="*/ 27 w 35"/>
                <a:gd name="T29" fmla="*/ 5 h 22"/>
                <a:gd name="T30" fmla="*/ 29 w 35"/>
                <a:gd name="T31" fmla="*/ 3 h 22"/>
                <a:gd name="T32" fmla="*/ 31 w 35"/>
                <a:gd name="T33" fmla="*/ 2 h 22"/>
                <a:gd name="T34" fmla="*/ 33 w 35"/>
                <a:gd name="T35" fmla="*/ 1 h 22"/>
                <a:gd name="T36" fmla="*/ 35 w 35"/>
                <a:gd name="T3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22">
                  <a:moveTo>
                    <a:pt x="0" y="22"/>
                  </a:moveTo>
                  <a:lnTo>
                    <a:pt x="2" y="21"/>
                  </a:lnTo>
                  <a:lnTo>
                    <a:pt x="4" y="19"/>
                  </a:lnTo>
                  <a:lnTo>
                    <a:pt x="5" y="18"/>
                  </a:lnTo>
                  <a:lnTo>
                    <a:pt x="7" y="17"/>
                  </a:lnTo>
                  <a:lnTo>
                    <a:pt x="9" y="16"/>
                  </a:lnTo>
                  <a:lnTo>
                    <a:pt x="11" y="14"/>
                  </a:lnTo>
                  <a:lnTo>
                    <a:pt x="13" y="13"/>
                  </a:lnTo>
                  <a:lnTo>
                    <a:pt x="15" y="12"/>
                  </a:lnTo>
                  <a:lnTo>
                    <a:pt x="17" y="11"/>
                  </a:lnTo>
                  <a:lnTo>
                    <a:pt x="19" y="9"/>
                  </a:lnTo>
                  <a:lnTo>
                    <a:pt x="21" y="8"/>
                  </a:lnTo>
                  <a:lnTo>
                    <a:pt x="23" y="7"/>
                  </a:lnTo>
                  <a:lnTo>
                    <a:pt x="25" y="6"/>
                  </a:lnTo>
                  <a:lnTo>
                    <a:pt x="27" y="5"/>
                  </a:lnTo>
                  <a:lnTo>
                    <a:pt x="29" y="3"/>
                  </a:lnTo>
                  <a:lnTo>
                    <a:pt x="31" y="2"/>
                  </a:lnTo>
                  <a:lnTo>
                    <a:pt x="33" y="1"/>
                  </a:lnTo>
                  <a:lnTo>
                    <a:pt x="35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92" name="Line 97"/>
            <p:cNvSpPr>
              <a:spLocks noChangeShapeType="1"/>
            </p:cNvSpPr>
            <p:nvPr/>
          </p:nvSpPr>
          <p:spPr bwMode="auto">
            <a:xfrm>
              <a:off x="2185427" y="1976506"/>
              <a:ext cx="251448" cy="30639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93" name="Freeform 98"/>
            <p:cNvSpPr>
              <a:spLocks/>
            </p:cNvSpPr>
            <p:nvPr/>
          </p:nvSpPr>
          <p:spPr bwMode="auto">
            <a:xfrm>
              <a:off x="2119832" y="2282904"/>
              <a:ext cx="317044" cy="250689"/>
            </a:xfrm>
            <a:custGeom>
              <a:avLst/>
              <a:gdLst>
                <a:gd name="T0" fmla="*/ 0 w 29"/>
                <a:gd name="T1" fmla="*/ 18 h 18"/>
                <a:gd name="T2" fmla="*/ 2 w 29"/>
                <a:gd name="T3" fmla="*/ 17 h 18"/>
                <a:gd name="T4" fmla="*/ 3 w 29"/>
                <a:gd name="T5" fmla="*/ 16 h 18"/>
                <a:gd name="T6" fmla="*/ 5 w 29"/>
                <a:gd name="T7" fmla="*/ 15 h 18"/>
                <a:gd name="T8" fmla="*/ 6 w 29"/>
                <a:gd name="T9" fmla="*/ 14 h 18"/>
                <a:gd name="T10" fmla="*/ 8 w 29"/>
                <a:gd name="T11" fmla="*/ 13 h 18"/>
                <a:gd name="T12" fmla="*/ 9 w 29"/>
                <a:gd name="T13" fmla="*/ 12 h 18"/>
                <a:gd name="T14" fmla="*/ 11 w 29"/>
                <a:gd name="T15" fmla="*/ 11 h 18"/>
                <a:gd name="T16" fmla="*/ 12 w 29"/>
                <a:gd name="T17" fmla="*/ 10 h 18"/>
                <a:gd name="T18" fmla="*/ 14 w 29"/>
                <a:gd name="T19" fmla="*/ 9 h 18"/>
                <a:gd name="T20" fmla="*/ 15 w 29"/>
                <a:gd name="T21" fmla="*/ 8 h 18"/>
                <a:gd name="T22" fmla="*/ 17 w 29"/>
                <a:gd name="T23" fmla="*/ 7 h 18"/>
                <a:gd name="T24" fmla="*/ 19 w 29"/>
                <a:gd name="T25" fmla="*/ 6 h 18"/>
                <a:gd name="T26" fmla="*/ 20 w 29"/>
                <a:gd name="T27" fmla="*/ 5 h 18"/>
                <a:gd name="T28" fmla="*/ 22 w 29"/>
                <a:gd name="T29" fmla="*/ 4 h 18"/>
                <a:gd name="T30" fmla="*/ 24 w 29"/>
                <a:gd name="T31" fmla="*/ 3 h 18"/>
                <a:gd name="T32" fmla="*/ 25 w 29"/>
                <a:gd name="T33" fmla="*/ 2 h 18"/>
                <a:gd name="T34" fmla="*/ 27 w 29"/>
                <a:gd name="T35" fmla="*/ 1 h 18"/>
                <a:gd name="T36" fmla="*/ 29 w 29"/>
                <a:gd name="T3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18">
                  <a:moveTo>
                    <a:pt x="0" y="18"/>
                  </a:moveTo>
                  <a:lnTo>
                    <a:pt x="2" y="17"/>
                  </a:lnTo>
                  <a:lnTo>
                    <a:pt x="3" y="16"/>
                  </a:lnTo>
                  <a:lnTo>
                    <a:pt x="5" y="15"/>
                  </a:lnTo>
                  <a:lnTo>
                    <a:pt x="6" y="14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11" y="11"/>
                  </a:lnTo>
                  <a:lnTo>
                    <a:pt x="12" y="10"/>
                  </a:lnTo>
                  <a:lnTo>
                    <a:pt x="14" y="9"/>
                  </a:lnTo>
                  <a:lnTo>
                    <a:pt x="15" y="8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0" y="5"/>
                  </a:lnTo>
                  <a:lnTo>
                    <a:pt x="22" y="4"/>
                  </a:lnTo>
                  <a:lnTo>
                    <a:pt x="24" y="3"/>
                  </a:lnTo>
                  <a:lnTo>
                    <a:pt x="25" y="2"/>
                  </a:lnTo>
                  <a:lnTo>
                    <a:pt x="27" y="1"/>
                  </a:lnTo>
                  <a:lnTo>
                    <a:pt x="29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94" name="Line 99"/>
            <p:cNvSpPr>
              <a:spLocks noChangeShapeType="1"/>
            </p:cNvSpPr>
            <p:nvPr/>
          </p:nvSpPr>
          <p:spPr bwMode="auto">
            <a:xfrm flipH="1" flipV="1">
              <a:off x="2218225" y="1962579"/>
              <a:ext cx="240516" cy="30639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95" name="Freeform 100"/>
            <p:cNvSpPr>
              <a:spLocks/>
            </p:cNvSpPr>
            <p:nvPr/>
          </p:nvSpPr>
          <p:spPr bwMode="auto">
            <a:xfrm>
              <a:off x="2218225" y="1739744"/>
              <a:ext cx="459167" cy="222835"/>
            </a:xfrm>
            <a:custGeom>
              <a:avLst/>
              <a:gdLst>
                <a:gd name="T0" fmla="*/ 0 w 42"/>
                <a:gd name="T1" fmla="*/ 16 h 16"/>
                <a:gd name="T2" fmla="*/ 2 w 42"/>
                <a:gd name="T3" fmla="*/ 15 h 16"/>
                <a:gd name="T4" fmla="*/ 4 w 42"/>
                <a:gd name="T5" fmla="*/ 14 h 16"/>
                <a:gd name="T6" fmla="*/ 7 w 42"/>
                <a:gd name="T7" fmla="*/ 13 h 16"/>
                <a:gd name="T8" fmla="*/ 9 w 42"/>
                <a:gd name="T9" fmla="*/ 12 h 16"/>
                <a:gd name="T10" fmla="*/ 11 w 42"/>
                <a:gd name="T11" fmla="*/ 11 h 16"/>
                <a:gd name="T12" fmla="*/ 13 w 42"/>
                <a:gd name="T13" fmla="*/ 10 h 16"/>
                <a:gd name="T14" fmla="*/ 16 w 42"/>
                <a:gd name="T15" fmla="*/ 9 h 16"/>
                <a:gd name="T16" fmla="*/ 18 w 42"/>
                <a:gd name="T17" fmla="*/ 8 h 16"/>
                <a:gd name="T18" fmla="*/ 20 w 42"/>
                <a:gd name="T19" fmla="*/ 7 h 16"/>
                <a:gd name="T20" fmla="*/ 23 w 42"/>
                <a:gd name="T21" fmla="*/ 6 h 16"/>
                <a:gd name="T22" fmla="*/ 25 w 42"/>
                <a:gd name="T23" fmla="*/ 6 h 16"/>
                <a:gd name="T24" fmla="*/ 27 w 42"/>
                <a:gd name="T25" fmla="*/ 5 h 16"/>
                <a:gd name="T26" fmla="*/ 30 w 42"/>
                <a:gd name="T27" fmla="*/ 4 h 16"/>
                <a:gd name="T28" fmla="*/ 32 w 42"/>
                <a:gd name="T29" fmla="*/ 3 h 16"/>
                <a:gd name="T30" fmla="*/ 34 w 42"/>
                <a:gd name="T31" fmla="*/ 2 h 16"/>
                <a:gd name="T32" fmla="*/ 37 w 42"/>
                <a:gd name="T33" fmla="*/ 2 h 16"/>
                <a:gd name="T34" fmla="*/ 39 w 42"/>
                <a:gd name="T35" fmla="*/ 1 h 16"/>
                <a:gd name="T36" fmla="*/ 42 w 42"/>
                <a:gd name="T3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16">
                  <a:moveTo>
                    <a:pt x="0" y="16"/>
                  </a:moveTo>
                  <a:lnTo>
                    <a:pt x="2" y="15"/>
                  </a:lnTo>
                  <a:lnTo>
                    <a:pt x="4" y="14"/>
                  </a:lnTo>
                  <a:lnTo>
                    <a:pt x="7" y="13"/>
                  </a:lnTo>
                  <a:lnTo>
                    <a:pt x="9" y="12"/>
                  </a:lnTo>
                  <a:lnTo>
                    <a:pt x="11" y="11"/>
                  </a:lnTo>
                  <a:lnTo>
                    <a:pt x="13" y="10"/>
                  </a:lnTo>
                  <a:lnTo>
                    <a:pt x="16" y="9"/>
                  </a:lnTo>
                  <a:lnTo>
                    <a:pt x="18" y="8"/>
                  </a:lnTo>
                  <a:lnTo>
                    <a:pt x="20" y="7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7" y="5"/>
                  </a:lnTo>
                  <a:lnTo>
                    <a:pt x="30" y="4"/>
                  </a:lnTo>
                  <a:lnTo>
                    <a:pt x="32" y="3"/>
                  </a:lnTo>
                  <a:lnTo>
                    <a:pt x="34" y="2"/>
                  </a:lnTo>
                  <a:lnTo>
                    <a:pt x="37" y="2"/>
                  </a:lnTo>
                  <a:lnTo>
                    <a:pt x="39" y="1"/>
                  </a:lnTo>
                  <a:lnTo>
                    <a:pt x="42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96" name="Line 101"/>
            <p:cNvSpPr>
              <a:spLocks noChangeShapeType="1"/>
            </p:cNvSpPr>
            <p:nvPr/>
          </p:nvSpPr>
          <p:spPr bwMode="auto">
            <a:xfrm>
              <a:off x="2677392" y="1739744"/>
              <a:ext cx="153056" cy="34818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97" name="Freeform 102"/>
            <p:cNvSpPr>
              <a:spLocks/>
            </p:cNvSpPr>
            <p:nvPr/>
          </p:nvSpPr>
          <p:spPr bwMode="auto">
            <a:xfrm>
              <a:off x="2458741" y="2087924"/>
              <a:ext cx="371706" cy="181053"/>
            </a:xfrm>
            <a:custGeom>
              <a:avLst/>
              <a:gdLst>
                <a:gd name="T0" fmla="*/ 0 w 34"/>
                <a:gd name="T1" fmla="*/ 13 h 13"/>
                <a:gd name="T2" fmla="*/ 2 w 34"/>
                <a:gd name="T3" fmla="*/ 12 h 13"/>
                <a:gd name="T4" fmla="*/ 4 w 34"/>
                <a:gd name="T5" fmla="*/ 11 h 13"/>
                <a:gd name="T6" fmla="*/ 6 w 34"/>
                <a:gd name="T7" fmla="*/ 11 h 13"/>
                <a:gd name="T8" fmla="*/ 7 w 34"/>
                <a:gd name="T9" fmla="*/ 10 h 13"/>
                <a:gd name="T10" fmla="*/ 9 w 34"/>
                <a:gd name="T11" fmla="*/ 9 h 13"/>
                <a:gd name="T12" fmla="*/ 11 w 34"/>
                <a:gd name="T13" fmla="*/ 8 h 13"/>
                <a:gd name="T14" fmla="*/ 13 w 34"/>
                <a:gd name="T15" fmla="*/ 8 h 13"/>
                <a:gd name="T16" fmla="*/ 15 w 34"/>
                <a:gd name="T17" fmla="*/ 7 h 13"/>
                <a:gd name="T18" fmla="*/ 17 w 34"/>
                <a:gd name="T19" fmla="*/ 6 h 13"/>
                <a:gd name="T20" fmla="*/ 19 w 34"/>
                <a:gd name="T21" fmla="*/ 5 h 13"/>
                <a:gd name="T22" fmla="*/ 20 w 34"/>
                <a:gd name="T23" fmla="*/ 5 h 13"/>
                <a:gd name="T24" fmla="*/ 22 w 34"/>
                <a:gd name="T25" fmla="*/ 4 h 13"/>
                <a:gd name="T26" fmla="*/ 24 w 34"/>
                <a:gd name="T27" fmla="*/ 3 h 13"/>
                <a:gd name="T28" fmla="*/ 26 w 34"/>
                <a:gd name="T29" fmla="*/ 3 h 13"/>
                <a:gd name="T30" fmla="*/ 28 w 34"/>
                <a:gd name="T31" fmla="*/ 2 h 13"/>
                <a:gd name="T32" fmla="*/ 30 w 34"/>
                <a:gd name="T33" fmla="*/ 2 h 13"/>
                <a:gd name="T34" fmla="*/ 32 w 34"/>
                <a:gd name="T35" fmla="*/ 1 h 13"/>
                <a:gd name="T36" fmla="*/ 34 w 34"/>
                <a:gd name="T3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13">
                  <a:moveTo>
                    <a:pt x="0" y="13"/>
                  </a:moveTo>
                  <a:lnTo>
                    <a:pt x="2" y="12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7" y="10"/>
                  </a:lnTo>
                  <a:lnTo>
                    <a:pt x="9" y="9"/>
                  </a:lnTo>
                  <a:lnTo>
                    <a:pt x="11" y="8"/>
                  </a:lnTo>
                  <a:lnTo>
                    <a:pt x="13" y="8"/>
                  </a:lnTo>
                  <a:lnTo>
                    <a:pt x="15" y="7"/>
                  </a:lnTo>
                  <a:lnTo>
                    <a:pt x="17" y="6"/>
                  </a:lnTo>
                  <a:lnTo>
                    <a:pt x="19" y="5"/>
                  </a:lnTo>
                  <a:lnTo>
                    <a:pt x="20" y="5"/>
                  </a:lnTo>
                  <a:lnTo>
                    <a:pt x="22" y="4"/>
                  </a:lnTo>
                  <a:lnTo>
                    <a:pt x="24" y="3"/>
                  </a:lnTo>
                  <a:lnTo>
                    <a:pt x="26" y="3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2" y="1"/>
                  </a:lnTo>
                  <a:lnTo>
                    <a:pt x="34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98" name="Line 103"/>
            <p:cNvSpPr>
              <a:spLocks noChangeShapeType="1"/>
            </p:cNvSpPr>
            <p:nvPr/>
          </p:nvSpPr>
          <p:spPr bwMode="auto">
            <a:xfrm flipH="1" flipV="1">
              <a:off x="2710189" y="1725817"/>
              <a:ext cx="153056" cy="362107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99" name="Freeform 104"/>
            <p:cNvSpPr>
              <a:spLocks/>
            </p:cNvSpPr>
            <p:nvPr/>
          </p:nvSpPr>
          <p:spPr bwMode="auto">
            <a:xfrm>
              <a:off x="2710189" y="1614399"/>
              <a:ext cx="502897" cy="111417"/>
            </a:xfrm>
            <a:custGeom>
              <a:avLst/>
              <a:gdLst>
                <a:gd name="T0" fmla="*/ 0 w 46"/>
                <a:gd name="T1" fmla="*/ 8 h 8"/>
                <a:gd name="T2" fmla="*/ 3 w 46"/>
                <a:gd name="T3" fmla="*/ 8 h 8"/>
                <a:gd name="T4" fmla="*/ 5 w 46"/>
                <a:gd name="T5" fmla="*/ 7 h 8"/>
                <a:gd name="T6" fmla="*/ 8 w 46"/>
                <a:gd name="T7" fmla="*/ 6 h 8"/>
                <a:gd name="T8" fmla="*/ 10 w 46"/>
                <a:gd name="T9" fmla="*/ 6 h 8"/>
                <a:gd name="T10" fmla="*/ 13 w 46"/>
                <a:gd name="T11" fmla="*/ 5 h 8"/>
                <a:gd name="T12" fmla="*/ 15 w 46"/>
                <a:gd name="T13" fmla="*/ 5 h 8"/>
                <a:gd name="T14" fmla="*/ 18 w 46"/>
                <a:gd name="T15" fmla="*/ 4 h 8"/>
                <a:gd name="T16" fmla="*/ 20 w 46"/>
                <a:gd name="T17" fmla="*/ 4 h 8"/>
                <a:gd name="T18" fmla="*/ 23 w 46"/>
                <a:gd name="T19" fmla="*/ 3 h 8"/>
                <a:gd name="T20" fmla="*/ 25 w 46"/>
                <a:gd name="T21" fmla="*/ 3 h 8"/>
                <a:gd name="T22" fmla="*/ 28 w 46"/>
                <a:gd name="T23" fmla="*/ 3 h 8"/>
                <a:gd name="T24" fmla="*/ 30 w 46"/>
                <a:gd name="T25" fmla="*/ 2 h 8"/>
                <a:gd name="T26" fmla="*/ 33 w 46"/>
                <a:gd name="T27" fmla="*/ 2 h 8"/>
                <a:gd name="T28" fmla="*/ 35 w 46"/>
                <a:gd name="T29" fmla="*/ 1 h 8"/>
                <a:gd name="T30" fmla="*/ 38 w 46"/>
                <a:gd name="T31" fmla="*/ 1 h 8"/>
                <a:gd name="T32" fmla="*/ 41 w 46"/>
                <a:gd name="T33" fmla="*/ 1 h 8"/>
                <a:gd name="T34" fmla="*/ 43 w 46"/>
                <a:gd name="T35" fmla="*/ 0 h 8"/>
                <a:gd name="T36" fmla="*/ 46 w 46"/>
                <a:gd name="T3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8">
                  <a:moveTo>
                    <a:pt x="0" y="8"/>
                  </a:moveTo>
                  <a:lnTo>
                    <a:pt x="3" y="8"/>
                  </a:lnTo>
                  <a:lnTo>
                    <a:pt x="5" y="7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3" y="5"/>
                  </a:lnTo>
                  <a:lnTo>
                    <a:pt x="15" y="5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30" y="2"/>
                  </a:lnTo>
                  <a:lnTo>
                    <a:pt x="33" y="2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1" y="1"/>
                  </a:lnTo>
                  <a:lnTo>
                    <a:pt x="43" y="0"/>
                  </a:lnTo>
                  <a:lnTo>
                    <a:pt x="46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00" name="Line 105"/>
            <p:cNvSpPr>
              <a:spLocks noChangeShapeType="1"/>
            </p:cNvSpPr>
            <p:nvPr/>
          </p:nvSpPr>
          <p:spPr bwMode="auto">
            <a:xfrm>
              <a:off x="3213086" y="1614399"/>
              <a:ext cx="54663" cy="37603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01" name="Freeform 106"/>
            <p:cNvSpPr>
              <a:spLocks/>
            </p:cNvSpPr>
            <p:nvPr/>
          </p:nvSpPr>
          <p:spPr bwMode="auto">
            <a:xfrm>
              <a:off x="2863245" y="1990433"/>
              <a:ext cx="404504" cy="97490"/>
            </a:xfrm>
            <a:custGeom>
              <a:avLst/>
              <a:gdLst>
                <a:gd name="T0" fmla="*/ 0 w 37"/>
                <a:gd name="T1" fmla="*/ 7 h 7"/>
                <a:gd name="T2" fmla="*/ 2 w 37"/>
                <a:gd name="T3" fmla="*/ 6 h 7"/>
                <a:gd name="T4" fmla="*/ 4 w 37"/>
                <a:gd name="T5" fmla="*/ 6 h 7"/>
                <a:gd name="T6" fmla="*/ 6 w 37"/>
                <a:gd name="T7" fmla="*/ 5 h 7"/>
                <a:gd name="T8" fmla="*/ 8 w 37"/>
                <a:gd name="T9" fmla="*/ 5 h 7"/>
                <a:gd name="T10" fmla="*/ 10 w 37"/>
                <a:gd name="T11" fmla="*/ 4 h 7"/>
                <a:gd name="T12" fmla="*/ 12 w 37"/>
                <a:gd name="T13" fmla="*/ 4 h 7"/>
                <a:gd name="T14" fmla="*/ 14 w 37"/>
                <a:gd name="T15" fmla="*/ 3 h 7"/>
                <a:gd name="T16" fmla="*/ 16 w 37"/>
                <a:gd name="T17" fmla="*/ 3 h 7"/>
                <a:gd name="T18" fmla="*/ 18 w 37"/>
                <a:gd name="T19" fmla="*/ 3 h 7"/>
                <a:gd name="T20" fmla="*/ 20 w 37"/>
                <a:gd name="T21" fmla="*/ 2 h 7"/>
                <a:gd name="T22" fmla="*/ 22 w 37"/>
                <a:gd name="T23" fmla="*/ 2 h 7"/>
                <a:gd name="T24" fmla="*/ 24 w 37"/>
                <a:gd name="T25" fmla="*/ 2 h 7"/>
                <a:gd name="T26" fmla="*/ 27 w 37"/>
                <a:gd name="T27" fmla="*/ 1 h 7"/>
                <a:gd name="T28" fmla="*/ 29 w 37"/>
                <a:gd name="T29" fmla="*/ 1 h 7"/>
                <a:gd name="T30" fmla="*/ 31 w 37"/>
                <a:gd name="T31" fmla="*/ 1 h 7"/>
                <a:gd name="T32" fmla="*/ 33 w 37"/>
                <a:gd name="T33" fmla="*/ 0 h 7"/>
                <a:gd name="T34" fmla="*/ 35 w 37"/>
                <a:gd name="T35" fmla="*/ 0 h 7"/>
                <a:gd name="T36" fmla="*/ 37 w 37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7">
                  <a:moveTo>
                    <a:pt x="0" y="7"/>
                  </a:moveTo>
                  <a:lnTo>
                    <a:pt x="2" y="6"/>
                  </a:lnTo>
                  <a:lnTo>
                    <a:pt x="4" y="6"/>
                  </a:lnTo>
                  <a:lnTo>
                    <a:pt x="6" y="5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4" y="3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7" y="1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7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02" name="Line 107"/>
            <p:cNvSpPr>
              <a:spLocks noChangeShapeType="1"/>
            </p:cNvSpPr>
            <p:nvPr/>
          </p:nvSpPr>
          <p:spPr bwMode="auto">
            <a:xfrm flipH="1" flipV="1">
              <a:off x="3245884" y="1614399"/>
              <a:ext cx="54663" cy="37603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03" name="Freeform 108"/>
            <p:cNvSpPr>
              <a:spLocks/>
            </p:cNvSpPr>
            <p:nvPr/>
          </p:nvSpPr>
          <p:spPr bwMode="auto">
            <a:xfrm>
              <a:off x="3245884" y="1600472"/>
              <a:ext cx="524762" cy="13927"/>
            </a:xfrm>
            <a:custGeom>
              <a:avLst/>
              <a:gdLst>
                <a:gd name="T0" fmla="*/ 0 w 48"/>
                <a:gd name="T1" fmla="*/ 1 h 1"/>
                <a:gd name="T2" fmla="*/ 3 w 48"/>
                <a:gd name="T3" fmla="*/ 1 h 1"/>
                <a:gd name="T4" fmla="*/ 6 w 48"/>
                <a:gd name="T5" fmla="*/ 0 h 1"/>
                <a:gd name="T6" fmla="*/ 8 w 48"/>
                <a:gd name="T7" fmla="*/ 0 h 1"/>
                <a:gd name="T8" fmla="*/ 11 w 48"/>
                <a:gd name="T9" fmla="*/ 0 h 1"/>
                <a:gd name="T10" fmla="*/ 13 w 48"/>
                <a:gd name="T11" fmla="*/ 0 h 1"/>
                <a:gd name="T12" fmla="*/ 16 w 48"/>
                <a:gd name="T13" fmla="*/ 0 h 1"/>
                <a:gd name="T14" fmla="*/ 19 w 48"/>
                <a:gd name="T15" fmla="*/ 0 h 1"/>
                <a:gd name="T16" fmla="*/ 21 w 48"/>
                <a:gd name="T17" fmla="*/ 0 h 1"/>
                <a:gd name="T18" fmla="*/ 24 w 48"/>
                <a:gd name="T19" fmla="*/ 0 h 1"/>
                <a:gd name="T20" fmla="*/ 27 w 48"/>
                <a:gd name="T21" fmla="*/ 0 h 1"/>
                <a:gd name="T22" fmla="*/ 29 w 48"/>
                <a:gd name="T23" fmla="*/ 0 h 1"/>
                <a:gd name="T24" fmla="*/ 32 w 48"/>
                <a:gd name="T25" fmla="*/ 0 h 1"/>
                <a:gd name="T26" fmla="*/ 34 w 48"/>
                <a:gd name="T27" fmla="*/ 0 h 1"/>
                <a:gd name="T28" fmla="*/ 37 w 48"/>
                <a:gd name="T29" fmla="*/ 0 h 1"/>
                <a:gd name="T30" fmla="*/ 40 w 48"/>
                <a:gd name="T31" fmla="*/ 0 h 1"/>
                <a:gd name="T32" fmla="*/ 42 w 48"/>
                <a:gd name="T33" fmla="*/ 0 h 1"/>
                <a:gd name="T34" fmla="*/ 45 w 48"/>
                <a:gd name="T35" fmla="*/ 0 h 1"/>
                <a:gd name="T36" fmla="*/ 48 w 48"/>
                <a:gd name="T3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1">
                  <a:moveTo>
                    <a:pt x="0" y="1"/>
                  </a:moveTo>
                  <a:lnTo>
                    <a:pt x="3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8" y="1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04" name="Line 109"/>
            <p:cNvSpPr>
              <a:spLocks noChangeShapeType="1"/>
            </p:cNvSpPr>
            <p:nvPr/>
          </p:nvSpPr>
          <p:spPr bwMode="auto">
            <a:xfrm flipH="1">
              <a:off x="3726916" y="1614399"/>
              <a:ext cx="43730" cy="37603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05" name="Freeform 110"/>
            <p:cNvSpPr>
              <a:spLocks/>
            </p:cNvSpPr>
            <p:nvPr/>
          </p:nvSpPr>
          <p:spPr bwMode="auto">
            <a:xfrm>
              <a:off x="3300547" y="1976506"/>
              <a:ext cx="426369" cy="13927"/>
            </a:xfrm>
            <a:custGeom>
              <a:avLst/>
              <a:gdLst>
                <a:gd name="T0" fmla="*/ 0 w 39"/>
                <a:gd name="T1" fmla="*/ 1 h 1"/>
                <a:gd name="T2" fmla="*/ 2 w 39"/>
                <a:gd name="T3" fmla="*/ 1 h 1"/>
                <a:gd name="T4" fmla="*/ 4 w 39"/>
                <a:gd name="T5" fmla="*/ 0 h 1"/>
                <a:gd name="T6" fmla="*/ 6 w 39"/>
                <a:gd name="T7" fmla="*/ 0 h 1"/>
                <a:gd name="T8" fmla="*/ 9 w 39"/>
                <a:gd name="T9" fmla="*/ 0 h 1"/>
                <a:gd name="T10" fmla="*/ 11 w 39"/>
                <a:gd name="T11" fmla="*/ 0 h 1"/>
                <a:gd name="T12" fmla="*/ 13 w 39"/>
                <a:gd name="T13" fmla="*/ 0 h 1"/>
                <a:gd name="T14" fmla="*/ 15 w 39"/>
                <a:gd name="T15" fmla="*/ 0 h 1"/>
                <a:gd name="T16" fmla="*/ 17 w 39"/>
                <a:gd name="T17" fmla="*/ 0 h 1"/>
                <a:gd name="T18" fmla="*/ 19 w 39"/>
                <a:gd name="T19" fmla="*/ 0 h 1"/>
                <a:gd name="T20" fmla="*/ 21 w 39"/>
                <a:gd name="T21" fmla="*/ 0 h 1"/>
                <a:gd name="T22" fmla="*/ 24 w 39"/>
                <a:gd name="T23" fmla="*/ 0 h 1"/>
                <a:gd name="T24" fmla="*/ 26 w 39"/>
                <a:gd name="T25" fmla="*/ 0 h 1"/>
                <a:gd name="T26" fmla="*/ 28 w 39"/>
                <a:gd name="T27" fmla="*/ 0 h 1"/>
                <a:gd name="T28" fmla="*/ 30 w 39"/>
                <a:gd name="T29" fmla="*/ 0 h 1"/>
                <a:gd name="T30" fmla="*/ 32 w 39"/>
                <a:gd name="T31" fmla="*/ 0 h 1"/>
                <a:gd name="T32" fmla="*/ 34 w 39"/>
                <a:gd name="T33" fmla="*/ 0 h 1"/>
                <a:gd name="T34" fmla="*/ 36 w 39"/>
                <a:gd name="T35" fmla="*/ 0 h 1"/>
                <a:gd name="T36" fmla="*/ 39 w 39"/>
                <a:gd name="T3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1">
                  <a:moveTo>
                    <a:pt x="0" y="1"/>
                  </a:moveTo>
                  <a:lnTo>
                    <a:pt x="2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9" y="1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06" name="Line 111"/>
            <p:cNvSpPr>
              <a:spLocks noChangeShapeType="1"/>
            </p:cNvSpPr>
            <p:nvPr/>
          </p:nvSpPr>
          <p:spPr bwMode="auto">
            <a:xfrm flipV="1">
              <a:off x="3759713" y="1614399"/>
              <a:ext cx="43730" cy="37603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07" name="Freeform 112"/>
            <p:cNvSpPr>
              <a:spLocks/>
            </p:cNvSpPr>
            <p:nvPr/>
          </p:nvSpPr>
          <p:spPr bwMode="auto">
            <a:xfrm>
              <a:off x="3803444" y="1614399"/>
              <a:ext cx="502897" cy="97490"/>
            </a:xfrm>
            <a:custGeom>
              <a:avLst/>
              <a:gdLst>
                <a:gd name="T0" fmla="*/ 0 w 46"/>
                <a:gd name="T1" fmla="*/ 0 h 7"/>
                <a:gd name="T2" fmla="*/ 3 w 46"/>
                <a:gd name="T3" fmla="*/ 0 h 7"/>
                <a:gd name="T4" fmla="*/ 5 w 46"/>
                <a:gd name="T5" fmla="*/ 0 h 7"/>
                <a:gd name="T6" fmla="*/ 8 w 46"/>
                <a:gd name="T7" fmla="*/ 1 h 7"/>
                <a:gd name="T8" fmla="*/ 11 w 46"/>
                <a:gd name="T9" fmla="*/ 1 h 7"/>
                <a:gd name="T10" fmla="*/ 13 w 46"/>
                <a:gd name="T11" fmla="*/ 1 h 7"/>
                <a:gd name="T12" fmla="*/ 16 w 46"/>
                <a:gd name="T13" fmla="*/ 2 h 7"/>
                <a:gd name="T14" fmla="*/ 18 w 46"/>
                <a:gd name="T15" fmla="*/ 2 h 7"/>
                <a:gd name="T16" fmla="*/ 21 w 46"/>
                <a:gd name="T17" fmla="*/ 2 h 7"/>
                <a:gd name="T18" fmla="*/ 23 w 46"/>
                <a:gd name="T19" fmla="*/ 3 h 7"/>
                <a:gd name="T20" fmla="*/ 26 w 46"/>
                <a:gd name="T21" fmla="*/ 3 h 7"/>
                <a:gd name="T22" fmla="*/ 29 w 46"/>
                <a:gd name="T23" fmla="*/ 4 h 7"/>
                <a:gd name="T24" fmla="*/ 31 w 46"/>
                <a:gd name="T25" fmla="*/ 4 h 7"/>
                <a:gd name="T26" fmla="*/ 34 w 46"/>
                <a:gd name="T27" fmla="*/ 5 h 7"/>
                <a:gd name="T28" fmla="*/ 36 w 46"/>
                <a:gd name="T29" fmla="*/ 5 h 7"/>
                <a:gd name="T30" fmla="*/ 39 w 46"/>
                <a:gd name="T31" fmla="*/ 6 h 7"/>
                <a:gd name="T32" fmla="*/ 41 w 46"/>
                <a:gd name="T33" fmla="*/ 6 h 7"/>
                <a:gd name="T34" fmla="*/ 44 w 46"/>
                <a:gd name="T35" fmla="*/ 7 h 7"/>
                <a:gd name="T36" fmla="*/ 46 w 46"/>
                <a:gd name="T3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7">
                  <a:moveTo>
                    <a:pt x="0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9" y="4"/>
                  </a:lnTo>
                  <a:lnTo>
                    <a:pt x="31" y="4"/>
                  </a:lnTo>
                  <a:lnTo>
                    <a:pt x="34" y="5"/>
                  </a:lnTo>
                  <a:lnTo>
                    <a:pt x="36" y="5"/>
                  </a:lnTo>
                  <a:lnTo>
                    <a:pt x="39" y="6"/>
                  </a:lnTo>
                  <a:lnTo>
                    <a:pt x="41" y="6"/>
                  </a:lnTo>
                  <a:lnTo>
                    <a:pt x="44" y="7"/>
                  </a:lnTo>
                  <a:lnTo>
                    <a:pt x="46" y="7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08" name="Line 113"/>
            <p:cNvSpPr>
              <a:spLocks noChangeShapeType="1"/>
            </p:cNvSpPr>
            <p:nvPr/>
          </p:nvSpPr>
          <p:spPr bwMode="auto">
            <a:xfrm flipH="1">
              <a:off x="4164217" y="1711890"/>
              <a:ext cx="142123" cy="362107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09" name="Freeform 114"/>
            <p:cNvSpPr>
              <a:spLocks/>
            </p:cNvSpPr>
            <p:nvPr/>
          </p:nvSpPr>
          <p:spPr bwMode="auto">
            <a:xfrm>
              <a:off x="3759713" y="1990433"/>
              <a:ext cx="404504" cy="83563"/>
            </a:xfrm>
            <a:custGeom>
              <a:avLst/>
              <a:gdLst>
                <a:gd name="T0" fmla="*/ 0 w 37"/>
                <a:gd name="T1" fmla="*/ 0 h 6"/>
                <a:gd name="T2" fmla="*/ 2 w 37"/>
                <a:gd name="T3" fmla="*/ 0 h 6"/>
                <a:gd name="T4" fmla="*/ 4 w 37"/>
                <a:gd name="T5" fmla="*/ 0 h 6"/>
                <a:gd name="T6" fmla="*/ 6 w 37"/>
                <a:gd name="T7" fmla="*/ 0 h 6"/>
                <a:gd name="T8" fmla="*/ 8 w 37"/>
                <a:gd name="T9" fmla="*/ 1 h 6"/>
                <a:gd name="T10" fmla="*/ 10 w 37"/>
                <a:gd name="T11" fmla="*/ 1 h 6"/>
                <a:gd name="T12" fmla="*/ 12 w 37"/>
                <a:gd name="T13" fmla="*/ 1 h 6"/>
                <a:gd name="T14" fmla="*/ 14 w 37"/>
                <a:gd name="T15" fmla="*/ 1 h 6"/>
                <a:gd name="T16" fmla="*/ 16 w 37"/>
                <a:gd name="T17" fmla="*/ 2 h 6"/>
                <a:gd name="T18" fmla="*/ 18 w 37"/>
                <a:gd name="T19" fmla="*/ 2 h 6"/>
                <a:gd name="T20" fmla="*/ 21 w 37"/>
                <a:gd name="T21" fmla="*/ 2 h 6"/>
                <a:gd name="T22" fmla="*/ 23 w 37"/>
                <a:gd name="T23" fmla="*/ 3 h 6"/>
                <a:gd name="T24" fmla="*/ 25 w 37"/>
                <a:gd name="T25" fmla="*/ 3 h 6"/>
                <a:gd name="T26" fmla="*/ 27 w 37"/>
                <a:gd name="T27" fmla="*/ 4 h 6"/>
                <a:gd name="T28" fmla="*/ 29 w 37"/>
                <a:gd name="T29" fmla="*/ 4 h 6"/>
                <a:gd name="T30" fmla="*/ 31 w 37"/>
                <a:gd name="T31" fmla="*/ 4 h 6"/>
                <a:gd name="T32" fmla="*/ 33 w 37"/>
                <a:gd name="T33" fmla="*/ 5 h 6"/>
                <a:gd name="T34" fmla="*/ 35 w 37"/>
                <a:gd name="T35" fmla="*/ 5 h 6"/>
                <a:gd name="T36" fmla="*/ 37 w 37"/>
                <a:gd name="T3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6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31" y="4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7" y="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10" name="Line 115"/>
            <p:cNvSpPr>
              <a:spLocks noChangeShapeType="1"/>
            </p:cNvSpPr>
            <p:nvPr/>
          </p:nvSpPr>
          <p:spPr bwMode="auto">
            <a:xfrm flipV="1">
              <a:off x="4197015" y="1725817"/>
              <a:ext cx="153056" cy="362107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11" name="Freeform 116"/>
            <p:cNvSpPr>
              <a:spLocks/>
            </p:cNvSpPr>
            <p:nvPr/>
          </p:nvSpPr>
          <p:spPr bwMode="auto">
            <a:xfrm>
              <a:off x="4350071" y="1725817"/>
              <a:ext cx="448234" cy="208908"/>
            </a:xfrm>
            <a:custGeom>
              <a:avLst/>
              <a:gdLst>
                <a:gd name="T0" fmla="*/ 0 w 41"/>
                <a:gd name="T1" fmla="*/ 0 h 15"/>
                <a:gd name="T2" fmla="*/ 2 w 41"/>
                <a:gd name="T3" fmla="*/ 1 h 15"/>
                <a:gd name="T4" fmla="*/ 4 w 41"/>
                <a:gd name="T5" fmla="*/ 2 h 15"/>
                <a:gd name="T6" fmla="*/ 7 w 41"/>
                <a:gd name="T7" fmla="*/ 2 h 15"/>
                <a:gd name="T8" fmla="*/ 9 w 41"/>
                <a:gd name="T9" fmla="*/ 3 h 15"/>
                <a:gd name="T10" fmla="*/ 12 w 41"/>
                <a:gd name="T11" fmla="*/ 4 h 15"/>
                <a:gd name="T12" fmla="*/ 14 w 41"/>
                <a:gd name="T13" fmla="*/ 5 h 15"/>
                <a:gd name="T14" fmla="*/ 16 w 41"/>
                <a:gd name="T15" fmla="*/ 5 h 15"/>
                <a:gd name="T16" fmla="*/ 19 w 41"/>
                <a:gd name="T17" fmla="*/ 6 h 15"/>
                <a:gd name="T18" fmla="*/ 21 w 41"/>
                <a:gd name="T19" fmla="*/ 7 h 15"/>
                <a:gd name="T20" fmla="*/ 23 w 41"/>
                <a:gd name="T21" fmla="*/ 8 h 15"/>
                <a:gd name="T22" fmla="*/ 26 w 41"/>
                <a:gd name="T23" fmla="*/ 9 h 15"/>
                <a:gd name="T24" fmla="*/ 28 w 41"/>
                <a:gd name="T25" fmla="*/ 10 h 15"/>
                <a:gd name="T26" fmla="*/ 30 w 41"/>
                <a:gd name="T27" fmla="*/ 10 h 15"/>
                <a:gd name="T28" fmla="*/ 33 w 41"/>
                <a:gd name="T29" fmla="*/ 11 h 15"/>
                <a:gd name="T30" fmla="*/ 35 w 41"/>
                <a:gd name="T31" fmla="*/ 12 h 15"/>
                <a:gd name="T32" fmla="*/ 37 w 41"/>
                <a:gd name="T33" fmla="*/ 13 h 15"/>
                <a:gd name="T34" fmla="*/ 39 w 41"/>
                <a:gd name="T35" fmla="*/ 14 h 15"/>
                <a:gd name="T36" fmla="*/ 41 w 41"/>
                <a:gd name="T3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" h="15">
                  <a:moveTo>
                    <a:pt x="0" y="0"/>
                  </a:moveTo>
                  <a:lnTo>
                    <a:pt x="2" y="1"/>
                  </a:lnTo>
                  <a:lnTo>
                    <a:pt x="4" y="2"/>
                  </a:lnTo>
                  <a:lnTo>
                    <a:pt x="7" y="2"/>
                  </a:lnTo>
                  <a:lnTo>
                    <a:pt x="9" y="3"/>
                  </a:lnTo>
                  <a:lnTo>
                    <a:pt x="12" y="4"/>
                  </a:lnTo>
                  <a:lnTo>
                    <a:pt x="14" y="5"/>
                  </a:lnTo>
                  <a:lnTo>
                    <a:pt x="16" y="5"/>
                  </a:lnTo>
                  <a:lnTo>
                    <a:pt x="19" y="6"/>
                  </a:lnTo>
                  <a:lnTo>
                    <a:pt x="21" y="7"/>
                  </a:lnTo>
                  <a:lnTo>
                    <a:pt x="23" y="8"/>
                  </a:lnTo>
                  <a:lnTo>
                    <a:pt x="26" y="9"/>
                  </a:lnTo>
                  <a:lnTo>
                    <a:pt x="28" y="10"/>
                  </a:lnTo>
                  <a:lnTo>
                    <a:pt x="30" y="10"/>
                  </a:lnTo>
                  <a:lnTo>
                    <a:pt x="33" y="11"/>
                  </a:lnTo>
                  <a:lnTo>
                    <a:pt x="35" y="12"/>
                  </a:lnTo>
                  <a:lnTo>
                    <a:pt x="37" y="13"/>
                  </a:lnTo>
                  <a:lnTo>
                    <a:pt x="39" y="14"/>
                  </a:lnTo>
                  <a:lnTo>
                    <a:pt x="41" y="15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12" name="Line 117"/>
            <p:cNvSpPr>
              <a:spLocks noChangeShapeType="1"/>
            </p:cNvSpPr>
            <p:nvPr/>
          </p:nvSpPr>
          <p:spPr bwMode="auto">
            <a:xfrm flipH="1">
              <a:off x="4568721" y="1934725"/>
              <a:ext cx="229583" cy="32032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13" name="Freeform 118"/>
            <p:cNvSpPr>
              <a:spLocks/>
            </p:cNvSpPr>
            <p:nvPr/>
          </p:nvSpPr>
          <p:spPr bwMode="auto">
            <a:xfrm>
              <a:off x="4197015" y="2087924"/>
              <a:ext cx="371706" cy="167126"/>
            </a:xfrm>
            <a:custGeom>
              <a:avLst/>
              <a:gdLst>
                <a:gd name="T0" fmla="*/ 0 w 34"/>
                <a:gd name="T1" fmla="*/ 0 h 12"/>
                <a:gd name="T2" fmla="*/ 2 w 34"/>
                <a:gd name="T3" fmla="*/ 0 h 12"/>
                <a:gd name="T4" fmla="*/ 4 w 34"/>
                <a:gd name="T5" fmla="*/ 1 h 12"/>
                <a:gd name="T6" fmla="*/ 6 w 34"/>
                <a:gd name="T7" fmla="*/ 1 h 12"/>
                <a:gd name="T8" fmla="*/ 8 w 34"/>
                <a:gd name="T9" fmla="*/ 2 h 12"/>
                <a:gd name="T10" fmla="*/ 10 w 34"/>
                <a:gd name="T11" fmla="*/ 3 h 12"/>
                <a:gd name="T12" fmla="*/ 12 w 34"/>
                <a:gd name="T13" fmla="*/ 3 h 12"/>
                <a:gd name="T14" fmla="*/ 13 w 34"/>
                <a:gd name="T15" fmla="*/ 4 h 12"/>
                <a:gd name="T16" fmla="*/ 15 w 34"/>
                <a:gd name="T17" fmla="*/ 4 h 12"/>
                <a:gd name="T18" fmla="*/ 17 w 34"/>
                <a:gd name="T19" fmla="*/ 5 h 12"/>
                <a:gd name="T20" fmla="*/ 19 w 34"/>
                <a:gd name="T21" fmla="*/ 6 h 12"/>
                <a:gd name="T22" fmla="*/ 21 w 34"/>
                <a:gd name="T23" fmla="*/ 6 h 12"/>
                <a:gd name="T24" fmla="*/ 23 w 34"/>
                <a:gd name="T25" fmla="*/ 7 h 12"/>
                <a:gd name="T26" fmla="*/ 25 w 34"/>
                <a:gd name="T27" fmla="*/ 8 h 12"/>
                <a:gd name="T28" fmla="*/ 27 w 34"/>
                <a:gd name="T29" fmla="*/ 9 h 12"/>
                <a:gd name="T30" fmla="*/ 28 w 34"/>
                <a:gd name="T31" fmla="*/ 9 h 12"/>
                <a:gd name="T32" fmla="*/ 30 w 34"/>
                <a:gd name="T33" fmla="*/ 10 h 12"/>
                <a:gd name="T34" fmla="*/ 32 w 34"/>
                <a:gd name="T35" fmla="*/ 11 h 12"/>
                <a:gd name="T36" fmla="*/ 34 w 34"/>
                <a:gd name="T3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12">
                  <a:moveTo>
                    <a:pt x="0" y="0"/>
                  </a:moveTo>
                  <a:lnTo>
                    <a:pt x="2" y="0"/>
                  </a:lnTo>
                  <a:lnTo>
                    <a:pt x="4" y="1"/>
                  </a:lnTo>
                  <a:lnTo>
                    <a:pt x="6" y="1"/>
                  </a:lnTo>
                  <a:lnTo>
                    <a:pt x="8" y="2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7" y="5"/>
                  </a:lnTo>
                  <a:lnTo>
                    <a:pt x="19" y="6"/>
                  </a:lnTo>
                  <a:lnTo>
                    <a:pt x="21" y="6"/>
                  </a:lnTo>
                  <a:lnTo>
                    <a:pt x="23" y="7"/>
                  </a:lnTo>
                  <a:lnTo>
                    <a:pt x="25" y="8"/>
                  </a:lnTo>
                  <a:lnTo>
                    <a:pt x="27" y="9"/>
                  </a:lnTo>
                  <a:lnTo>
                    <a:pt x="28" y="9"/>
                  </a:lnTo>
                  <a:lnTo>
                    <a:pt x="30" y="10"/>
                  </a:lnTo>
                  <a:lnTo>
                    <a:pt x="32" y="11"/>
                  </a:lnTo>
                  <a:lnTo>
                    <a:pt x="34" y="12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14" name="Line 119"/>
            <p:cNvSpPr>
              <a:spLocks noChangeShapeType="1"/>
            </p:cNvSpPr>
            <p:nvPr/>
          </p:nvSpPr>
          <p:spPr bwMode="auto">
            <a:xfrm flipV="1">
              <a:off x="4590587" y="1962579"/>
              <a:ext cx="240516" cy="30639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15" name="Freeform 120"/>
            <p:cNvSpPr>
              <a:spLocks/>
            </p:cNvSpPr>
            <p:nvPr/>
          </p:nvSpPr>
          <p:spPr bwMode="auto">
            <a:xfrm>
              <a:off x="4831102" y="1962579"/>
              <a:ext cx="393571" cy="292471"/>
            </a:xfrm>
            <a:custGeom>
              <a:avLst/>
              <a:gdLst>
                <a:gd name="T0" fmla="*/ 0 w 36"/>
                <a:gd name="T1" fmla="*/ 0 h 21"/>
                <a:gd name="T2" fmla="*/ 3 w 36"/>
                <a:gd name="T3" fmla="*/ 1 h 21"/>
                <a:gd name="T4" fmla="*/ 5 w 36"/>
                <a:gd name="T5" fmla="*/ 2 h 21"/>
                <a:gd name="T6" fmla="*/ 7 w 36"/>
                <a:gd name="T7" fmla="*/ 3 h 21"/>
                <a:gd name="T8" fmla="*/ 9 w 36"/>
                <a:gd name="T9" fmla="*/ 4 h 21"/>
                <a:gd name="T10" fmla="*/ 11 w 36"/>
                <a:gd name="T11" fmla="*/ 5 h 21"/>
                <a:gd name="T12" fmla="*/ 13 w 36"/>
                <a:gd name="T13" fmla="*/ 6 h 21"/>
                <a:gd name="T14" fmla="*/ 15 w 36"/>
                <a:gd name="T15" fmla="*/ 7 h 21"/>
                <a:gd name="T16" fmla="*/ 17 w 36"/>
                <a:gd name="T17" fmla="*/ 9 h 21"/>
                <a:gd name="T18" fmla="*/ 19 w 36"/>
                <a:gd name="T19" fmla="*/ 10 h 21"/>
                <a:gd name="T20" fmla="*/ 21 w 36"/>
                <a:gd name="T21" fmla="*/ 11 h 21"/>
                <a:gd name="T22" fmla="*/ 23 w 36"/>
                <a:gd name="T23" fmla="*/ 12 h 21"/>
                <a:gd name="T24" fmla="*/ 25 w 36"/>
                <a:gd name="T25" fmla="*/ 13 h 21"/>
                <a:gd name="T26" fmla="*/ 27 w 36"/>
                <a:gd name="T27" fmla="*/ 15 h 21"/>
                <a:gd name="T28" fmla="*/ 29 w 36"/>
                <a:gd name="T29" fmla="*/ 16 h 21"/>
                <a:gd name="T30" fmla="*/ 31 w 36"/>
                <a:gd name="T31" fmla="*/ 17 h 21"/>
                <a:gd name="T32" fmla="*/ 32 w 36"/>
                <a:gd name="T33" fmla="*/ 19 h 21"/>
                <a:gd name="T34" fmla="*/ 34 w 36"/>
                <a:gd name="T35" fmla="*/ 20 h 21"/>
                <a:gd name="T36" fmla="*/ 36 w 36"/>
                <a:gd name="T3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21">
                  <a:moveTo>
                    <a:pt x="0" y="0"/>
                  </a:moveTo>
                  <a:lnTo>
                    <a:pt x="3" y="1"/>
                  </a:lnTo>
                  <a:lnTo>
                    <a:pt x="5" y="2"/>
                  </a:lnTo>
                  <a:lnTo>
                    <a:pt x="7" y="3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6"/>
                  </a:lnTo>
                  <a:lnTo>
                    <a:pt x="15" y="7"/>
                  </a:lnTo>
                  <a:lnTo>
                    <a:pt x="17" y="9"/>
                  </a:lnTo>
                  <a:lnTo>
                    <a:pt x="19" y="10"/>
                  </a:lnTo>
                  <a:lnTo>
                    <a:pt x="21" y="11"/>
                  </a:lnTo>
                  <a:lnTo>
                    <a:pt x="23" y="12"/>
                  </a:lnTo>
                  <a:lnTo>
                    <a:pt x="25" y="13"/>
                  </a:lnTo>
                  <a:lnTo>
                    <a:pt x="27" y="15"/>
                  </a:lnTo>
                  <a:lnTo>
                    <a:pt x="29" y="16"/>
                  </a:lnTo>
                  <a:lnTo>
                    <a:pt x="31" y="17"/>
                  </a:lnTo>
                  <a:lnTo>
                    <a:pt x="32" y="19"/>
                  </a:lnTo>
                  <a:lnTo>
                    <a:pt x="34" y="20"/>
                  </a:lnTo>
                  <a:lnTo>
                    <a:pt x="36" y="21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16" name="Line 121"/>
            <p:cNvSpPr>
              <a:spLocks noChangeShapeType="1"/>
            </p:cNvSpPr>
            <p:nvPr/>
          </p:nvSpPr>
          <p:spPr bwMode="auto">
            <a:xfrm flipH="1">
              <a:off x="4907630" y="2255050"/>
              <a:ext cx="317044" cy="26461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17" name="Freeform 122"/>
            <p:cNvSpPr>
              <a:spLocks/>
            </p:cNvSpPr>
            <p:nvPr/>
          </p:nvSpPr>
          <p:spPr bwMode="auto">
            <a:xfrm>
              <a:off x="4590587" y="2268977"/>
              <a:ext cx="317044" cy="250689"/>
            </a:xfrm>
            <a:custGeom>
              <a:avLst/>
              <a:gdLst>
                <a:gd name="T0" fmla="*/ 0 w 29"/>
                <a:gd name="T1" fmla="*/ 0 h 18"/>
                <a:gd name="T2" fmla="*/ 2 w 29"/>
                <a:gd name="T3" fmla="*/ 1 h 18"/>
                <a:gd name="T4" fmla="*/ 4 w 29"/>
                <a:gd name="T5" fmla="*/ 2 h 18"/>
                <a:gd name="T6" fmla="*/ 6 w 29"/>
                <a:gd name="T7" fmla="*/ 3 h 18"/>
                <a:gd name="T8" fmla="*/ 7 w 29"/>
                <a:gd name="T9" fmla="*/ 4 h 18"/>
                <a:gd name="T10" fmla="*/ 9 w 29"/>
                <a:gd name="T11" fmla="*/ 4 h 18"/>
                <a:gd name="T12" fmla="*/ 11 w 29"/>
                <a:gd name="T13" fmla="*/ 5 h 18"/>
                <a:gd name="T14" fmla="*/ 12 w 29"/>
                <a:gd name="T15" fmla="*/ 6 h 18"/>
                <a:gd name="T16" fmla="*/ 14 w 29"/>
                <a:gd name="T17" fmla="*/ 7 h 18"/>
                <a:gd name="T18" fmla="*/ 16 w 29"/>
                <a:gd name="T19" fmla="*/ 8 h 18"/>
                <a:gd name="T20" fmla="*/ 17 w 29"/>
                <a:gd name="T21" fmla="*/ 9 h 18"/>
                <a:gd name="T22" fmla="*/ 19 w 29"/>
                <a:gd name="T23" fmla="*/ 10 h 18"/>
                <a:gd name="T24" fmla="*/ 20 w 29"/>
                <a:gd name="T25" fmla="*/ 11 h 18"/>
                <a:gd name="T26" fmla="*/ 22 w 29"/>
                <a:gd name="T27" fmla="*/ 12 h 18"/>
                <a:gd name="T28" fmla="*/ 23 w 29"/>
                <a:gd name="T29" fmla="*/ 13 h 18"/>
                <a:gd name="T30" fmla="*/ 25 w 29"/>
                <a:gd name="T31" fmla="*/ 14 h 18"/>
                <a:gd name="T32" fmla="*/ 26 w 29"/>
                <a:gd name="T33" fmla="*/ 15 h 18"/>
                <a:gd name="T34" fmla="*/ 28 w 29"/>
                <a:gd name="T35" fmla="*/ 17 h 18"/>
                <a:gd name="T36" fmla="*/ 29 w 29"/>
                <a:gd name="T3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18">
                  <a:moveTo>
                    <a:pt x="0" y="0"/>
                  </a:moveTo>
                  <a:lnTo>
                    <a:pt x="2" y="1"/>
                  </a:lnTo>
                  <a:lnTo>
                    <a:pt x="4" y="2"/>
                  </a:lnTo>
                  <a:lnTo>
                    <a:pt x="6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2" y="6"/>
                  </a:lnTo>
                  <a:lnTo>
                    <a:pt x="14" y="7"/>
                  </a:lnTo>
                  <a:lnTo>
                    <a:pt x="16" y="8"/>
                  </a:lnTo>
                  <a:lnTo>
                    <a:pt x="17" y="9"/>
                  </a:lnTo>
                  <a:lnTo>
                    <a:pt x="19" y="10"/>
                  </a:lnTo>
                  <a:lnTo>
                    <a:pt x="20" y="11"/>
                  </a:lnTo>
                  <a:lnTo>
                    <a:pt x="22" y="12"/>
                  </a:lnTo>
                  <a:lnTo>
                    <a:pt x="23" y="13"/>
                  </a:lnTo>
                  <a:lnTo>
                    <a:pt x="25" y="14"/>
                  </a:lnTo>
                  <a:lnTo>
                    <a:pt x="26" y="15"/>
                  </a:lnTo>
                  <a:lnTo>
                    <a:pt x="28" y="17"/>
                  </a:lnTo>
                  <a:lnTo>
                    <a:pt x="29" y="18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18" name="Line 123"/>
            <p:cNvSpPr>
              <a:spLocks noChangeShapeType="1"/>
            </p:cNvSpPr>
            <p:nvPr/>
          </p:nvSpPr>
          <p:spPr bwMode="auto">
            <a:xfrm flipV="1">
              <a:off x="4929495" y="2282904"/>
              <a:ext cx="317044" cy="25068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19" name="Freeform 124"/>
            <p:cNvSpPr>
              <a:spLocks/>
            </p:cNvSpPr>
            <p:nvPr/>
          </p:nvSpPr>
          <p:spPr bwMode="auto">
            <a:xfrm>
              <a:off x="5246539" y="2282904"/>
              <a:ext cx="306111" cy="376034"/>
            </a:xfrm>
            <a:custGeom>
              <a:avLst/>
              <a:gdLst>
                <a:gd name="T0" fmla="*/ 0 w 28"/>
                <a:gd name="T1" fmla="*/ 0 h 27"/>
                <a:gd name="T2" fmla="*/ 2 w 28"/>
                <a:gd name="T3" fmla="*/ 2 h 27"/>
                <a:gd name="T4" fmla="*/ 4 w 28"/>
                <a:gd name="T5" fmla="*/ 3 h 27"/>
                <a:gd name="T6" fmla="*/ 6 w 28"/>
                <a:gd name="T7" fmla="*/ 4 h 27"/>
                <a:gd name="T8" fmla="*/ 7 w 28"/>
                <a:gd name="T9" fmla="*/ 6 h 27"/>
                <a:gd name="T10" fmla="*/ 9 w 28"/>
                <a:gd name="T11" fmla="*/ 7 h 27"/>
                <a:gd name="T12" fmla="*/ 10 w 28"/>
                <a:gd name="T13" fmla="*/ 9 h 27"/>
                <a:gd name="T14" fmla="*/ 12 w 28"/>
                <a:gd name="T15" fmla="*/ 10 h 27"/>
                <a:gd name="T16" fmla="*/ 14 w 28"/>
                <a:gd name="T17" fmla="*/ 12 h 27"/>
                <a:gd name="T18" fmla="*/ 15 w 28"/>
                <a:gd name="T19" fmla="*/ 13 h 27"/>
                <a:gd name="T20" fmla="*/ 17 w 28"/>
                <a:gd name="T21" fmla="*/ 15 h 27"/>
                <a:gd name="T22" fmla="*/ 18 w 28"/>
                <a:gd name="T23" fmla="*/ 16 h 27"/>
                <a:gd name="T24" fmla="*/ 20 w 28"/>
                <a:gd name="T25" fmla="*/ 18 h 27"/>
                <a:gd name="T26" fmla="*/ 21 w 28"/>
                <a:gd name="T27" fmla="*/ 19 h 27"/>
                <a:gd name="T28" fmla="*/ 22 w 28"/>
                <a:gd name="T29" fmla="*/ 21 h 27"/>
                <a:gd name="T30" fmla="*/ 24 w 28"/>
                <a:gd name="T31" fmla="*/ 22 h 27"/>
                <a:gd name="T32" fmla="*/ 25 w 28"/>
                <a:gd name="T33" fmla="*/ 24 h 27"/>
                <a:gd name="T34" fmla="*/ 26 w 28"/>
                <a:gd name="T35" fmla="*/ 25 h 27"/>
                <a:gd name="T36" fmla="*/ 28 w 28"/>
                <a:gd name="T3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lnTo>
                    <a:pt x="2" y="2"/>
                  </a:lnTo>
                  <a:lnTo>
                    <a:pt x="4" y="3"/>
                  </a:lnTo>
                  <a:lnTo>
                    <a:pt x="6" y="4"/>
                  </a:lnTo>
                  <a:lnTo>
                    <a:pt x="7" y="6"/>
                  </a:lnTo>
                  <a:lnTo>
                    <a:pt x="9" y="7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4" y="12"/>
                  </a:lnTo>
                  <a:lnTo>
                    <a:pt x="15" y="13"/>
                  </a:lnTo>
                  <a:lnTo>
                    <a:pt x="17" y="15"/>
                  </a:lnTo>
                  <a:lnTo>
                    <a:pt x="18" y="16"/>
                  </a:lnTo>
                  <a:lnTo>
                    <a:pt x="20" y="18"/>
                  </a:lnTo>
                  <a:lnTo>
                    <a:pt x="21" y="19"/>
                  </a:lnTo>
                  <a:lnTo>
                    <a:pt x="22" y="21"/>
                  </a:lnTo>
                  <a:lnTo>
                    <a:pt x="24" y="22"/>
                  </a:lnTo>
                  <a:lnTo>
                    <a:pt x="25" y="24"/>
                  </a:lnTo>
                  <a:lnTo>
                    <a:pt x="26" y="25"/>
                  </a:lnTo>
                  <a:lnTo>
                    <a:pt x="28" y="27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20" name="Line 125"/>
            <p:cNvSpPr>
              <a:spLocks noChangeShapeType="1"/>
            </p:cNvSpPr>
            <p:nvPr/>
          </p:nvSpPr>
          <p:spPr bwMode="auto">
            <a:xfrm flipH="1">
              <a:off x="5170011" y="2658938"/>
              <a:ext cx="382639" cy="18105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21" name="Freeform 126"/>
            <p:cNvSpPr>
              <a:spLocks/>
            </p:cNvSpPr>
            <p:nvPr/>
          </p:nvSpPr>
          <p:spPr bwMode="auto">
            <a:xfrm>
              <a:off x="4929495" y="2533594"/>
              <a:ext cx="240516" cy="306398"/>
            </a:xfrm>
            <a:custGeom>
              <a:avLst/>
              <a:gdLst>
                <a:gd name="T0" fmla="*/ 0 w 22"/>
                <a:gd name="T1" fmla="*/ 0 h 22"/>
                <a:gd name="T2" fmla="*/ 2 w 22"/>
                <a:gd name="T3" fmla="*/ 1 h 22"/>
                <a:gd name="T4" fmla="*/ 3 w 22"/>
                <a:gd name="T5" fmla="*/ 2 h 22"/>
                <a:gd name="T6" fmla="*/ 5 w 22"/>
                <a:gd name="T7" fmla="*/ 4 h 22"/>
                <a:gd name="T8" fmla="*/ 6 w 22"/>
                <a:gd name="T9" fmla="*/ 5 h 22"/>
                <a:gd name="T10" fmla="*/ 7 w 22"/>
                <a:gd name="T11" fmla="*/ 6 h 22"/>
                <a:gd name="T12" fmla="*/ 8 w 22"/>
                <a:gd name="T13" fmla="*/ 7 h 22"/>
                <a:gd name="T14" fmla="*/ 10 w 22"/>
                <a:gd name="T15" fmla="*/ 8 h 22"/>
                <a:gd name="T16" fmla="*/ 11 w 22"/>
                <a:gd name="T17" fmla="*/ 9 h 22"/>
                <a:gd name="T18" fmla="*/ 12 w 22"/>
                <a:gd name="T19" fmla="*/ 11 h 22"/>
                <a:gd name="T20" fmla="*/ 13 w 22"/>
                <a:gd name="T21" fmla="*/ 12 h 22"/>
                <a:gd name="T22" fmla="*/ 15 w 22"/>
                <a:gd name="T23" fmla="*/ 13 h 22"/>
                <a:gd name="T24" fmla="*/ 16 w 22"/>
                <a:gd name="T25" fmla="*/ 14 h 22"/>
                <a:gd name="T26" fmla="*/ 17 w 22"/>
                <a:gd name="T27" fmla="*/ 16 h 22"/>
                <a:gd name="T28" fmla="*/ 18 w 22"/>
                <a:gd name="T29" fmla="*/ 17 h 22"/>
                <a:gd name="T30" fmla="*/ 19 w 22"/>
                <a:gd name="T31" fmla="*/ 18 h 22"/>
                <a:gd name="T32" fmla="*/ 20 w 22"/>
                <a:gd name="T33" fmla="*/ 19 h 22"/>
                <a:gd name="T34" fmla="*/ 21 w 22"/>
                <a:gd name="T35" fmla="*/ 21 h 22"/>
                <a:gd name="T36" fmla="*/ 22 w 22"/>
                <a:gd name="T3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2" y="1"/>
                  </a:lnTo>
                  <a:lnTo>
                    <a:pt x="3" y="2"/>
                  </a:lnTo>
                  <a:lnTo>
                    <a:pt x="5" y="4"/>
                  </a:lnTo>
                  <a:lnTo>
                    <a:pt x="6" y="5"/>
                  </a:lnTo>
                  <a:lnTo>
                    <a:pt x="7" y="6"/>
                  </a:lnTo>
                  <a:lnTo>
                    <a:pt x="8" y="7"/>
                  </a:lnTo>
                  <a:lnTo>
                    <a:pt x="10" y="8"/>
                  </a:lnTo>
                  <a:lnTo>
                    <a:pt x="11" y="9"/>
                  </a:lnTo>
                  <a:lnTo>
                    <a:pt x="12" y="11"/>
                  </a:lnTo>
                  <a:lnTo>
                    <a:pt x="13" y="12"/>
                  </a:lnTo>
                  <a:lnTo>
                    <a:pt x="15" y="13"/>
                  </a:lnTo>
                  <a:lnTo>
                    <a:pt x="16" y="14"/>
                  </a:lnTo>
                  <a:lnTo>
                    <a:pt x="17" y="16"/>
                  </a:lnTo>
                  <a:lnTo>
                    <a:pt x="18" y="17"/>
                  </a:lnTo>
                  <a:lnTo>
                    <a:pt x="19" y="18"/>
                  </a:lnTo>
                  <a:lnTo>
                    <a:pt x="20" y="19"/>
                  </a:lnTo>
                  <a:lnTo>
                    <a:pt x="21" y="21"/>
                  </a:lnTo>
                  <a:lnTo>
                    <a:pt x="22" y="22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22" name="Line 127"/>
            <p:cNvSpPr>
              <a:spLocks noChangeShapeType="1"/>
            </p:cNvSpPr>
            <p:nvPr/>
          </p:nvSpPr>
          <p:spPr bwMode="auto">
            <a:xfrm flipV="1">
              <a:off x="5191876" y="2686793"/>
              <a:ext cx="371706" cy="18105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23" name="Freeform 128"/>
            <p:cNvSpPr>
              <a:spLocks/>
            </p:cNvSpPr>
            <p:nvPr/>
          </p:nvSpPr>
          <p:spPr bwMode="auto">
            <a:xfrm>
              <a:off x="5563583" y="2686793"/>
              <a:ext cx="185853" cy="431743"/>
            </a:xfrm>
            <a:custGeom>
              <a:avLst/>
              <a:gdLst>
                <a:gd name="T0" fmla="*/ 0 w 17"/>
                <a:gd name="T1" fmla="*/ 0 h 31"/>
                <a:gd name="T2" fmla="*/ 2 w 17"/>
                <a:gd name="T3" fmla="*/ 2 h 31"/>
                <a:gd name="T4" fmla="*/ 3 w 17"/>
                <a:gd name="T5" fmla="*/ 4 h 31"/>
                <a:gd name="T6" fmla="*/ 4 w 17"/>
                <a:gd name="T7" fmla="*/ 5 h 31"/>
                <a:gd name="T8" fmla="*/ 5 w 17"/>
                <a:gd name="T9" fmla="*/ 7 h 31"/>
                <a:gd name="T10" fmla="*/ 6 w 17"/>
                <a:gd name="T11" fmla="*/ 8 h 31"/>
                <a:gd name="T12" fmla="*/ 7 w 17"/>
                <a:gd name="T13" fmla="*/ 10 h 31"/>
                <a:gd name="T14" fmla="*/ 8 w 17"/>
                <a:gd name="T15" fmla="*/ 12 h 31"/>
                <a:gd name="T16" fmla="*/ 9 w 17"/>
                <a:gd name="T17" fmla="*/ 14 h 31"/>
                <a:gd name="T18" fmla="*/ 10 w 17"/>
                <a:gd name="T19" fmla="*/ 15 h 31"/>
                <a:gd name="T20" fmla="*/ 11 w 17"/>
                <a:gd name="T21" fmla="*/ 17 h 31"/>
                <a:gd name="T22" fmla="*/ 12 w 17"/>
                <a:gd name="T23" fmla="*/ 19 h 31"/>
                <a:gd name="T24" fmla="*/ 13 w 17"/>
                <a:gd name="T25" fmla="*/ 20 h 31"/>
                <a:gd name="T26" fmla="*/ 14 w 17"/>
                <a:gd name="T27" fmla="*/ 22 h 31"/>
                <a:gd name="T28" fmla="*/ 14 w 17"/>
                <a:gd name="T29" fmla="*/ 24 h 31"/>
                <a:gd name="T30" fmla="*/ 15 w 17"/>
                <a:gd name="T31" fmla="*/ 26 h 31"/>
                <a:gd name="T32" fmla="*/ 16 w 17"/>
                <a:gd name="T33" fmla="*/ 27 h 31"/>
                <a:gd name="T34" fmla="*/ 17 w 17"/>
                <a:gd name="T35" fmla="*/ 29 h 31"/>
                <a:gd name="T36" fmla="*/ 17 w 17"/>
                <a:gd name="T3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31">
                  <a:moveTo>
                    <a:pt x="0" y="0"/>
                  </a:moveTo>
                  <a:lnTo>
                    <a:pt x="2" y="2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7"/>
                  </a:lnTo>
                  <a:lnTo>
                    <a:pt x="6" y="8"/>
                  </a:lnTo>
                  <a:lnTo>
                    <a:pt x="7" y="10"/>
                  </a:lnTo>
                  <a:lnTo>
                    <a:pt x="8" y="12"/>
                  </a:lnTo>
                  <a:lnTo>
                    <a:pt x="9" y="14"/>
                  </a:lnTo>
                  <a:lnTo>
                    <a:pt x="10" y="15"/>
                  </a:lnTo>
                  <a:lnTo>
                    <a:pt x="11" y="17"/>
                  </a:lnTo>
                  <a:lnTo>
                    <a:pt x="12" y="19"/>
                  </a:lnTo>
                  <a:lnTo>
                    <a:pt x="13" y="20"/>
                  </a:lnTo>
                  <a:lnTo>
                    <a:pt x="14" y="22"/>
                  </a:lnTo>
                  <a:lnTo>
                    <a:pt x="14" y="24"/>
                  </a:lnTo>
                  <a:lnTo>
                    <a:pt x="15" y="26"/>
                  </a:lnTo>
                  <a:lnTo>
                    <a:pt x="16" y="27"/>
                  </a:lnTo>
                  <a:lnTo>
                    <a:pt x="17" y="29"/>
                  </a:lnTo>
                  <a:lnTo>
                    <a:pt x="17" y="31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24" name="Line 129"/>
            <p:cNvSpPr>
              <a:spLocks noChangeShapeType="1"/>
            </p:cNvSpPr>
            <p:nvPr/>
          </p:nvSpPr>
          <p:spPr bwMode="auto">
            <a:xfrm flipH="1">
              <a:off x="5344932" y="3118535"/>
              <a:ext cx="404504" cy="9749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25" name="Freeform 130"/>
            <p:cNvSpPr>
              <a:spLocks/>
            </p:cNvSpPr>
            <p:nvPr/>
          </p:nvSpPr>
          <p:spPr bwMode="auto">
            <a:xfrm>
              <a:off x="5191876" y="2867846"/>
              <a:ext cx="153056" cy="348180"/>
            </a:xfrm>
            <a:custGeom>
              <a:avLst/>
              <a:gdLst>
                <a:gd name="T0" fmla="*/ 0 w 14"/>
                <a:gd name="T1" fmla="*/ 0 h 25"/>
                <a:gd name="T2" fmla="*/ 1 w 14"/>
                <a:gd name="T3" fmla="*/ 1 h 25"/>
                <a:gd name="T4" fmla="*/ 2 w 14"/>
                <a:gd name="T5" fmla="*/ 3 h 25"/>
                <a:gd name="T6" fmla="*/ 3 w 14"/>
                <a:gd name="T7" fmla="*/ 4 h 25"/>
                <a:gd name="T8" fmla="*/ 4 w 14"/>
                <a:gd name="T9" fmla="*/ 5 h 25"/>
                <a:gd name="T10" fmla="*/ 5 w 14"/>
                <a:gd name="T11" fmla="*/ 7 h 25"/>
                <a:gd name="T12" fmla="*/ 5 w 14"/>
                <a:gd name="T13" fmla="*/ 8 h 25"/>
                <a:gd name="T14" fmla="*/ 6 w 14"/>
                <a:gd name="T15" fmla="*/ 9 h 25"/>
                <a:gd name="T16" fmla="*/ 7 w 14"/>
                <a:gd name="T17" fmla="*/ 11 h 25"/>
                <a:gd name="T18" fmla="*/ 8 w 14"/>
                <a:gd name="T19" fmla="*/ 12 h 25"/>
                <a:gd name="T20" fmla="*/ 9 w 14"/>
                <a:gd name="T21" fmla="*/ 13 h 25"/>
                <a:gd name="T22" fmla="*/ 9 w 14"/>
                <a:gd name="T23" fmla="*/ 15 h 25"/>
                <a:gd name="T24" fmla="*/ 10 w 14"/>
                <a:gd name="T25" fmla="*/ 16 h 25"/>
                <a:gd name="T26" fmla="*/ 11 w 14"/>
                <a:gd name="T27" fmla="*/ 18 h 25"/>
                <a:gd name="T28" fmla="*/ 11 w 14"/>
                <a:gd name="T29" fmla="*/ 19 h 25"/>
                <a:gd name="T30" fmla="*/ 12 w 14"/>
                <a:gd name="T31" fmla="*/ 20 h 25"/>
                <a:gd name="T32" fmla="*/ 13 w 14"/>
                <a:gd name="T33" fmla="*/ 22 h 25"/>
                <a:gd name="T34" fmla="*/ 13 w 14"/>
                <a:gd name="T35" fmla="*/ 23 h 25"/>
                <a:gd name="T36" fmla="*/ 14 w 14"/>
                <a:gd name="T3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25">
                  <a:moveTo>
                    <a:pt x="0" y="0"/>
                  </a:moveTo>
                  <a:lnTo>
                    <a:pt x="1" y="1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7"/>
                  </a:lnTo>
                  <a:lnTo>
                    <a:pt x="5" y="8"/>
                  </a:lnTo>
                  <a:lnTo>
                    <a:pt x="6" y="9"/>
                  </a:lnTo>
                  <a:lnTo>
                    <a:pt x="7" y="11"/>
                  </a:lnTo>
                  <a:lnTo>
                    <a:pt x="8" y="12"/>
                  </a:lnTo>
                  <a:lnTo>
                    <a:pt x="9" y="13"/>
                  </a:lnTo>
                  <a:lnTo>
                    <a:pt x="9" y="15"/>
                  </a:lnTo>
                  <a:lnTo>
                    <a:pt x="10" y="16"/>
                  </a:lnTo>
                  <a:lnTo>
                    <a:pt x="11" y="18"/>
                  </a:lnTo>
                  <a:lnTo>
                    <a:pt x="11" y="19"/>
                  </a:lnTo>
                  <a:lnTo>
                    <a:pt x="12" y="20"/>
                  </a:lnTo>
                  <a:lnTo>
                    <a:pt x="13" y="22"/>
                  </a:lnTo>
                  <a:lnTo>
                    <a:pt x="13" y="23"/>
                  </a:lnTo>
                  <a:lnTo>
                    <a:pt x="14" y="25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26" name="Line 131"/>
            <p:cNvSpPr>
              <a:spLocks noChangeShapeType="1"/>
            </p:cNvSpPr>
            <p:nvPr/>
          </p:nvSpPr>
          <p:spPr bwMode="auto">
            <a:xfrm flipV="1">
              <a:off x="5355864" y="3146390"/>
              <a:ext cx="404504" cy="9749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27" name="Freeform 132"/>
            <p:cNvSpPr>
              <a:spLocks/>
            </p:cNvSpPr>
            <p:nvPr/>
          </p:nvSpPr>
          <p:spPr bwMode="auto">
            <a:xfrm>
              <a:off x="5760368" y="3146390"/>
              <a:ext cx="65595" cy="459597"/>
            </a:xfrm>
            <a:custGeom>
              <a:avLst/>
              <a:gdLst>
                <a:gd name="T0" fmla="*/ 0 w 6"/>
                <a:gd name="T1" fmla="*/ 0 h 33"/>
                <a:gd name="T2" fmla="*/ 1 w 6"/>
                <a:gd name="T3" fmla="*/ 2 h 33"/>
                <a:gd name="T4" fmla="*/ 2 w 6"/>
                <a:gd name="T5" fmla="*/ 4 h 33"/>
                <a:gd name="T6" fmla="*/ 2 w 6"/>
                <a:gd name="T7" fmla="*/ 6 h 33"/>
                <a:gd name="T8" fmla="*/ 3 w 6"/>
                <a:gd name="T9" fmla="*/ 7 h 33"/>
                <a:gd name="T10" fmla="*/ 3 w 6"/>
                <a:gd name="T11" fmla="*/ 9 h 33"/>
                <a:gd name="T12" fmla="*/ 4 w 6"/>
                <a:gd name="T13" fmla="*/ 11 h 33"/>
                <a:gd name="T14" fmla="*/ 4 w 6"/>
                <a:gd name="T15" fmla="*/ 13 h 33"/>
                <a:gd name="T16" fmla="*/ 4 w 6"/>
                <a:gd name="T17" fmla="*/ 15 h 33"/>
                <a:gd name="T18" fmla="*/ 5 w 6"/>
                <a:gd name="T19" fmla="*/ 16 h 33"/>
                <a:gd name="T20" fmla="*/ 5 w 6"/>
                <a:gd name="T21" fmla="*/ 18 h 33"/>
                <a:gd name="T22" fmla="*/ 5 w 6"/>
                <a:gd name="T23" fmla="*/ 20 h 33"/>
                <a:gd name="T24" fmla="*/ 6 w 6"/>
                <a:gd name="T25" fmla="*/ 22 h 33"/>
                <a:gd name="T26" fmla="*/ 6 w 6"/>
                <a:gd name="T27" fmla="*/ 24 h 33"/>
                <a:gd name="T28" fmla="*/ 6 w 6"/>
                <a:gd name="T29" fmla="*/ 26 h 33"/>
                <a:gd name="T30" fmla="*/ 6 w 6"/>
                <a:gd name="T31" fmla="*/ 27 h 33"/>
                <a:gd name="T32" fmla="*/ 6 w 6"/>
                <a:gd name="T33" fmla="*/ 29 h 33"/>
                <a:gd name="T34" fmla="*/ 6 w 6"/>
                <a:gd name="T35" fmla="*/ 31 h 33"/>
                <a:gd name="T36" fmla="*/ 6 w 6"/>
                <a:gd name="T3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33">
                  <a:moveTo>
                    <a:pt x="0" y="0"/>
                  </a:moveTo>
                  <a:lnTo>
                    <a:pt x="1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9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6" y="22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6" y="31"/>
                  </a:lnTo>
                  <a:lnTo>
                    <a:pt x="6" y="33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28" name="Line 133"/>
            <p:cNvSpPr>
              <a:spLocks noChangeShapeType="1"/>
            </p:cNvSpPr>
            <p:nvPr/>
          </p:nvSpPr>
          <p:spPr bwMode="auto">
            <a:xfrm flipH="1">
              <a:off x="5410527" y="3605987"/>
              <a:ext cx="4154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29" name="Freeform 134"/>
            <p:cNvSpPr>
              <a:spLocks/>
            </p:cNvSpPr>
            <p:nvPr/>
          </p:nvSpPr>
          <p:spPr bwMode="auto">
            <a:xfrm>
              <a:off x="5355864" y="3243880"/>
              <a:ext cx="54663" cy="362107"/>
            </a:xfrm>
            <a:custGeom>
              <a:avLst/>
              <a:gdLst>
                <a:gd name="T0" fmla="*/ 0 w 5"/>
                <a:gd name="T1" fmla="*/ 0 h 26"/>
                <a:gd name="T2" fmla="*/ 0 w 5"/>
                <a:gd name="T3" fmla="*/ 1 h 26"/>
                <a:gd name="T4" fmla="*/ 1 w 5"/>
                <a:gd name="T5" fmla="*/ 3 h 26"/>
                <a:gd name="T6" fmla="*/ 1 w 5"/>
                <a:gd name="T7" fmla="*/ 4 h 26"/>
                <a:gd name="T8" fmla="*/ 1 w 5"/>
                <a:gd name="T9" fmla="*/ 6 h 26"/>
                <a:gd name="T10" fmla="*/ 2 w 5"/>
                <a:gd name="T11" fmla="*/ 7 h 26"/>
                <a:gd name="T12" fmla="*/ 2 w 5"/>
                <a:gd name="T13" fmla="*/ 9 h 26"/>
                <a:gd name="T14" fmla="*/ 2 w 5"/>
                <a:gd name="T15" fmla="*/ 10 h 26"/>
                <a:gd name="T16" fmla="*/ 3 w 5"/>
                <a:gd name="T17" fmla="*/ 11 h 26"/>
                <a:gd name="T18" fmla="*/ 3 w 5"/>
                <a:gd name="T19" fmla="*/ 13 h 26"/>
                <a:gd name="T20" fmla="*/ 3 w 5"/>
                <a:gd name="T21" fmla="*/ 14 h 26"/>
                <a:gd name="T22" fmla="*/ 4 w 5"/>
                <a:gd name="T23" fmla="*/ 16 h 26"/>
                <a:gd name="T24" fmla="*/ 4 w 5"/>
                <a:gd name="T25" fmla="*/ 17 h 26"/>
                <a:gd name="T26" fmla="*/ 4 w 5"/>
                <a:gd name="T27" fmla="*/ 19 h 26"/>
                <a:gd name="T28" fmla="*/ 4 w 5"/>
                <a:gd name="T29" fmla="*/ 20 h 26"/>
                <a:gd name="T30" fmla="*/ 4 w 5"/>
                <a:gd name="T31" fmla="*/ 22 h 26"/>
                <a:gd name="T32" fmla="*/ 4 w 5"/>
                <a:gd name="T33" fmla="*/ 23 h 26"/>
                <a:gd name="T34" fmla="*/ 4 w 5"/>
                <a:gd name="T35" fmla="*/ 25 h 26"/>
                <a:gd name="T36" fmla="*/ 5 w 5"/>
                <a:gd name="T3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26">
                  <a:moveTo>
                    <a:pt x="0" y="0"/>
                  </a:moveTo>
                  <a:lnTo>
                    <a:pt x="0" y="1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4" y="23"/>
                  </a:lnTo>
                  <a:lnTo>
                    <a:pt x="4" y="25"/>
                  </a:lnTo>
                  <a:lnTo>
                    <a:pt x="5" y="2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30" name="Line 135"/>
            <p:cNvSpPr>
              <a:spLocks noChangeShapeType="1"/>
            </p:cNvSpPr>
            <p:nvPr/>
          </p:nvSpPr>
          <p:spPr bwMode="auto">
            <a:xfrm>
              <a:off x="4929495" y="3633841"/>
              <a:ext cx="42636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31" name="Freeform 136"/>
            <p:cNvSpPr>
              <a:spLocks/>
            </p:cNvSpPr>
            <p:nvPr/>
          </p:nvSpPr>
          <p:spPr bwMode="auto">
            <a:xfrm>
              <a:off x="5312134" y="3633841"/>
              <a:ext cx="43730" cy="362107"/>
            </a:xfrm>
            <a:custGeom>
              <a:avLst/>
              <a:gdLst>
                <a:gd name="T0" fmla="*/ 4 w 4"/>
                <a:gd name="T1" fmla="*/ 0 h 26"/>
                <a:gd name="T2" fmla="*/ 4 w 4"/>
                <a:gd name="T3" fmla="*/ 2 h 26"/>
                <a:gd name="T4" fmla="*/ 4 w 4"/>
                <a:gd name="T5" fmla="*/ 3 h 26"/>
                <a:gd name="T6" fmla="*/ 4 w 4"/>
                <a:gd name="T7" fmla="*/ 5 h 26"/>
                <a:gd name="T8" fmla="*/ 4 w 4"/>
                <a:gd name="T9" fmla="*/ 6 h 26"/>
                <a:gd name="T10" fmla="*/ 4 w 4"/>
                <a:gd name="T11" fmla="*/ 8 h 26"/>
                <a:gd name="T12" fmla="*/ 3 w 4"/>
                <a:gd name="T13" fmla="*/ 9 h 26"/>
                <a:gd name="T14" fmla="*/ 3 w 4"/>
                <a:gd name="T15" fmla="*/ 11 h 26"/>
                <a:gd name="T16" fmla="*/ 3 w 4"/>
                <a:gd name="T17" fmla="*/ 12 h 26"/>
                <a:gd name="T18" fmla="*/ 3 w 4"/>
                <a:gd name="T19" fmla="*/ 13 h 26"/>
                <a:gd name="T20" fmla="*/ 3 w 4"/>
                <a:gd name="T21" fmla="*/ 15 h 26"/>
                <a:gd name="T22" fmla="*/ 2 w 4"/>
                <a:gd name="T23" fmla="*/ 16 h 26"/>
                <a:gd name="T24" fmla="*/ 2 w 4"/>
                <a:gd name="T25" fmla="*/ 18 h 26"/>
                <a:gd name="T26" fmla="*/ 2 w 4"/>
                <a:gd name="T27" fmla="*/ 19 h 26"/>
                <a:gd name="T28" fmla="*/ 1 w 4"/>
                <a:gd name="T29" fmla="*/ 21 h 26"/>
                <a:gd name="T30" fmla="*/ 1 w 4"/>
                <a:gd name="T31" fmla="*/ 22 h 26"/>
                <a:gd name="T32" fmla="*/ 1 w 4"/>
                <a:gd name="T33" fmla="*/ 23 h 26"/>
                <a:gd name="T34" fmla="*/ 0 w 4"/>
                <a:gd name="T35" fmla="*/ 25 h 26"/>
                <a:gd name="T36" fmla="*/ 0 w 4"/>
                <a:gd name="T3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" h="26">
                  <a:moveTo>
                    <a:pt x="4" y="0"/>
                  </a:moveTo>
                  <a:lnTo>
                    <a:pt x="4" y="2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8"/>
                  </a:lnTo>
                  <a:lnTo>
                    <a:pt x="3" y="9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5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5"/>
                  </a:lnTo>
                  <a:lnTo>
                    <a:pt x="0" y="2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32" name="Line 137"/>
            <p:cNvSpPr>
              <a:spLocks noChangeShapeType="1"/>
            </p:cNvSpPr>
            <p:nvPr/>
          </p:nvSpPr>
          <p:spPr bwMode="auto">
            <a:xfrm flipH="1" flipV="1">
              <a:off x="4896698" y="3912385"/>
              <a:ext cx="415437" cy="8356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33" name="Freeform 138"/>
            <p:cNvSpPr>
              <a:spLocks/>
            </p:cNvSpPr>
            <p:nvPr/>
          </p:nvSpPr>
          <p:spPr bwMode="auto">
            <a:xfrm>
              <a:off x="4896698" y="3633841"/>
              <a:ext cx="32798" cy="278544"/>
            </a:xfrm>
            <a:custGeom>
              <a:avLst/>
              <a:gdLst>
                <a:gd name="T0" fmla="*/ 3 w 3"/>
                <a:gd name="T1" fmla="*/ 0 h 20"/>
                <a:gd name="T2" fmla="*/ 3 w 3"/>
                <a:gd name="T3" fmla="*/ 2 h 20"/>
                <a:gd name="T4" fmla="*/ 3 w 3"/>
                <a:gd name="T5" fmla="*/ 3 h 20"/>
                <a:gd name="T6" fmla="*/ 3 w 3"/>
                <a:gd name="T7" fmla="*/ 4 h 20"/>
                <a:gd name="T8" fmla="*/ 3 w 3"/>
                <a:gd name="T9" fmla="*/ 5 h 20"/>
                <a:gd name="T10" fmla="*/ 3 w 3"/>
                <a:gd name="T11" fmla="*/ 6 h 20"/>
                <a:gd name="T12" fmla="*/ 3 w 3"/>
                <a:gd name="T13" fmla="*/ 7 h 20"/>
                <a:gd name="T14" fmla="*/ 3 w 3"/>
                <a:gd name="T15" fmla="*/ 8 h 20"/>
                <a:gd name="T16" fmla="*/ 2 w 3"/>
                <a:gd name="T17" fmla="*/ 9 h 20"/>
                <a:gd name="T18" fmla="*/ 2 w 3"/>
                <a:gd name="T19" fmla="*/ 10 h 20"/>
                <a:gd name="T20" fmla="*/ 2 w 3"/>
                <a:gd name="T21" fmla="*/ 11 h 20"/>
                <a:gd name="T22" fmla="*/ 2 w 3"/>
                <a:gd name="T23" fmla="*/ 13 h 20"/>
                <a:gd name="T24" fmla="*/ 2 w 3"/>
                <a:gd name="T25" fmla="*/ 14 h 20"/>
                <a:gd name="T26" fmla="*/ 1 w 3"/>
                <a:gd name="T27" fmla="*/ 15 h 20"/>
                <a:gd name="T28" fmla="*/ 1 w 3"/>
                <a:gd name="T29" fmla="*/ 16 h 20"/>
                <a:gd name="T30" fmla="*/ 1 w 3"/>
                <a:gd name="T31" fmla="*/ 17 h 20"/>
                <a:gd name="T32" fmla="*/ 0 w 3"/>
                <a:gd name="T33" fmla="*/ 18 h 20"/>
                <a:gd name="T34" fmla="*/ 0 w 3"/>
                <a:gd name="T35" fmla="*/ 19 h 20"/>
                <a:gd name="T36" fmla="*/ 0 w 3"/>
                <a:gd name="T3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" h="20">
                  <a:moveTo>
                    <a:pt x="3" y="0"/>
                  </a:move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34" name="Line 139"/>
            <p:cNvSpPr>
              <a:spLocks noChangeShapeType="1"/>
            </p:cNvSpPr>
            <p:nvPr/>
          </p:nvSpPr>
          <p:spPr bwMode="auto">
            <a:xfrm>
              <a:off x="4885765" y="3940239"/>
              <a:ext cx="415437" cy="8356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35" name="Freeform 140"/>
            <p:cNvSpPr>
              <a:spLocks/>
            </p:cNvSpPr>
            <p:nvPr/>
          </p:nvSpPr>
          <p:spPr bwMode="auto">
            <a:xfrm>
              <a:off x="5159079" y="4023802"/>
              <a:ext cx="142123" cy="348180"/>
            </a:xfrm>
            <a:custGeom>
              <a:avLst/>
              <a:gdLst>
                <a:gd name="T0" fmla="*/ 13 w 13"/>
                <a:gd name="T1" fmla="*/ 0 h 25"/>
                <a:gd name="T2" fmla="*/ 13 w 13"/>
                <a:gd name="T3" fmla="*/ 2 h 25"/>
                <a:gd name="T4" fmla="*/ 12 w 13"/>
                <a:gd name="T5" fmla="*/ 3 h 25"/>
                <a:gd name="T6" fmla="*/ 11 w 13"/>
                <a:gd name="T7" fmla="*/ 4 h 25"/>
                <a:gd name="T8" fmla="*/ 11 w 13"/>
                <a:gd name="T9" fmla="*/ 6 h 25"/>
                <a:gd name="T10" fmla="*/ 10 w 13"/>
                <a:gd name="T11" fmla="*/ 7 h 25"/>
                <a:gd name="T12" fmla="*/ 10 w 13"/>
                <a:gd name="T13" fmla="*/ 9 h 25"/>
                <a:gd name="T14" fmla="*/ 9 w 13"/>
                <a:gd name="T15" fmla="*/ 10 h 25"/>
                <a:gd name="T16" fmla="*/ 8 w 13"/>
                <a:gd name="T17" fmla="*/ 11 h 25"/>
                <a:gd name="T18" fmla="*/ 8 w 13"/>
                <a:gd name="T19" fmla="*/ 13 h 25"/>
                <a:gd name="T20" fmla="*/ 7 w 13"/>
                <a:gd name="T21" fmla="*/ 14 h 25"/>
                <a:gd name="T22" fmla="*/ 6 w 13"/>
                <a:gd name="T23" fmla="*/ 15 h 25"/>
                <a:gd name="T24" fmla="*/ 5 w 13"/>
                <a:gd name="T25" fmla="*/ 17 h 25"/>
                <a:gd name="T26" fmla="*/ 5 w 13"/>
                <a:gd name="T27" fmla="*/ 18 h 25"/>
                <a:gd name="T28" fmla="*/ 4 w 13"/>
                <a:gd name="T29" fmla="*/ 19 h 25"/>
                <a:gd name="T30" fmla="*/ 3 w 13"/>
                <a:gd name="T31" fmla="*/ 21 h 25"/>
                <a:gd name="T32" fmla="*/ 2 w 13"/>
                <a:gd name="T33" fmla="*/ 22 h 25"/>
                <a:gd name="T34" fmla="*/ 1 w 13"/>
                <a:gd name="T35" fmla="*/ 23 h 25"/>
                <a:gd name="T36" fmla="*/ 0 w 13"/>
                <a:gd name="T3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25">
                  <a:moveTo>
                    <a:pt x="13" y="0"/>
                  </a:moveTo>
                  <a:lnTo>
                    <a:pt x="13" y="2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8" y="13"/>
                  </a:lnTo>
                  <a:lnTo>
                    <a:pt x="7" y="14"/>
                  </a:lnTo>
                  <a:lnTo>
                    <a:pt x="6" y="15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4" y="19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1" y="23"/>
                  </a:lnTo>
                  <a:lnTo>
                    <a:pt x="0" y="25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36" name="Line 141"/>
            <p:cNvSpPr>
              <a:spLocks noChangeShapeType="1"/>
            </p:cNvSpPr>
            <p:nvPr/>
          </p:nvSpPr>
          <p:spPr bwMode="auto">
            <a:xfrm flipH="1" flipV="1">
              <a:off x="4776440" y="4190928"/>
              <a:ext cx="382639" cy="18105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37" name="Freeform 142"/>
            <p:cNvSpPr>
              <a:spLocks/>
            </p:cNvSpPr>
            <p:nvPr/>
          </p:nvSpPr>
          <p:spPr bwMode="auto">
            <a:xfrm>
              <a:off x="4776440" y="3940239"/>
              <a:ext cx="109325" cy="250689"/>
            </a:xfrm>
            <a:custGeom>
              <a:avLst/>
              <a:gdLst>
                <a:gd name="T0" fmla="*/ 10 w 10"/>
                <a:gd name="T1" fmla="*/ 0 h 18"/>
                <a:gd name="T2" fmla="*/ 10 w 10"/>
                <a:gd name="T3" fmla="*/ 1 h 18"/>
                <a:gd name="T4" fmla="*/ 10 w 10"/>
                <a:gd name="T5" fmla="*/ 2 h 18"/>
                <a:gd name="T6" fmla="*/ 9 w 10"/>
                <a:gd name="T7" fmla="*/ 3 h 18"/>
                <a:gd name="T8" fmla="*/ 9 w 10"/>
                <a:gd name="T9" fmla="*/ 4 h 18"/>
                <a:gd name="T10" fmla="*/ 8 w 10"/>
                <a:gd name="T11" fmla="*/ 5 h 18"/>
                <a:gd name="T12" fmla="*/ 8 w 10"/>
                <a:gd name="T13" fmla="*/ 6 h 18"/>
                <a:gd name="T14" fmla="*/ 7 w 10"/>
                <a:gd name="T15" fmla="*/ 7 h 18"/>
                <a:gd name="T16" fmla="*/ 7 w 10"/>
                <a:gd name="T17" fmla="*/ 8 h 18"/>
                <a:gd name="T18" fmla="*/ 6 w 10"/>
                <a:gd name="T19" fmla="*/ 9 h 18"/>
                <a:gd name="T20" fmla="*/ 6 w 10"/>
                <a:gd name="T21" fmla="*/ 10 h 18"/>
                <a:gd name="T22" fmla="*/ 5 w 10"/>
                <a:gd name="T23" fmla="*/ 11 h 18"/>
                <a:gd name="T24" fmla="*/ 4 w 10"/>
                <a:gd name="T25" fmla="*/ 12 h 18"/>
                <a:gd name="T26" fmla="*/ 4 w 10"/>
                <a:gd name="T27" fmla="*/ 13 h 18"/>
                <a:gd name="T28" fmla="*/ 3 w 10"/>
                <a:gd name="T29" fmla="*/ 14 h 18"/>
                <a:gd name="T30" fmla="*/ 2 w 10"/>
                <a:gd name="T31" fmla="*/ 15 h 18"/>
                <a:gd name="T32" fmla="*/ 2 w 10"/>
                <a:gd name="T33" fmla="*/ 16 h 18"/>
                <a:gd name="T34" fmla="*/ 1 w 10"/>
                <a:gd name="T35" fmla="*/ 17 h 18"/>
                <a:gd name="T36" fmla="*/ 0 w 10"/>
                <a:gd name="T3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8">
                  <a:moveTo>
                    <a:pt x="10" y="0"/>
                  </a:moveTo>
                  <a:lnTo>
                    <a:pt x="10" y="1"/>
                  </a:lnTo>
                  <a:lnTo>
                    <a:pt x="10" y="2"/>
                  </a:lnTo>
                  <a:lnTo>
                    <a:pt x="9" y="3"/>
                  </a:lnTo>
                  <a:lnTo>
                    <a:pt x="9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6" y="9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0" y="18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38" name="Line 143"/>
            <p:cNvSpPr>
              <a:spLocks noChangeShapeType="1"/>
            </p:cNvSpPr>
            <p:nvPr/>
          </p:nvSpPr>
          <p:spPr bwMode="auto">
            <a:xfrm>
              <a:off x="4765507" y="4218783"/>
              <a:ext cx="382639" cy="16712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39" name="Freeform 144"/>
            <p:cNvSpPr>
              <a:spLocks/>
            </p:cNvSpPr>
            <p:nvPr/>
          </p:nvSpPr>
          <p:spPr bwMode="auto">
            <a:xfrm>
              <a:off x="4918563" y="4385909"/>
              <a:ext cx="229583" cy="306398"/>
            </a:xfrm>
            <a:custGeom>
              <a:avLst/>
              <a:gdLst>
                <a:gd name="T0" fmla="*/ 21 w 21"/>
                <a:gd name="T1" fmla="*/ 0 h 22"/>
                <a:gd name="T2" fmla="*/ 20 w 21"/>
                <a:gd name="T3" fmla="*/ 2 h 22"/>
                <a:gd name="T4" fmla="*/ 19 w 21"/>
                <a:gd name="T5" fmla="*/ 3 h 22"/>
                <a:gd name="T6" fmla="*/ 18 w 21"/>
                <a:gd name="T7" fmla="*/ 4 h 22"/>
                <a:gd name="T8" fmla="*/ 17 w 21"/>
                <a:gd name="T9" fmla="*/ 6 h 22"/>
                <a:gd name="T10" fmla="*/ 16 w 21"/>
                <a:gd name="T11" fmla="*/ 7 h 22"/>
                <a:gd name="T12" fmla="*/ 15 w 21"/>
                <a:gd name="T13" fmla="*/ 8 h 22"/>
                <a:gd name="T14" fmla="*/ 13 w 21"/>
                <a:gd name="T15" fmla="*/ 9 h 22"/>
                <a:gd name="T16" fmla="*/ 12 w 21"/>
                <a:gd name="T17" fmla="*/ 10 h 22"/>
                <a:gd name="T18" fmla="*/ 11 w 21"/>
                <a:gd name="T19" fmla="*/ 12 h 22"/>
                <a:gd name="T20" fmla="*/ 10 w 21"/>
                <a:gd name="T21" fmla="*/ 13 h 22"/>
                <a:gd name="T22" fmla="*/ 9 w 21"/>
                <a:gd name="T23" fmla="*/ 14 h 22"/>
                <a:gd name="T24" fmla="*/ 8 w 21"/>
                <a:gd name="T25" fmla="*/ 15 h 22"/>
                <a:gd name="T26" fmla="*/ 6 w 21"/>
                <a:gd name="T27" fmla="*/ 16 h 22"/>
                <a:gd name="T28" fmla="*/ 5 w 21"/>
                <a:gd name="T29" fmla="*/ 18 h 22"/>
                <a:gd name="T30" fmla="*/ 4 w 21"/>
                <a:gd name="T31" fmla="*/ 19 h 22"/>
                <a:gd name="T32" fmla="*/ 3 w 21"/>
                <a:gd name="T33" fmla="*/ 20 h 22"/>
                <a:gd name="T34" fmla="*/ 1 w 21"/>
                <a:gd name="T35" fmla="*/ 21 h 22"/>
                <a:gd name="T36" fmla="*/ 0 w 21"/>
                <a:gd name="T3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22">
                  <a:moveTo>
                    <a:pt x="21" y="0"/>
                  </a:moveTo>
                  <a:lnTo>
                    <a:pt x="20" y="2"/>
                  </a:lnTo>
                  <a:lnTo>
                    <a:pt x="19" y="3"/>
                  </a:lnTo>
                  <a:lnTo>
                    <a:pt x="18" y="4"/>
                  </a:lnTo>
                  <a:lnTo>
                    <a:pt x="17" y="6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3" y="9"/>
                  </a:lnTo>
                  <a:lnTo>
                    <a:pt x="12" y="10"/>
                  </a:lnTo>
                  <a:lnTo>
                    <a:pt x="11" y="12"/>
                  </a:lnTo>
                  <a:lnTo>
                    <a:pt x="10" y="13"/>
                  </a:lnTo>
                  <a:lnTo>
                    <a:pt x="9" y="14"/>
                  </a:lnTo>
                  <a:lnTo>
                    <a:pt x="8" y="15"/>
                  </a:lnTo>
                  <a:lnTo>
                    <a:pt x="6" y="16"/>
                  </a:lnTo>
                  <a:lnTo>
                    <a:pt x="5" y="18"/>
                  </a:lnTo>
                  <a:lnTo>
                    <a:pt x="4" y="19"/>
                  </a:lnTo>
                  <a:lnTo>
                    <a:pt x="3" y="20"/>
                  </a:lnTo>
                  <a:lnTo>
                    <a:pt x="1" y="21"/>
                  </a:lnTo>
                  <a:lnTo>
                    <a:pt x="0" y="22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40" name="Line 145"/>
            <p:cNvSpPr>
              <a:spLocks noChangeShapeType="1"/>
            </p:cNvSpPr>
            <p:nvPr/>
          </p:nvSpPr>
          <p:spPr bwMode="auto">
            <a:xfrm flipH="1" flipV="1">
              <a:off x="4590587" y="4441618"/>
              <a:ext cx="327976" cy="25068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41" name="Freeform 146"/>
            <p:cNvSpPr>
              <a:spLocks/>
            </p:cNvSpPr>
            <p:nvPr/>
          </p:nvSpPr>
          <p:spPr bwMode="auto">
            <a:xfrm>
              <a:off x="4590587" y="4218783"/>
              <a:ext cx="174921" cy="222835"/>
            </a:xfrm>
            <a:custGeom>
              <a:avLst/>
              <a:gdLst>
                <a:gd name="T0" fmla="*/ 16 w 16"/>
                <a:gd name="T1" fmla="*/ 0 h 16"/>
                <a:gd name="T2" fmla="*/ 16 w 16"/>
                <a:gd name="T3" fmla="*/ 1 h 16"/>
                <a:gd name="T4" fmla="*/ 15 w 16"/>
                <a:gd name="T5" fmla="*/ 2 h 16"/>
                <a:gd name="T6" fmla="*/ 14 w 16"/>
                <a:gd name="T7" fmla="*/ 3 h 16"/>
                <a:gd name="T8" fmla="*/ 13 w 16"/>
                <a:gd name="T9" fmla="*/ 4 h 16"/>
                <a:gd name="T10" fmla="*/ 12 w 16"/>
                <a:gd name="T11" fmla="*/ 5 h 16"/>
                <a:gd name="T12" fmla="*/ 12 w 16"/>
                <a:gd name="T13" fmla="*/ 6 h 16"/>
                <a:gd name="T14" fmla="*/ 11 w 16"/>
                <a:gd name="T15" fmla="*/ 7 h 16"/>
                <a:gd name="T16" fmla="*/ 10 w 16"/>
                <a:gd name="T17" fmla="*/ 8 h 16"/>
                <a:gd name="T18" fmla="*/ 9 w 16"/>
                <a:gd name="T19" fmla="*/ 8 h 16"/>
                <a:gd name="T20" fmla="*/ 8 w 16"/>
                <a:gd name="T21" fmla="*/ 9 h 16"/>
                <a:gd name="T22" fmla="*/ 7 w 16"/>
                <a:gd name="T23" fmla="*/ 10 h 16"/>
                <a:gd name="T24" fmla="*/ 6 w 16"/>
                <a:gd name="T25" fmla="*/ 11 h 16"/>
                <a:gd name="T26" fmla="*/ 5 w 16"/>
                <a:gd name="T27" fmla="*/ 12 h 16"/>
                <a:gd name="T28" fmla="*/ 4 w 16"/>
                <a:gd name="T29" fmla="*/ 13 h 16"/>
                <a:gd name="T30" fmla="*/ 3 w 16"/>
                <a:gd name="T31" fmla="*/ 14 h 16"/>
                <a:gd name="T32" fmla="*/ 2 w 16"/>
                <a:gd name="T33" fmla="*/ 15 h 16"/>
                <a:gd name="T34" fmla="*/ 1 w 16"/>
                <a:gd name="T35" fmla="*/ 16 h 16"/>
                <a:gd name="T36" fmla="*/ 0 w 16"/>
                <a:gd name="T3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16">
                  <a:moveTo>
                    <a:pt x="16" y="0"/>
                  </a:moveTo>
                  <a:lnTo>
                    <a:pt x="16" y="1"/>
                  </a:lnTo>
                  <a:lnTo>
                    <a:pt x="15" y="2"/>
                  </a:lnTo>
                  <a:lnTo>
                    <a:pt x="14" y="3"/>
                  </a:lnTo>
                  <a:lnTo>
                    <a:pt x="13" y="4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9" y="8"/>
                  </a:lnTo>
                  <a:lnTo>
                    <a:pt x="8" y="9"/>
                  </a:lnTo>
                  <a:lnTo>
                    <a:pt x="7" y="10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2" y="15"/>
                  </a:lnTo>
                  <a:lnTo>
                    <a:pt x="1" y="16"/>
                  </a:lnTo>
                  <a:lnTo>
                    <a:pt x="0" y="1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42" name="Line 147"/>
            <p:cNvSpPr>
              <a:spLocks noChangeShapeType="1"/>
            </p:cNvSpPr>
            <p:nvPr/>
          </p:nvSpPr>
          <p:spPr bwMode="auto">
            <a:xfrm>
              <a:off x="4579654" y="4469472"/>
              <a:ext cx="317044" cy="25068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43" name="Freeform 148"/>
            <p:cNvSpPr>
              <a:spLocks/>
            </p:cNvSpPr>
            <p:nvPr/>
          </p:nvSpPr>
          <p:spPr bwMode="auto">
            <a:xfrm>
              <a:off x="4590587" y="4720161"/>
              <a:ext cx="306111" cy="236762"/>
            </a:xfrm>
            <a:custGeom>
              <a:avLst/>
              <a:gdLst>
                <a:gd name="T0" fmla="*/ 28 w 28"/>
                <a:gd name="T1" fmla="*/ 0 h 17"/>
                <a:gd name="T2" fmla="*/ 27 w 28"/>
                <a:gd name="T3" fmla="*/ 1 h 17"/>
                <a:gd name="T4" fmla="*/ 25 w 28"/>
                <a:gd name="T5" fmla="*/ 2 h 17"/>
                <a:gd name="T6" fmla="*/ 24 w 28"/>
                <a:gd name="T7" fmla="*/ 3 h 17"/>
                <a:gd name="T8" fmla="*/ 22 w 28"/>
                <a:gd name="T9" fmla="*/ 4 h 17"/>
                <a:gd name="T10" fmla="*/ 21 w 28"/>
                <a:gd name="T11" fmla="*/ 5 h 17"/>
                <a:gd name="T12" fmla="*/ 19 w 28"/>
                <a:gd name="T13" fmla="*/ 6 h 17"/>
                <a:gd name="T14" fmla="*/ 18 w 28"/>
                <a:gd name="T15" fmla="*/ 7 h 17"/>
                <a:gd name="T16" fmla="*/ 16 w 28"/>
                <a:gd name="T17" fmla="*/ 8 h 17"/>
                <a:gd name="T18" fmla="*/ 15 w 28"/>
                <a:gd name="T19" fmla="*/ 9 h 17"/>
                <a:gd name="T20" fmla="*/ 13 w 28"/>
                <a:gd name="T21" fmla="*/ 10 h 17"/>
                <a:gd name="T22" fmla="*/ 12 w 28"/>
                <a:gd name="T23" fmla="*/ 11 h 17"/>
                <a:gd name="T24" fmla="*/ 10 w 28"/>
                <a:gd name="T25" fmla="*/ 12 h 17"/>
                <a:gd name="T26" fmla="*/ 8 w 28"/>
                <a:gd name="T27" fmla="*/ 13 h 17"/>
                <a:gd name="T28" fmla="*/ 7 w 28"/>
                <a:gd name="T29" fmla="*/ 13 h 17"/>
                <a:gd name="T30" fmla="*/ 5 w 28"/>
                <a:gd name="T31" fmla="*/ 14 h 17"/>
                <a:gd name="T32" fmla="*/ 3 w 28"/>
                <a:gd name="T33" fmla="*/ 15 h 17"/>
                <a:gd name="T34" fmla="*/ 2 w 28"/>
                <a:gd name="T35" fmla="*/ 16 h 17"/>
                <a:gd name="T36" fmla="*/ 0 w 28"/>
                <a:gd name="T3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17">
                  <a:moveTo>
                    <a:pt x="28" y="0"/>
                  </a:moveTo>
                  <a:lnTo>
                    <a:pt x="27" y="1"/>
                  </a:lnTo>
                  <a:lnTo>
                    <a:pt x="25" y="2"/>
                  </a:lnTo>
                  <a:lnTo>
                    <a:pt x="24" y="3"/>
                  </a:lnTo>
                  <a:lnTo>
                    <a:pt x="22" y="4"/>
                  </a:lnTo>
                  <a:lnTo>
                    <a:pt x="21" y="5"/>
                  </a:lnTo>
                  <a:lnTo>
                    <a:pt x="19" y="6"/>
                  </a:lnTo>
                  <a:lnTo>
                    <a:pt x="18" y="7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3" y="10"/>
                  </a:lnTo>
                  <a:lnTo>
                    <a:pt x="12" y="11"/>
                  </a:lnTo>
                  <a:lnTo>
                    <a:pt x="10" y="12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5" y="14"/>
                  </a:lnTo>
                  <a:lnTo>
                    <a:pt x="3" y="15"/>
                  </a:lnTo>
                  <a:lnTo>
                    <a:pt x="2" y="16"/>
                  </a:lnTo>
                  <a:lnTo>
                    <a:pt x="0" y="17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44" name="Line 149"/>
            <p:cNvSpPr>
              <a:spLocks noChangeShapeType="1"/>
            </p:cNvSpPr>
            <p:nvPr/>
          </p:nvSpPr>
          <p:spPr bwMode="auto">
            <a:xfrm flipH="1" flipV="1">
              <a:off x="4339138" y="4650525"/>
              <a:ext cx="251448" cy="30639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45" name="Freeform 150"/>
            <p:cNvSpPr>
              <a:spLocks/>
            </p:cNvSpPr>
            <p:nvPr/>
          </p:nvSpPr>
          <p:spPr bwMode="auto">
            <a:xfrm>
              <a:off x="4339138" y="4469472"/>
              <a:ext cx="240516" cy="181053"/>
            </a:xfrm>
            <a:custGeom>
              <a:avLst/>
              <a:gdLst>
                <a:gd name="T0" fmla="*/ 22 w 22"/>
                <a:gd name="T1" fmla="*/ 0 h 13"/>
                <a:gd name="T2" fmla="*/ 21 w 22"/>
                <a:gd name="T3" fmla="*/ 0 h 13"/>
                <a:gd name="T4" fmla="*/ 20 w 22"/>
                <a:gd name="T5" fmla="*/ 1 h 13"/>
                <a:gd name="T6" fmla="*/ 19 w 22"/>
                <a:gd name="T7" fmla="*/ 2 h 13"/>
                <a:gd name="T8" fmla="*/ 17 w 22"/>
                <a:gd name="T9" fmla="*/ 3 h 13"/>
                <a:gd name="T10" fmla="*/ 16 w 22"/>
                <a:gd name="T11" fmla="*/ 4 h 13"/>
                <a:gd name="T12" fmla="*/ 15 w 22"/>
                <a:gd name="T13" fmla="*/ 4 h 13"/>
                <a:gd name="T14" fmla="*/ 14 w 22"/>
                <a:gd name="T15" fmla="*/ 5 h 13"/>
                <a:gd name="T16" fmla="*/ 13 w 22"/>
                <a:gd name="T17" fmla="*/ 6 h 13"/>
                <a:gd name="T18" fmla="*/ 12 w 22"/>
                <a:gd name="T19" fmla="*/ 7 h 13"/>
                <a:gd name="T20" fmla="*/ 10 w 22"/>
                <a:gd name="T21" fmla="*/ 7 h 13"/>
                <a:gd name="T22" fmla="*/ 9 w 22"/>
                <a:gd name="T23" fmla="*/ 8 h 13"/>
                <a:gd name="T24" fmla="*/ 8 w 22"/>
                <a:gd name="T25" fmla="*/ 9 h 13"/>
                <a:gd name="T26" fmla="*/ 7 w 22"/>
                <a:gd name="T27" fmla="*/ 10 h 13"/>
                <a:gd name="T28" fmla="*/ 6 w 22"/>
                <a:gd name="T29" fmla="*/ 10 h 13"/>
                <a:gd name="T30" fmla="*/ 4 w 22"/>
                <a:gd name="T31" fmla="*/ 11 h 13"/>
                <a:gd name="T32" fmla="*/ 3 w 22"/>
                <a:gd name="T33" fmla="*/ 12 h 13"/>
                <a:gd name="T34" fmla="*/ 2 w 22"/>
                <a:gd name="T35" fmla="*/ 12 h 13"/>
                <a:gd name="T36" fmla="*/ 0 w 22"/>
                <a:gd name="T3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13">
                  <a:moveTo>
                    <a:pt x="22" y="0"/>
                  </a:moveTo>
                  <a:lnTo>
                    <a:pt x="21" y="0"/>
                  </a:lnTo>
                  <a:lnTo>
                    <a:pt x="20" y="1"/>
                  </a:lnTo>
                  <a:lnTo>
                    <a:pt x="19" y="2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5"/>
                  </a:lnTo>
                  <a:lnTo>
                    <a:pt x="13" y="6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9" y="8"/>
                  </a:lnTo>
                  <a:lnTo>
                    <a:pt x="8" y="9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4" y="11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0" y="13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46" name="Line 151"/>
            <p:cNvSpPr>
              <a:spLocks noChangeShapeType="1"/>
            </p:cNvSpPr>
            <p:nvPr/>
          </p:nvSpPr>
          <p:spPr bwMode="auto">
            <a:xfrm>
              <a:off x="4328206" y="4664453"/>
              <a:ext cx="240516" cy="30639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47" name="Freeform 152"/>
            <p:cNvSpPr>
              <a:spLocks/>
            </p:cNvSpPr>
            <p:nvPr/>
          </p:nvSpPr>
          <p:spPr bwMode="auto">
            <a:xfrm>
              <a:off x="4207948" y="4970851"/>
              <a:ext cx="360774" cy="167126"/>
            </a:xfrm>
            <a:custGeom>
              <a:avLst/>
              <a:gdLst>
                <a:gd name="T0" fmla="*/ 33 w 33"/>
                <a:gd name="T1" fmla="*/ 0 h 12"/>
                <a:gd name="T2" fmla="*/ 31 w 33"/>
                <a:gd name="T3" fmla="*/ 1 h 12"/>
                <a:gd name="T4" fmla="*/ 29 w 33"/>
                <a:gd name="T5" fmla="*/ 2 h 12"/>
                <a:gd name="T6" fmla="*/ 28 w 33"/>
                <a:gd name="T7" fmla="*/ 3 h 12"/>
                <a:gd name="T8" fmla="*/ 26 w 33"/>
                <a:gd name="T9" fmla="*/ 3 h 12"/>
                <a:gd name="T10" fmla="*/ 24 w 33"/>
                <a:gd name="T11" fmla="*/ 4 h 12"/>
                <a:gd name="T12" fmla="*/ 22 w 33"/>
                <a:gd name="T13" fmla="*/ 5 h 12"/>
                <a:gd name="T14" fmla="*/ 20 w 33"/>
                <a:gd name="T15" fmla="*/ 6 h 12"/>
                <a:gd name="T16" fmla="*/ 19 w 33"/>
                <a:gd name="T17" fmla="*/ 6 h 12"/>
                <a:gd name="T18" fmla="*/ 17 w 33"/>
                <a:gd name="T19" fmla="*/ 7 h 12"/>
                <a:gd name="T20" fmla="*/ 15 w 33"/>
                <a:gd name="T21" fmla="*/ 8 h 12"/>
                <a:gd name="T22" fmla="*/ 13 w 33"/>
                <a:gd name="T23" fmla="*/ 8 h 12"/>
                <a:gd name="T24" fmla="*/ 11 w 33"/>
                <a:gd name="T25" fmla="*/ 9 h 12"/>
                <a:gd name="T26" fmla="*/ 9 w 33"/>
                <a:gd name="T27" fmla="*/ 10 h 12"/>
                <a:gd name="T28" fmla="*/ 7 w 33"/>
                <a:gd name="T29" fmla="*/ 10 h 12"/>
                <a:gd name="T30" fmla="*/ 6 w 33"/>
                <a:gd name="T31" fmla="*/ 11 h 12"/>
                <a:gd name="T32" fmla="*/ 4 w 33"/>
                <a:gd name="T33" fmla="*/ 11 h 12"/>
                <a:gd name="T34" fmla="*/ 2 w 33"/>
                <a:gd name="T35" fmla="*/ 12 h 12"/>
                <a:gd name="T36" fmla="*/ 0 w 33"/>
                <a:gd name="T3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12">
                  <a:moveTo>
                    <a:pt x="33" y="0"/>
                  </a:moveTo>
                  <a:lnTo>
                    <a:pt x="31" y="1"/>
                  </a:lnTo>
                  <a:lnTo>
                    <a:pt x="29" y="2"/>
                  </a:lnTo>
                  <a:lnTo>
                    <a:pt x="28" y="3"/>
                  </a:lnTo>
                  <a:lnTo>
                    <a:pt x="26" y="3"/>
                  </a:lnTo>
                  <a:lnTo>
                    <a:pt x="24" y="4"/>
                  </a:lnTo>
                  <a:lnTo>
                    <a:pt x="22" y="5"/>
                  </a:lnTo>
                  <a:lnTo>
                    <a:pt x="20" y="6"/>
                  </a:lnTo>
                  <a:lnTo>
                    <a:pt x="19" y="6"/>
                  </a:lnTo>
                  <a:lnTo>
                    <a:pt x="17" y="7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1" y="9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2" y="12"/>
                  </a:lnTo>
                  <a:lnTo>
                    <a:pt x="0" y="12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48" name="Line 153"/>
            <p:cNvSpPr>
              <a:spLocks noChangeShapeType="1"/>
            </p:cNvSpPr>
            <p:nvPr/>
          </p:nvSpPr>
          <p:spPr bwMode="auto">
            <a:xfrm flipH="1" flipV="1">
              <a:off x="4043959" y="4789797"/>
              <a:ext cx="163988" cy="34818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49" name="Freeform 154"/>
            <p:cNvSpPr>
              <a:spLocks/>
            </p:cNvSpPr>
            <p:nvPr/>
          </p:nvSpPr>
          <p:spPr bwMode="auto">
            <a:xfrm>
              <a:off x="4043959" y="4664453"/>
              <a:ext cx="284246" cy="125345"/>
            </a:xfrm>
            <a:custGeom>
              <a:avLst/>
              <a:gdLst>
                <a:gd name="T0" fmla="*/ 26 w 26"/>
                <a:gd name="T1" fmla="*/ 0 h 9"/>
                <a:gd name="T2" fmla="*/ 24 w 26"/>
                <a:gd name="T3" fmla="*/ 0 h 9"/>
                <a:gd name="T4" fmla="*/ 23 w 26"/>
                <a:gd name="T5" fmla="*/ 1 h 9"/>
                <a:gd name="T6" fmla="*/ 22 w 26"/>
                <a:gd name="T7" fmla="*/ 2 h 9"/>
                <a:gd name="T8" fmla="*/ 20 w 26"/>
                <a:gd name="T9" fmla="*/ 2 h 9"/>
                <a:gd name="T10" fmla="*/ 19 w 26"/>
                <a:gd name="T11" fmla="*/ 3 h 9"/>
                <a:gd name="T12" fmla="*/ 18 w 26"/>
                <a:gd name="T13" fmla="*/ 3 h 9"/>
                <a:gd name="T14" fmla="*/ 16 w 26"/>
                <a:gd name="T15" fmla="*/ 4 h 9"/>
                <a:gd name="T16" fmla="*/ 15 w 26"/>
                <a:gd name="T17" fmla="*/ 5 h 9"/>
                <a:gd name="T18" fmla="*/ 13 w 26"/>
                <a:gd name="T19" fmla="*/ 5 h 9"/>
                <a:gd name="T20" fmla="*/ 12 w 26"/>
                <a:gd name="T21" fmla="*/ 6 h 9"/>
                <a:gd name="T22" fmla="*/ 11 w 26"/>
                <a:gd name="T23" fmla="*/ 6 h 9"/>
                <a:gd name="T24" fmla="*/ 9 w 26"/>
                <a:gd name="T25" fmla="*/ 7 h 9"/>
                <a:gd name="T26" fmla="*/ 8 w 26"/>
                <a:gd name="T27" fmla="*/ 7 h 9"/>
                <a:gd name="T28" fmla="*/ 6 w 26"/>
                <a:gd name="T29" fmla="*/ 8 h 9"/>
                <a:gd name="T30" fmla="*/ 5 w 26"/>
                <a:gd name="T31" fmla="*/ 8 h 9"/>
                <a:gd name="T32" fmla="*/ 3 w 26"/>
                <a:gd name="T33" fmla="*/ 8 h 9"/>
                <a:gd name="T34" fmla="*/ 2 w 26"/>
                <a:gd name="T35" fmla="*/ 9 h 9"/>
                <a:gd name="T36" fmla="*/ 0 w 26"/>
                <a:gd name="T3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9">
                  <a:moveTo>
                    <a:pt x="26" y="0"/>
                  </a:moveTo>
                  <a:lnTo>
                    <a:pt x="24" y="0"/>
                  </a:lnTo>
                  <a:lnTo>
                    <a:pt x="23" y="1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6" y="4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9" y="7"/>
                  </a:lnTo>
                  <a:lnTo>
                    <a:pt x="8" y="7"/>
                  </a:lnTo>
                  <a:lnTo>
                    <a:pt x="6" y="8"/>
                  </a:lnTo>
                  <a:lnTo>
                    <a:pt x="5" y="8"/>
                  </a:lnTo>
                  <a:lnTo>
                    <a:pt x="3" y="8"/>
                  </a:lnTo>
                  <a:lnTo>
                    <a:pt x="2" y="9"/>
                  </a:lnTo>
                  <a:lnTo>
                    <a:pt x="0" y="9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50" name="Line 155"/>
            <p:cNvSpPr>
              <a:spLocks noChangeShapeType="1"/>
            </p:cNvSpPr>
            <p:nvPr/>
          </p:nvSpPr>
          <p:spPr bwMode="auto">
            <a:xfrm>
              <a:off x="4022094" y="4803724"/>
              <a:ext cx="153056" cy="34818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51" name="Freeform 156"/>
            <p:cNvSpPr>
              <a:spLocks/>
            </p:cNvSpPr>
            <p:nvPr/>
          </p:nvSpPr>
          <p:spPr bwMode="auto">
            <a:xfrm>
              <a:off x="3781578" y="5151904"/>
              <a:ext cx="393571" cy="97490"/>
            </a:xfrm>
            <a:custGeom>
              <a:avLst/>
              <a:gdLst>
                <a:gd name="T0" fmla="*/ 36 w 36"/>
                <a:gd name="T1" fmla="*/ 0 h 7"/>
                <a:gd name="T2" fmla="*/ 34 w 36"/>
                <a:gd name="T3" fmla="*/ 1 h 7"/>
                <a:gd name="T4" fmla="*/ 32 w 36"/>
                <a:gd name="T5" fmla="*/ 1 h 7"/>
                <a:gd name="T6" fmla="*/ 30 w 36"/>
                <a:gd name="T7" fmla="*/ 2 h 7"/>
                <a:gd name="T8" fmla="*/ 28 w 36"/>
                <a:gd name="T9" fmla="*/ 2 h 7"/>
                <a:gd name="T10" fmla="*/ 26 w 36"/>
                <a:gd name="T11" fmla="*/ 3 h 7"/>
                <a:gd name="T12" fmla="*/ 24 w 36"/>
                <a:gd name="T13" fmla="*/ 3 h 7"/>
                <a:gd name="T14" fmla="*/ 22 w 36"/>
                <a:gd name="T15" fmla="*/ 3 h 7"/>
                <a:gd name="T16" fmla="*/ 20 w 36"/>
                <a:gd name="T17" fmla="*/ 4 h 7"/>
                <a:gd name="T18" fmla="*/ 18 w 36"/>
                <a:gd name="T19" fmla="*/ 4 h 7"/>
                <a:gd name="T20" fmla="*/ 16 w 36"/>
                <a:gd name="T21" fmla="*/ 4 h 7"/>
                <a:gd name="T22" fmla="*/ 14 w 36"/>
                <a:gd name="T23" fmla="*/ 5 h 7"/>
                <a:gd name="T24" fmla="*/ 12 w 36"/>
                <a:gd name="T25" fmla="*/ 5 h 7"/>
                <a:gd name="T26" fmla="*/ 10 w 36"/>
                <a:gd name="T27" fmla="*/ 5 h 7"/>
                <a:gd name="T28" fmla="*/ 8 w 36"/>
                <a:gd name="T29" fmla="*/ 6 h 7"/>
                <a:gd name="T30" fmla="*/ 6 w 36"/>
                <a:gd name="T31" fmla="*/ 6 h 7"/>
                <a:gd name="T32" fmla="*/ 4 w 36"/>
                <a:gd name="T33" fmla="*/ 6 h 7"/>
                <a:gd name="T34" fmla="*/ 2 w 36"/>
                <a:gd name="T35" fmla="*/ 6 h 7"/>
                <a:gd name="T36" fmla="*/ 0 w 36"/>
                <a:gd name="T3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7">
                  <a:moveTo>
                    <a:pt x="36" y="0"/>
                  </a:moveTo>
                  <a:lnTo>
                    <a:pt x="34" y="1"/>
                  </a:lnTo>
                  <a:lnTo>
                    <a:pt x="32" y="1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8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7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52" name="Line 157"/>
            <p:cNvSpPr>
              <a:spLocks noChangeShapeType="1"/>
            </p:cNvSpPr>
            <p:nvPr/>
          </p:nvSpPr>
          <p:spPr bwMode="auto">
            <a:xfrm flipH="1" flipV="1">
              <a:off x="3715983" y="4873360"/>
              <a:ext cx="65595" cy="37603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53" name="Freeform 158"/>
            <p:cNvSpPr>
              <a:spLocks/>
            </p:cNvSpPr>
            <p:nvPr/>
          </p:nvSpPr>
          <p:spPr bwMode="auto">
            <a:xfrm>
              <a:off x="3715983" y="4803724"/>
              <a:ext cx="306111" cy="69636"/>
            </a:xfrm>
            <a:custGeom>
              <a:avLst/>
              <a:gdLst>
                <a:gd name="T0" fmla="*/ 28 w 28"/>
                <a:gd name="T1" fmla="*/ 0 h 5"/>
                <a:gd name="T2" fmla="*/ 27 w 28"/>
                <a:gd name="T3" fmla="*/ 0 h 5"/>
                <a:gd name="T4" fmla="*/ 25 w 28"/>
                <a:gd name="T5" fmla="*/ 1 h 5"/>
                <a:gd name="T6" fmla="*/ 24 w 28"/>
                <a:gd name="T7" fmla="*/ 1 h 5"/>
                <a:gd name="T8" fmla="*/ 22 w 28"/>
                <a:gd name="T9" fmla="*/ 1 h 5"/>
                <a:gd name="T10" fmla="*/ 21 w 28"/>
                <a:gd name="T11" fmla="*/ 2 h 5"/>
                <a:gd name="T12" fmla="*/ 19 w 28"/>
                <a:gd name="T13" fmla="*/ 2 h 5"/>
                <a:gd name="T14" fmla="*/ 18 w 28"/>
                <a:gd name="T15" fmla="*/ 2 h 5"/>
                <a:gd name="T16" fmla="*/ 16 w 28"/>
                <a:gd name="T17" fmla="*/ 3 h 5"/>
                <a:gd name="T18" fmla="*/ 15 w 28"/>
                <a:gd name="T19" fmla="*/ 3 h 5"/>
                <a:gd name="T20" fmla="*/ 13 w 28"/>
                <a:gd name="T21" fmla="*/ 3 h 5"/>
                <a:gd name="T22" fmla="*/ 11 w 28"/>
                <a:gd name="T23" fmla="*/ 3 h 5"/>
                <a:gd name="T24" fmla="*/ 10 w 28"/>
                <a:gd name="T25" fmla="*/ 4 h 5"/>
                <a:gd name="T26" fmla="*/ 8 w 28"/>
                <a:gd name="T27" fmla="*/ 4 h 5"/>
                <a:gd name="T28" fmla="*/ 7 w 28"/>
                <a:gd name="T29" fmla="*/ 4 h 5"/>
                <a:gd name="T30" fmla="*/ 5 w 28"/>
                <a:gd name="T31" fmla="*/ 4 h 5"/>
                <a:gd name="T32" fmla="*/ 4 w 28"/>
                <a:gd name="T33" fmla="*/ 4 h 5"/>
                <a:gd name="T34" fmla="*/ 2 w 28"/>
                <a:gd name="T35" fmla="*/ 5 h 5"/>
                <a:gd name="T36" fmla="*/ 0 w 28"/>
                <a:gd name="T3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5">
                  <a:moveTo>
                    <a:pt x="28" y="0"/>
                  </a:moveTo>
                  <a:lnTo>
                    <a:pt x="27" y="0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2" y="1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1" y="3"/>
                  </a:lnTo>
                  <a:lnTo>
                    <a:pt x="10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2" y="5"/>
                  </a:lnTo>
                  <a:lnTo>
                    <a:pt x="0" y="5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54" name="Line 159"/>
            <p:cNvSpPr>
              <a:spLocks noChangeShapeType="1"/>
            </p:cNvSpPr>
            <p:nvPr/>
          </p:nvSpPr>
          <p:spPr bwMode="auto">
            <a:xfrm>
              <a:off x="3694118" y="4873360"/>
              <a:ext cx="54663" cy="37603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55" name="Freeform 160"/>
            <p:cNvSpPr>
              <a:spLocks/>
            </p:cNvSpPr>
            <p:nvPr/>
          </p:nvSpPr>
          <p:spPr bwMode="auto">
            <a:xfrm>
              <a:off x="3344277" y="5249394"/>
              <a:ext cx="404504" cy="13927"/>
            </a:xfrm>
            <a:custGeom>
              <a:avLst/>
              <a:gdLst>
                <a:gd name="T0" fmla="*/ 37 w 37"/>
                <a:gd name="T1" fmla="*/ 0 h 1"/>
                <a:gd name="T2" fmla="*/ 35 w 37"/>
                <a:gd name="T3" fmla="*/ 0 h 1"/>
                <a:gd name="T4" fmla="*/ 33 w 37"/>
                <a:gd name="T5" fmla="*/ 0 h 1"/>
                <a:gd name="T6" fmla="*/ 31 w 37"/>
                <a:gd name="T7" fmla="*/ 0 h 1"/>
                <a:gd name="T8" fmla="*/ 29 w 37"/>
                <a:gd name="T9" fmla="*/ 0 h 1"/>
                <a:gd name="T10" fmla="*/ 27 w 37"/>
                <a:gd name="T11" fmla="*/ 1 h 1"/>
                <a:gd name="T12" fmla="*/ 25 w 37"/>
                <a:gd name="T13" fmla="*/ 1 h 1"/>
                <a:gd name="T14" fmla="*/ 22 w 37"/>
                <a:gd name="T15" fmla="*/ 1 h 1"/>
                <a:gd name="T16" fmla="*/ 20 w 37"/>
                <a:gd name="T17" fmla="*/ 1 h 1"/>
                <a:gd name="T18" fmla="*/ 18 w 37"/>
                <a:gd name="T19" fmla="*/ 1 h 1"/>
                <a:gd name="T20" fmla="*/ 16 w 37"/>
                <a:gd name="T21" fmla="*/ 1 h 1"/>
                <a:gd name="T22" fmla="*/ 14 w 37"/>
                <a:gd name="T23" fmla="*/ 1 h 1"/>
                <a:gd name="T24" fmla="*/ 12 w 37"/>
                <a:gd name="T25" fmla="*/ 1 h 1"/>
                <a:gd name="T26" fmla="*/ 10 w 37"/>
                <a:gd name="T27" fmla="*/ 1 h 1"/>
                <a:gd name="T28" fmla="*/ 8 w 37"/>
                <a:gd name="T29" fmla="*/ 1 h 1"/>
                <a:gd name="T30" fmla="*/ 6 w 37"/>
                <a:gd name="T31" fmla="*/ 0 h 1"/>
                <a:gd name="T32" fmla="*/ 4 w 37"/>
                <a:gd name="T33" fmla="*/ 0 h 1"/>
                <a:gd name="T34" fmla="*/ 2 w 37"/>
                <a:gd name="T35" fmla="*/ 0 h 1"/>
                <a:gd name="T36" fmla="*/ 0 w 37"/>
                <a:gd name="T3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5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56" name="Line 161"/>
            <p:cNvSpPr>
              <a:spLocks noChangeShapeType="1"/>
            </p:cNvSpPr>
            <p:nvPr/>
          </p:nvSpPr>
          <p:spPr bwMode="auto">
            <a:xfrm flipV="1">
              <a:off x="3344277" y="4873360"/>
              <a:ext cx="43730" cy="37603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57" name="Freeform 162"/>
            <p:cNvSpPr>
              <a:spLocks/>
            </p:cNvSpPr>
            <p:nvPr/>
          </p:nvSpPr>
          <p:spPr bwMode="auto">
            <a:xfrm>
              <a:off x="3388007" y="4873360"/>
              <a:ext cx="306111" cy="13927"/>
            </a:xfrm>
            <a:custGeom>
              <a:avLst/>
              <a:gdLst>
                <a:gd name="T0" fmla="*/ 28 w 28"/>
                <a:gd name="T1" fmla="*/ 0 h 1"/>
                <a:gd name="T2" fmla="*/ 27 w 28"/>
                <a:gd name="T3" fmla="*/ 0 h 1"/>
                <a:gd name="T4" fmla="*/ 25 w 28"/>
                <a:gd name="T5" fmla="*/ 0 h 1"/>
                <a:gd name="T6" fmla="*/ 23 w 28"/>
                <a:gd name="T7" fmla="*/ 0 h 1"/>
                <a:gd name="T8" fmla="*/ 22 w 28"/>
                <a:gd name="T9" fmla="*/ 0 h 1"/>
                <a:gd name="T10" fmla="*/ 20 w 28"/>
                <a:gd name="T11" fmla="*/ 0 h 1"/>
                <a:gd name="T12" fmla="*/ 19 w 28"/>
                <a:gd name="T13" fmla="*/ 1 h 1"/>
                <a:gd name="T14" fmla="*/ 17 w 28"/>
                <a:gd name="T15" fmla="*/ 1 h 1"/>
                <a:gd name="T16" fmla="*/ 16 w 28"/>
                <a:gd name="T17" fmla="*/ 1 h 1"/>
                <a:gd name="T18" fmla="*/ 14 w 28"/>
                <a:gd name="T19" fmla="*/ 1 h 1"/>
                <a:gd name="T20" fmla="*/ 12 w 28"/>
                <a:gd name="T21" fmla="*/ 1 h 1"/>
                <a:gd name="T22" fmla="*/ 11 w 28"/>
                <a:gd name="T23" fmla="*/ 1 h 1"/>
                <a:gd name="T24" fmla="*/ 9 w 28"/>
                <a:gd name="T25" fmla="*/ 1 h 1"/>
                <a:gd name="T26" fmla="*/ 8 w 28"/>
                <a:gd name="T27" fmla="*/ 1 h 1"/>
                <a:gd name="T28" fmla="*/ 6 w 28"/>
                <a:gd name="T29" fmla="*/ 1 h 1"/>
                <a:gd name="T30" fmla="*/ 4 w 28"/>
                <a:gd name="T31" fmla="*/ 0 h 1"/>
                <a:gd name="T32" fmla="*/ 3 w 28"/>
                <a:gd name="T33" fmla="*/ 0 h 1"/>
                <a:gd name="T34" fmla="*/ 1 w 28"/>
                <a:gd name="T35" fmla="*/ 0 h 1"/>
                <a:gd name="T36" fmla="*/ 0 w 28"/>
                <a:gd name="T3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1">
                  <a:moveTo>
                    <a:pt x="28" y="0"/>
                  </a:move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58" name="Line 163"/>
            <p:cNvSpPr>
              <a:spLocks noChangeShapeType="1"/>
            </p:cNvSpPr>
            <p:nvPr/>
          </p:nvSpPr>
          <p:spPr bwMode="auto">
            <a:xfrm flipH="1">
              <a:off x="3311479" y="4873360"/>
              <a:ext cx="43730" cy="37603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59" name="Freeform 164"/>
            <p:cNvSpPr>
              <a:spLocks/>
            </p:cNvSpPr>
            <p:nvPr/>
          </p:nvSpPr>
          <p:spPr bwMode="auto">
            <a:xfrm>
              <a:off x="2906975" y="5165831"/>
              <a:ext cx="404504" cy="83563"/>
            </a:xfrm>
            <a:custGeom>
              <a:avLst/>
              <a:gdLst>
                <a:gd name="T0" fmla="*/ 37 w 37"/>
                <a:gd name="T1" fmla="*/ 6 h 6"/>
                <a:gd name="T2" fmla="*/ 35 w 37"/>
                <a:gd name="T3" fmla="*/ 6 h 6"/>
                <a:gd name="T4" fmla="*/ 33 w 37"/>
                <a:gd name="T5" fmla="*/ 5 h 6"/>
                <a:gd name="T6" fmla="*/ 30 w 37"/>
                <a:gd name="T7" fmla="*/ 5 h 6"/>
                <a:gd name="T8" fmla="*/ 28 w 37"/>
                <a:gd name="T9" fmla="*/ 5 h 6"/>
                <a:gd name="T10" fmla="*/ 26 w 37"/>
                <a:gd name="T11" fmla="*/ 5 h 6"/>
                <a:gd name="T12" fmla="*/ 24 w 37"/>
                <a:gd name="T13" fmla="*/ 5 h 6"/>
                <a:gd name="T14" fmla="*/ 22 w 37"/>
                <a:gd name="T15" fmla="*/ 4 h 6"/>
                <a:gd name="T16" fmla="*/ 20 w 37"/>
                <a:gd name="T17" fmla="*/ 4 h 6"/>
                <a:gd name="T18" fmla="*/ 18 w 37"/>
                <a:gd name="T19" fmla="*/ 4 h 6"/>
                <a:gd name="T20" fmla="*/ 16 w 37"/>
                <a:gd name="T21" fmla="*/ 3 h 6"/>
                <a:gd name="T22" fmla="*/ 14 w 37"/>
                <a:gd name="T23" fmla="*/ 3 h 6"/>
                <a:gd name="T24" fmla="*/ 12 w 37"/>
                <a:gd name="T25" fmla="*/ 3 h 6"/>
                <a:gd name="T26" fmla="*/ 10 w 37"/>
                <a:gd name="T27" fmla="*/ 2 h 6"/>
                <a:gd name="T28" fmla="*/ 8 w 37"/>
                <a:gd name="T29" fmla="*/ 2 h 6"/>
                <a:gd name="T30" fmla="*/ 6 w 37"/>
                <a:gd name="T31" fmla="*/ 1 h 6"/>
                <a:gd name="T32" fmla="*/ 4 w 37"/>
                <a:gd name="T33" fmla="*/ 1 h 6"/>
                <a:gd name="T34" fmla="*/ 2 w 37"/>
                <a:gd name="T35" fmla="*/ 0 h 6"/>
                <a:gd name="T36" fmla="*/ 0 w 37"/>
                <a:gd name="T3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6">
                  <a:moveTo>
                    <a:pt x="37" y="6"/>
                  </a:moveTo>
                  <a:lnTo>
                    <a:pt x="35" y="6"/>
                  </a:lnTo>
                  <a:lnTo>
                    <a:pt x="33" y="5"/>
                  </a:lnTo>
                  <a:lnTo>
                    <a:pt x="30" y="5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1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60" name="Line 165"/>
            <p:cNvSpPr>
              <a:spLocks noChangeShapeType="1"/>
            </p:cNvSpPr>
            <p:nvPr/>
          </p:nvSpPr>
          <p:spPr bwMode="auto">
            <a:xfrm flipV="1">
              <a:off x="2906975" y="4803724"/>
              <a:ext cx="142123" cy="362107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61" name="Freeform 166"/>
            <p:cNvSpPr>
              <a:spLocks/>
            </p:cNvSpPr>
            <p:nvPr/>
          </p:nvSpPr>
          <p:spPr bwMode="auto">
            <a:xfrm>
              <a:off x="3049098" y="4803724"/>
              <a:ext cx="306111" cy="69636"/>
            </a:xfrm>
            <a:custGeom>
              <a:avLst/>
              <a:gdLst>
                <a:gd name="T0" fmla="*/ 28 w 28"/>
                <a:gd name="T1" fmla="*/ 5 h 5"/>
                <a:gd name="T2" fmla="*/ 27 w 28"/>
                <a:gd name="T3" fmla="*/ 5 h 5"/>
                <a:gd name="T4" fmla="*/ 25 w 28"/>
                <a:gd name="T5" fmla="*/ 5 h 5"/>
                <a:gd name="T6" fmla="*/ 24 w 28"/>
                <a:gd name="T7" fmla="*/ 5 h 5"/>
                <a:gd name="T8" fmla="*/ 22 w 28"/>
                <a:gd name="T9" fmla="*/ 4 h 5"/>
                <a:gd name="T10" fmla="*/ 20 w 28"/>
                <a:gd name="T11" fmla="*/ 4 h 5"/>
                <a:gd name="T12" fmla="*/ 19 w 28"/>
                <a:gd name="T13" fmla="*/ 4 h 5"/>
                <a:gd name="T14" fmla="*/ 17 w 28"/>
                <a:gd name="T15" fmla="*/ 4 h 5"/>
                <a:gd name="T16" fmla="*/ 16 w 28"/>
                <a:gd name="T17" fmla="*/ 3 h 5"/>
                <a:gd name="T18" fmla="*/ 14 w 28"/>
                <a:gd name="T19" fmla="*/ 3 h 5"/>
                <a:gd name="T20" fmla="*/ 13 w 28"/>
                <a:gd name="T21" fmla="*/ 3 h 5"/>
                <a:gd name="T22" fmla="*/ 11 w 28"/>
                <a:gd name="T23" fmla="*/ 3 h 5"/>
                <a:gd name="T24" fmla="*/ 10 w 28"/>
                <a:gd name="T25" fmla="*/ 2 h 5"/>
                <a:gd name="T26" fmla="*/ 8 w 28"/>
                <a:gd name="T27" fmla="*/ 2 h 5"/>
                <a:gd name="T28" fmla="*/ 6 w 28"/>
                <a:gd name="T29" fmla="*/ 2 h 5"/>
                <a:gd name="T30" fmla="*/ 5 w 28"/>
                <a:gd name="T31" fmla="*/ 1 h 5"/>
                <a:gd name="T32" fmla="*/ 3 w 28"/>
                <a:gd name="T33" fmla="*/ 1 h 5"/>
                <a:gd name="T34" fmla="*/ 2 w 28"/>
                <a:gd name="T35" fmla="*/ 1 h 5"/>
                <a:gd name="T36" fmla="*/ 0 w 28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5">
                  <a:moveTo>
                    <a:pt x="28" y="5"/>
                  </a:moveTo>
                  <a:lnTo>
                    <a:pt x="27" y="5"/>
                  </a:lnTo>
                  <a:lnTo>
                    <a:pt x="25" y="5"/>
                  </a:lnTo>
                  <a:lnTo>
                    <a:pt x="24" y="5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62" name="Line 167"/>
            <p:cNvSpPr>
              <a:spLocks noChangeShapeType="1"/>
            </p:cNvSpPr>
            <p:nvPr/>
          </p:nvSpPr>
          <p:spPr bwMode="auto">
            <a:xfrm flipH="1">
              <a:off x="2885110" y="4803724"/>
              <a:ext cx="142123" cy="34818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63" name="Freeform 168"/>
            <p:cNvSpPr>
              <a:spLocks/>
            </p:cNvSpPr>
            <p:nvPr/>
          </p:nvSpPr>
          <p:spPr bwMode="auto">
            <a:xfrm>
              <a:off x="2513404" y="4984778"/>
              <a:ext cx="371706" cy="167126"/>
            </a:xfrm>
            <a:custGeom>
              <a:avLst/>
              <a:gdLst>
                <a:gd name="T0" fmla="*/ 34 w 34"/>
                <a:gd name="T1" fmla="*/ 12 h 12"/>
                <a:gd name="T2" fmla="*/ 32 w 34"/>
                <a:gd name="T3" fmla="*/ 12 h 12"/>
                <a:gd name="T4" fmla="*/ 30 w 34"/>
                <a:gd name="T5" fmla="*/ 11 h 12"/>
                <a:gd name="T6" fmla="*/ 28 w 34"/>
                <a:gd name="T7" fmla="*/ 11 h 12"/>
                <a:gd name="T8" fmla="*/ 26 w 34"/>
                <a:gd name="T9" fmla="*/ 10 h 12"/>
                <a:gd name="T10" fmla="*/ 24 w 34"/>
                <a:gd name="T11" fmla="*/ 9 h 12"/>
                <a:gd name="T12" fmla="*/ 22 w 34"/>
                <a:gd name="T13" fmla="*/ 9 h 12"/>
                <a:gd name="T14" fmla="*/ 20 w 34"/>
                <a:gd name="T15" fmla="*/ 8 h 12"/>
                <a:gd name="T16" fmla="*/ 18 w 34"/>
                <a:gd name="T17" fmla="*/ 8 h 12"/>
                <a:gd name="T18" fmla="*/ 16 w 34"/>
                <a:gd name="T19" fmla="*/ 7 h 12"/>
                <a:gd name="T20" fmla="*/ 15 w 34"/>
                <a:gd name="T21" fmla="*/ 6 h 12"/>
                <a:gd name="T22" fmla="*/ 13 w 34"/>
                <a:gd name="T23" fmla="*/ 6 h 12"/>
                <a:gd name="T24" fmla="*/ 11 w 34"/>
                <a:gd name="T25" fmla="*/ 5 h 12"/>
                <a:gd name="T26" fmla="*/ 9 w 34"/>
                <a:gd name="T27" fmla="*/ 4 h 12"/>
                <a:gd name="T28" fmla="*/ 7 w 34"/>
                <a:gd name="T29" fmla="*/ 3 h 12"/>
                <a:gd name="T30" fmla="*/ 6 w 34"/>
                <a:gd name="T31" fmla="*/ 3 h 12"/>
                <a:gd name="T32" fmla="*/ 4 w 34"/>
                <a:gd name="T33" fmla="*/ 2 h 12"/>
                <a:gd name="T34" fmla="*/ 2 w 34"/>
                <a:gd name="T35" fmla="*/ 1 h 12"/>
                <a:gd name="T36" fmla="*/ 0 w 34"/>
                <a:gd name="T3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12">
                  <a:moveTo>
                    <a:pt x="34" y="12"/>
                  </a:moveTo>
                  <a:lnTo>
                    <a:pt x="32" y="12"/>
                  </a:lnTo>
                  <a:lnTo>
                    <a:pt x="30" y="11"/>
                  </a:lnTo>
                  <a:lnTo>
                    <a:pt x="28" y="11"/>
                  </a:lnTo>
                  <a:lnTo>
                    <a:pt x="26" y="10"/>
                  </a:lnTo>
                  <a:lnTo>
                    <a:pt x="24" y="9"/>
                  </a:lnTo>
                  <a:lnTo>
                    <a:pt x="22" y="9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6" y="7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3"/>
                  </a:lnTo>
                  <a:lnTo>
                    <a:pt x="4" y="2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64" name="Line 169"/>
            <p:cNvSpPr>
              <a:spLocks noChangeShapeType="1"/>
            </p:cNvSpPr>
            <p:nvPr/>
          </p:nvSpPr>
          <p:spPr bwMode="auto">
            <a:xfrm flipV="1">
              <a:off x="2513404" y="4678380"/>
              <a:ext cx="240516" cy="30639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65" name="Freeform 170"/>
            <p:cNvSpPr>
              <a:spLocks/>
            </p:cNvSpPr>
            <p:nvPr/>
          </p:nvSpPr>
          <p:spPr bwMode="auto">
            <a:xfrm>
              <a:off x="2753920" y="4678380"/>
              <a:ext cx="273314" cy="125345"/>
            </a:xfrm>
            <a:custGeom>
              <a:avLst/>
              <a:gdLst>
                <a:gd name="T0" fmla="*/ 25 w 25"/>
                <a:gd name="T1" fmla="*/ 9 h 9"/>
                <a:gd name="T2" fmla="*/ 24 w 25"/>
                <a:gd name="T3" fmla="*/ 8 h 9"/>
                <a:gd name="T4" fmla="*/ 22 w 25"/>
                <a:gd name="T5" fmla="*/ 8 h 9"/>
                <a:gd name="T6" fmla="*/ 21 w 25"/>
                <a:gd name="T7" fmla="*/ 8 h 9"/>
                <a:gd name="T8" fmla="*/ 19 w 25"/>
                <a:gd name="T9" fmla="*/ 7 h 9"/>
                <a:gd name="T10" fmla="*/ 18 w 25"/>
                <a:gd name="T11" fmla="*/ 7 h 9"/>
                <a:gd name="T12" fmla="*/ 17 w 25"/>
                <a:gd name="T13" fmla="*/ 6 h 9"/>
                <a:gd name="T14" fmla="*/ 15 w 25"/>
                <a:gd name="T15" fmla="*/ 6 h 9"/>
                <a:gd name="T16" fmla="*/ 14 w 25"/>
                <a:gd name="T17" fmla="*/ 5 h 9"/>
                <a:gd name="T18" fmla="*/ 12 w 25"/>
                <a:gd name="T19" fmla="*/ 5 h 9"/>
                <a:gd name="T20" fmla="*/ 11 w 25"/>
                <a:gd name="T21" fmla="*/ 4 h 9"/>
                <a:gd name="T22" fmla="*/ 9 w 25"/>
                <a:gd name="T23" fmla="*/ 4 h 9"/>
                <a:gd name="T24" fmla="*/ 8 w 25"/>
                <a:gd name="T25" fmla="*/ 3 h 9"/>
                <a:gd name="T26" fmla="*/ 7 w 25"/>
                <a:gd name="T27" fmla="*/ 3 h 9"/>
                <a:gd name="T28" fmla="*/ 5 w 25"/>
                <a:gd name="T29" fmla="*/ 2 h 9"/>
                <a:gd name="T30" fmla="*/ 4 w 25"/>
                <a:gd name="T31" fmla="*/ 2 h 9"/>
                <a:gd name="T32" fmla="*/ 2 w 25"/>
                <a:gd name="T33" fmla="*/ 1 h 9"/>
                <a:gd name="T34" fmla="*/ 1 w 25"/>
                <a:gd name="T35" fmla="*/ 0 h 9"/>
                <a:gd name="T36" fmla="*/ 0 w 25"/>
                <a:gd name="T3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9">
                  <a:moveTo>
                    <a:pt x="25" y="9"/>
                  </a:moveTo>
                  <a:lnTo>
                    <a:pt x="24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1" y="4"/>
                  </a:lnTo>
                  <a:lnTo>
                    <a:pt x="9" y="4"/>
                  </a:lnTo>
                  <a:lnTo>
                    <a:pt x="8" y="3"/>
                  </a:lnTo>
                  <a:lnTo>
                    <a:pt x="7" y="3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66" name="Line 171"/>
            <p:cNvSpPr>
              <a:spLocks noChangeShapeType="1"/>
            </p:cNvSpPr>
            <p:nvPr/>
          </p:nvSpPr>
          <p:spPr bwMode="auto">
            <a:xfrm flipH="1">
              <a:off x="2491539" y="4664453"/>
              <a:ext cx="240516" cy="30639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67" name="Freeform 172"/>
            <p:cNvSpPr>
              <a:spLocks/>
            </p:cNvSpPr>
            <p:nvPr/>
          </p:nvSpPr>
          <p:spPr bwMode="auto">
            <a:xfrm>
              <a:off x="2185427" y="4734088"/>
              <a:ext cx="306111" cy="236762"/>
            </a:xfrm>
            <a:custGeom>
              <a:avLst/>
              <a:gdLst>
                <a:gd name="T0" fmla="*/ 28 w 28"/>
                <a:gd name="T1" fmla="*/ 17 h 17"/>
                <a:gd name="T2" fmla="*/ 26 w 28"/>
                <a:gd name="T3" fmla="*/ 16 h 17"/>
                <a:gd name="T4" fmla="*/ 24 w 28"/>
                <a:gd name="T5" fmla="*/ 15 h 17"/>
                <a:gd name="T6" fmla="*/ 23 w 28"/>
                <a:gd name="T7" fmla="*/ 15 h 17"/>
                <a:gd name="T8" fmla="*/ 21 w 28"/>
                <a:gd name="T9" fmla="*/ 14 h 17"/>
                <a:gd name="T10" fmla="*/ 19 w 28"/>
                <a:gd name="T11" fmla="*/ 13 h 17"/>
                <a:gd name="T12" fmla="*/ 18 w 28"/>
                <a:gd name="T13" fmla="*/ 12 h 17"/>
                <a:gd name="T14" fmla="*/ 16 w 28"/>
                <a:gd name="T15" fmla="*/ 11 h 17"/>
                <a:gd name="T16" fmla="*/ 15 w 28"/>
                <a:gd name="T17" fmla="*/ 10 h 17"/>
                <a:gd name="T18" fmla="*/ 13 w 28"/>
                <a:gd name="T19" fmla="*/ 9 h 17"/>
                <a:gd name="T20" fmla="*/ 11 w 28"/>
                <a:gd name="T21" fmla="*/ 8 h 17"/>
                <a:gd name="T22" fmla="*/ 10 w 28"/>
                <a:gd name="T23" fmla="*/ 7 h 17"/>
                <a:gd name="T24" fmla="*/ 8 w 28"/>
                <a:gd name="T25" fmla="*/ 6 h 17"/>
                <a:gd name="T26" fmla="*/ 7 w 28"/>
                <a:gd name="T27" fmla="*/ 5 h 17"/>
                <a:gd name="T28" fmla="*/ 5 w 28"/>
                <a:gd name="T29" fmla="*/ 4 h 17"/>
                <a:gd name="T30" fmla="*/ 4 w 28"/>
                <a:gd name="T31" fmla="*/ 3 h 17"/>
                <a:gd name="T32" fmla="*/ 2 w 28"/>
                <a:gd name="T33" fmla="*/ 2 h 17"/>
                <a:gd name="T34" fmla="*/ 1 w 28"/>
                <a:gd name="T35" fmla="*/ 1 h 17"/>
                <a:gd name="T36" fmla="*/ 0 w 28"/>
                <a:gd name="T3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17">
                  <a:moveTo>
                    <a:pt x="28" y="17"/>
                  </a:moveTo>
                  <a:lnTo>
                    <a:pt x="26" y="16"/>
                  </a:lnTo>
                  <a:lnTo>
                    <a:pt x="24" y="15"/>
                  </a:lnTo>
                  <a:lnTo>
                    <a:pt x="23" y="15"/>
                  </a:lnTo>
                  <a:lnTo>
                    <a:pt x="21" y="14"/>
                  </a:lnTo>
                  <a:lnTo>
                    <a:pt x="19" y="13"/>
                  </a:lnTo>
                  <a:lnTo>
                    <a:pt x="18" y="12"/>
                  </a:lnTo>
                  <a:lnTo>
                    <a:pt x="16" y="11"/>
                  </a:lnTo>
                  <a:lnTo>
                    <a:pt x="15" y="10"/>
                  </a:lnTo>
                  <a:lnTo>
                    <a:pt x="13" y="9"/>
                  </a:lnTo>
                  <a:lnTo>
                    <a:pt x="11" y="8"/>
                  </a:lnTo>
                  <a:lnTo>
                    <a:pt x="10" y="7"/>
                  </a:lnTo>
                  <a:lnTo>
                    <a:pt x="8" y="6"/>
                  </a:lnTo>
                  <a:lnTo>
                    <a:pt x="7" y="5"/>
                  </a:lnTo>
                  <a:lnTo>
                    <a:pt x="5" y="4"/>
                  </a:lnTo>
                  <a:lnTo>
                    <a:pt x="4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68" name="Line 173"/>
            <p:cNvSpPr>
              <a:spLocks noChangeShapeType="1"/>
            </p:cNvSpPr>
            <p:nvPr/>
          </p:nvSpPr>
          <p:spPr bwMode="auto">
            <a:xfrm flipV="1">
              <a:off x="2185427" y="4483399"/>
              <a:ext cx="306111" cy="25068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69" name="Freeform 174"/>
            <p:cNvSpPr>
              <a:spLocks/>
            </p:cNvSpPr>
            <p:nvPr/>
          </p:nvSpPr>
          <p:spPr bwMode="auto">
            <a:xfrm>
              <a:off x="2491539" y="4483399"/>
              <a:ext cx="240516" cy="181053"/>
            </a:xfrm>
            <a:custGeom>
              <a:avLst/>
              <a:gdLst>
                <a:gd name="T0" fmla="*/ 22 w 22"/>
                <a:gd name="T1" fmla="*/ 13 h 13"/>
                <a:gd name="T2" fmla="*/ 21 w 22"/>
                <a:gd name="T3" fmla="*/ 12 h 13"/>
                <a:gd name="T4" fmla="*/ 19 w 22"/>
                <a:gd name="T5" fmla="*/ 12 h 13"/>
                <a:gd name="T6" fmla="*/ 18 w 22"/>
                <a:gd name="T7" fmla="*/ 11 h 13"/>
                <a:gd name="T8" fmla="*/ 17 w 22"/>
                <a:gd name="T9" fmla="*/ 10 h 13"/>
                <a:gd name="T10" fmla="*/ 16 w 22"/>
                <a:gd name="T11" fmla="*/ 10 h 13"/>
                <a:gd name="T12" fmla="*/ 14 w 22"/>
                <a:gd name="T13" fmla="*/ 9 h 13"/>
                <a:gd name="T14" fmla="*/ 13 w 22"/>
                <a:gd name="T15" fmla="*/ 8 h 13"/>
                <a:gd name="T16" fmla="*/ 12 w 22"/>
                <a:gd name="T17" fmla="*/ 7 h 13"/>
                <a:gd name="T18" fmla="*/ 11 w 22"/>
                <a:gd name="T19" fmla="*/ 7 h 13"/>
                <a:gd name="T20" fmla="*/ 9 w 22"/>
                <a:gd name="T21" fmla="*/ 6 h 13"/>
                <a:gd name="T22" fmla="*/ 8 w 22"/>
                <a:gd name="T23" fmla="*/ 5 h 13"/>
                <a:gd name="T24" fmla="*/ 7 w 22"/>
                <a:gd name="T25" fmla="*/ 4 h 13"/>
                <a:gd name="T26" fmla="*/ 6 w 22"/>
                <a:gd name="T27" fmla="*/ 4 h 13"/>
                <a:gd name="T28" fmla="*/ 5 w 22"/>
                <a:gd name="T29" fmla="*/ 3 h 13"/>
                <a:gd name="T30" fmla="*/ 4 w 22"/>
                <a:gd name="T31" fmla="*/ 2 h 13"/>
                <a:gd name="T32" fmla="*/ 3 w 22"/>
                <a:gd name="T33" fmla="*/ 1 h 13"/>
                <a:gd name="T34" fmla="*/ 1 w 22"/>
                <a:gd name="T35" fmla="*/ 1 h 13"/>
                <a:gd name="T36" fmla="*/ 0 w 22"/>
                <a:gd name="T3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13">
                  <a:moveTo>
                    <a:pt x="22" y="13"/>
                  </a:moveTo>
                  <a:lnTo>
                    <a:pt x="21" y="12"/>
                  </a:lnTo>
                  <a:lnTo>
                    <a:pt x="19" y="12"/>
                  </a:lnTo>
                  <a:lnTo>
                    <a:pt x="18" y="11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4" y="9"/>
                  </a:lnTo>
                  <a:lnTo>
                    <a:pt x="13" y="8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9" y="6"/>
                  </a:lnTo>
                  <a:lnTo>
                    <a:pt x="8" y="5"/>
                  </a:lnTo>
                  <a:lnTo>
                    <a:pt x="7" y="4"/>
                  </a:lnTo>
                  <a:lnTo>
                    <a:pt x="6" y="4"/>
                  </a:lnTo>
                  <a:lnTo>
                    <a:pt x="5" y="3"/>
                  </a:lnTo>
                  <a:lnTo>
                    <a:pt x="4" y="2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70" name="Line 175"/>
            <p:cNvSpPr>
              <a:spLocks noChangeShapeType="1"/>
            </p:cNvSpPr>
            <p:nvPr/>
          </p:nvSpPr>
          <p:spPr bwMode="auto">
            <a:xfrm flipH="1">
              <a:off x="2163562" y="4469472"/>
              <a:ext cx="317044" cy="25068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71" name="Freeform 176"/>
            <p:cNvSpPr>
              <a:spLocks/>
            </p:cNvSpPr>
            <p:nvPr/>
          </p:nvSpPr>
          <p:spPr bwMode="auto">
            <a:xfrm>
              <a:off x="1923046" y="4413763"/>
              <a:ext cx="240516" cy="306398"/>
            </a:xfrm>
            <a:custGeom>
              <a:avLst/>
              <a:gdLst>
                <a:gd name="T0" fmla="*/ 22 w 22"/>
                <a:gd name="T1" fmla="*/ 22 h 22"/>
                <a:gd name="T2" fmla="*/ 20 w 22"/>
                <a:gd name="T3" fmla="*/ 20 h 22"/>
                <a:gd name="T4" fmla="*/ 19 w 22"/>
                <a:gd name="T5" fmla="*/ 19 h 22"/>
                <a:gd name="T6" fmla="*/ 18 w 22"/>
                <a:gd name="T7" fmla="*/ 18 h 22"/>
                <a:gd name="T8" fmla="*/ 16 w 22"/>
                <a:gd name="T9" fmla="*/ 17 h 22"/>
                <a:gd name="T10" fmla="*/ 15 w 22"/>
                <a:gd name="T11" fmla="*/ 16 h 22"/>
                <a:gd name="T12" fmla="*/ 14 w 22"/>
                <a:gd name="T13" fmla="*/ 15 h 22"/>
                <a:gd name="T14" fmla="*/ 13 w 22"/>
                <a:gd name="T15" fmla="*/ 14 h 22"/>
                <a:gd name="T16" fmla="*/ 11 w 22"/>
                <a:gd name="T17" fmla="*/ 12 h 22"/>
                <a:gd name="T18" fmla="*/ 10 w 22"/>
                <a:gd name="T19" fmla="*/ 11 h 22"/>
                <a:gd name="T20" fmla="*/ 9 w 22"/>
                <a:gd name="T21" fmla="*/ 10 h 22"/>
                <a:gd name="T22" fmla="*/ 8 w 22"/>
                <a:gd name="T23" fmla="*/ 9 h 22"/>
                <a:gd name="T24" fmla="*/ 7 w 22"/>
                <a:gd name="T25" fmla="*/ 8 h 22"/>
                <a:gd name="T26" fmla="*/ 5 w 22"/>
                <a:gd name="T27" fmla="*/ 6 h 22"/>
                <a:gd name="T28" fmla="*/ 4 w 22"/>
                <a:gd name="T29" fmla="*/ 5 h 22"/>
                <a:gd name="T30" fmla="*/ 3 w 22"/>
                <a:gd name="T31" fmla="*/ 4 h 22"/>
                <a:gd name="T32" fmla="*/ 2 w 22"/>
                <a:gd name="T33" fmla="*/ 3 h 22"/>
                <a:gd name="T34" fmla="*/ 1 w 22"/>
                <a:gd name="T35" fmla="*/ 2 h 22"/>
                <a:gd name="T36" fmla="*/ 0 w 22"/>
                <a:gd name="T3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22">
                  <a:moveTo>
                    <a:pt x="22" y="22"/>
                  </a:moveTo>
                  <a:lnTo>
                    <a:pt x="20" y="20"/>
                  </a:lnTo>
                  <a:lnTo>
                    <a:pt x="19" y="19"/>
                  </a:lnTo>
                  <a:lnTo>
                    <a:pt x="18" y="18"/>
                  </a:lnTo>
                  <a:lnTo>
                    <a:pt x="16" y="17"/>
                  </a:lnTo>
                  <a:lnTo>
                    <a:pt x="15" y="16"/>
                  </a:lnTo>
                  <a:lnTo>
                    <a:pt x="14" y="15"/>
                  </a:lnTo>
                  <a:lnTo>
                    <a:pt x="13" y="14"/>
                  </a:lnTo>
                  <a:lnTo>
                    <a:pt x="11" y="12"/>
                  </a:lnTo>
                  <a:lnTo>
                    <a:pt x="10" y="11"/>
                  </a:lnTo>
                  <a:lnTo>
                    <a:pt x="9" y="10"/>
                  </a:lnTo>
                  <a:lnTo>
                    <a:pt x="8" y="9"/>
                  </a:lnTo>
                  <a:lnTo>
                    <a:pt x="7" y="8"/>
                  </a:lnTo>
                  <a:lnTo>
                    <a:pt x="5" y="6"/>
                  </a:lnTo>
                  <a:lnTo>
                    <a:pt x="4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72" name="Line 177"/>
            <p:cNvSpPr>
              <a:spLocks noChangeShapeType="1"/>
            </p:cNvSpPr>
            <p:nvPr/>
          </p:nvSpPr>
          <p:spPr bwMode="auto">
            <a:xfrm flipV="1">
              <a:off x="1923046" y="4232710"/>
              <a:ext cx="371706" cy="18105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73" name="Freeform 178"/>
            <p:cNvSpPr>
              <a:spLocks/>
            </p:cNvSpPr>
            <p:nvPr/>
          </p:nvSpPr>
          <p:spPr bwMode="auto">
            <a:xfrm>
              <a:off x="2294753" y="4232710"/>
              <a:ext cx="185853" cy="236762"/>
            </a:xfrm>
            <a:custGeom>
              <a:avLst/>
              <a:gdLst>
                <a:gd name="T0" fmla="*/ 17 w 17"/>
                <a:gd name="T1" fmla="*/ 17 h 17"/>
                <a:gd name="T2" fmla="*/ 16 w 17"/>
                <a:gd name="T3" fmla="*/ 16 h 17"/>
                <a:gd name="T4" fmla="*/ 15 w 17"/>
                <a:gd name="T5" fmla="*/ 15 h 17"/>
                <a:gd name="T6" fmla="*/ 14 w 17"/>
                <a:gd name="T7" fmla="*/ 14 h 17"/>
                <a:gd name="T8" fmla="*/ 13 w 17"/>
                <a:gd name="T9" fmla="*/ 13 h 17"/>
                <a:gd name="T10" fmla="*/ 12 w 17"/>
                <a:gd name="T11" fmla="*/ 12 h 17"/>
                <a:gd name="T12" fmla="*/ 11 w 17"/>
                <a:gd name="T13" fmla="*/ 11 h 17"/>
                <a:gd name="T14" fmla="*/ 10 w 17"/>
                <a:gd name="T15" fmla="*/ 11 h 17"/>
                <a:gd name="T16" fmla="*/ 9 w 17"/>
                <a:gd name="T17" fmla="*/ 10 h 17"/>
                <a:gd name="T18" fmla="*/ 8 w 17"/>
                <a:gd name="T19" fmla="*/ 9 h 17"/>
                <a:gd name="T20" fmla="*/ 7 w 17"/>
                <a:gd name="T21" fmla="*/ 8 h 17"/>
                <a:gd name="T22" fmla="*/ 6 w 17"/>
                <a:gd name="T23" fmla="*/ 7 h 17"/>
                <a:gd name="T24" fmla="*/ 5 w 17"/>
                <a:gd name="T25" fmla="*/ 6 h 17"/>
                <a:gd name="T26" fmla="*/ 4 w 17"/>
                <a:gd name="T27" fmla="*/ 5 h 17"/>
                <a:gd name="T28" fmla="*/ 4 w 17"/>
                <a:gd name="T29" fmla="*/ 4 h 17"/>
                <a:gd name="T30" fmla="*/ 3 w 17"/>
                <a:gd name="T31" fmla="*/ 3 h 17"/>
                <a:gd name="T32" fmla="*/ 2 w 17"/>
                <a:gd name="T33" fmla="*/ 2 h 17"/>
                <a:gd name="T34" fmla="*/ 1 w 17"/>
                <a:gd name="T35" fmla="*/ 1 h 17"/>
                <a:gd name="T36" fmla="*/ 0 w 17"/>
                <a:gd name="T3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17">
                  <a:moveTo>
                    <a:pt x="17" y="17"/>
                  </a:moveTo>
                  <a:lnTo>
                    <a:pt x="16" y="16"/>
                  </a:lnTo>
                  <a:lnTo>
                    <a:pt x="15" y="15"/>
                  </a:lnTo>
                  <a:lnTo>
                    <a:pt x="14" y="14"/>
                  </a:lnTo>
                  <a:lnTo>
                    <a:pt x="13" y="13"/>
                  </a:lnTo>
                  <a:lnTo>
                    <a:pt x="12" y="12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9" y="10"/>
                  </a:lnTo>
                  <a:lnTo>
                    <a:pt x="8" y="9"/>
                  </a:lnTo>
                  <a:lnTo>
                    <a:pt x="7" y="8"/>
                  </a:lnTo>
                  <a:lnTo>
                    <a:pt x="6" y="7"/>
                  </a:lnTo>
                  <a:lnTo>
                    <a:pt x="5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74" name="Line 179"/>
            <p:cNvSpPr>
              <a:spLocks noChangeShapeType="1"/>
            </p:cNvSpPr>
            <p:nvPr/>
          </p:nvSpPr>
          <p:spPr bwMode="auto">
            <a:xfrm flipH="1">
              <a:off x="1912114" y="4218783"/>
              <a:ext cx="371706" cy="16712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75" name="Freeform 180"/>
            <p:cNvSpPr>
              <a:spLocks/>
            </p:cNvSpPr>
            <p:nvPr/>
          </p:nvSpPr>
          <p:spPr bwMode="auto">
            <a:xfrm>
              <a:off x="1759058" y="4051656"/>
              <a:ext cx="153056" cy="334252"/>
            </a:xfrm>
            <a:custGeom>
              <a:avLst/>
              <a:gdLst>
                <a:gd name="T0" fmla="*/ 14 w 14"/>
                <a:gd name="T1" fmla="*/ 24 h 24"/>
                <a:gd name="T2" fmla="*/ 13 w 14"/>
                <a:gd name="T3" fmla="*/ 23 h 24"/>
                <a:gd name="T4" fmla="*/ 12 w 14"/>
                <a:gd name="T5" fmla="*/ 22 h 24"/>
                <a:gd name="T6" fmla="*/ 11 w 14"/>
                <a:gd name="T7" fmla="*/ 21 h 24"/>
                <a:gd name="T8" fmla="*/ 10 w 14"/>
                <a:gd name="T9" fmla="*/ 19 h 24"/>
                <a:gd name="T10" fmla="*/ 9 w 14"/>
                <a:gd name="T11" fmla="*/ 18 h 24"/>
                <a:gd name="T12" fmla="*/ 8 w 14"/>
                <a:gd name="T13" fmla="*/ 17 h 24"/>
                <a:gd name="T14" fmla="*/ 8 w 14"/>
                <a:gd name="T15" fmla="*/ 15 h 24"/>
                <a:gd name="T16" fmla="*/ 7 w 14"/>
                <a:gd name="T17" fmla="*/ 14 h 24"/>
                <a:gd name="T18" fmla="*/ 6 w 14"/>
                <a:gd name="T19" fmla="*/ 13 h 24"/>
                <a:gd name="T20" fmla="*/ 5 w 14"/>
                <a:gd name="T21" fmla="*/ 11 h 24"/>
                <a:gd name="T22" fmla="*/ 5 w 14"/>
                <a:gd name="T23" fmla="*/ 10 h 24"/>
                <a:gd name="T24" fmla="*/ 4 w 14"/>
                <a:gd name="T25" fmla="*/ 9 h 24"/>
                <a:gd name="T26" fmla="*/ 3 w 14"/>
                <a:gd name="T27" fmla="*/ 7 h 24"/>
                <a:gd name="T28" fmla="*/ 3 w 14"/>
                <a:gd name="T29" fmla="*/ 6 h 24"/>
                <a:gd name="T30" fmla="*/ 2 w 14"/>
                <a:gd name="T31" fmla="*/ 4 h 24"/>
                <a:gd name="T32" fmla="*/ 1 w 14"/>
                <a:gd name="T33" fmla="*/ 3 h 24"/>
                <a:gd name="T34" fmla="*/ 1 w 14"/>
                <a:gd name="T35" fmla="*/ 2 h 24"/>
                <a:gd name="T36" fmla="*/ 0 w 14"/>
                <a:gd name="T3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24">
                  <a:moveTo>
                    <a:pt x="14" y="24"/>
                  </a:moveTo>
                  <a:lnTo>
                    <a:pt x="13" y="23"/>
                  </a:lnTo>
                  <a:lnTo>
                    <a:pt x="12" y="22"/>
                  </a:lnTo>
                  <a:lnTo>
                    <a:pt x="11" y="21"/>
                  </a:lnTo>
                  <a:lnTo>
                    <a:pt x="10" y="19"/>
                  </a:lnTo>
                  <a:lnTo>
                    <a:pt x="9" y="18"/>
                  </a:lnTo>
                  <a:lnTo>
                    <a:pt x="8" y="17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4" y="9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76" name="Line 181"/>
            <p:cNvSpPr>
              <a:spLocks noChangeShapeType="1"/>
            </p:cNvSpPr>
            <p:nvPr/>
          </p:nvSpPr>
          <p:spPr bwMode="auto">
            <a:xfrm flipV="1">
              <a:off x="1759058" y="3954166"/>
              <a:ext cx="415437" cy="9749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77" name="Freeform 182"/>
            <p:cNvSpPr>
              <a:spLocks/>
            </p:cNvSpPr>
            <p:nvPr/>
          </p:nvSpPr>
          <p:spPr bwMode="auto">
            <a:xfrm>
              <a:off x="2174495" y="3954166"/>
              <a:ext cx="109325" cy="264616"/>
            </a:xfrm>
            <a:custGeom>
              <a:avLst/>
              <a:gdLst>
                <a:gd name="T0" fmla="*/ 10 w 10"/>
                <a:gd name="T1" fmla="*/ 19 h 19"/>
                <a:gd name="T2" fmla="*/ 10 w 10"/>
                <a:gd name="T3" fmla="*/ 18 h 19"/>
                <a:gd name="T4" fmla="*/ 9 w 10"/>
                <a:gd name="T5" fmla="*/ 17 h 19"/>
                <a:gd name="T6" fmla="*/ 8 w 10"/>
                <a:gd name="T7" fmla="*/ 16 h 19"/>
                <a:gd name="T8" fmla="*/ 7 w 10"/>
                <a:gd name="T9" fmla="*/ 15 h 19"/>
                <a:gd name="T10" fmla="*/ 7 w 10"/>
                <a:gd name="T11" fmla="*/ 14 h 19"/>
                <a:gd name="T12" fmla="*/ 6 w 10"/>
                <a:gd name="T13" fmla="*/ 13 h 19"/>
                <a:gd name="T14" fmla="*/ 6 w 10"/>
                <a:gd name="T15" fmla="*/ 12 h 19"/>
                <a:gd name="T16" fmla="*/ 5 w 10"/>
                <a:gd name="T17" fmla="*/ 11 h 19"/>
                <a:gd name="T18" fmla="*/ 4 w 10"/>
                <a:gd name="T19" fmla="*/ 10 h 19"/>
                <a:gd name="T20" fmla="*/ 4 w 10"/>
                <a:gd name="T21" fmla="*/ 9 h 19"/>
                <a:gd name="T22" fmla="*/ 3 w 10"/>
                <a:gd name="T23" fmla="*/ 8 h 19"/>
                <a:gd name="T24" fmla="*/ 3 w 10"/>
                <a:gd name="T25" fmla="*/ 7 h 19"/>
                <a:gd name="T26" fmla="*/ 2 w 10"/>
                <a:gd name="T27" fmla="*/ 6 h 19"/>
                <a:gd name="T28" fmla="*/ 2 w 10"/>
                <a:gd name="T29" fmla="*/ 5 h 19"/>
                <a:gd name="T30" fmla="*/ 1 w 10"/>
                <a:gd name="T31" fmla="*/ 3 h 19"/>
                <a:gd name="T32" fmla="*/ 1 w 10"/>
                <a:gd name="T33" fmla="*/ 2 h 19"/>
                <a:gd name="T34" fmla="*/ 0 w 10"/>
                <a:gd name="T35" fmla="*/ 1 h 19"/>
                <a:gd name="T36" fmla="*/ 0 w 10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9">
                  <a:moveTo>
                    <a:pt x="10" y="19"/>
                  </a:moveTo>
                  <a:lnTo>
                    <a:pt x="10" y="18"/>
                  </a:lnTo>
                  <a:lnTo>
                    <a:pt x="9" y="17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4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78" name="Line 183"/>
            <p:cNvSpPr>
              <a:spLocks noChangeShapeType="1"/>
            </p:cNvSpPr>
            <p:nvPr/>
          </p:nvSpPr>
          <p:spPr bwMode="auto">
            <a:xfrm flipH="1">
              <a:off x="1759058" y="3940239"/>
              <a:ext cx="404504" cy="8356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79" name="Freeform 184"/>
            <p:cNvSpPr>
              <a:spLocks/>
            </p:cNvSpPr>
            <p:nvPr/>
          </p:nvSpPr>
          <p:spPr bwMode="auto">
            <a:xfrm>
              <a:off x="1704396" y="3661695"/>
              <a:ext cx="54663" cy="362107"/>
            </a:xfrm>
            <a:custGeom>
              <a:avLst/>
              <a:gdLst>
                <a:gd name="T0" fmla="*/ 5 w 5"/>
                <a:gd name="T1" fmla="*/ 26 h 26"/>
                <a:gd name="T2" fmla="*/ 4 w 5"/>
                <a:gd name="T3" fmla="*/ 25 h 26"/>
                <a:gd name="T4" fmla="*/ 4 w 5"/>
                <a:gd name="T5" fmla="*/ 23 h 26"/>
                <a:gd name="T6" fmla="*/ 3 w 5"/>
                <a:gd name="T7" fmla="*/ 22 h 26"/>
                <a:gd name="T8" fmla="*/ 3 w 5"/>
                <a:gd name="T9" fmla="*/ 21 h 26"/>
                <a:gd name="T10" fmla="*/ 2 w 5"/>
                <a:gd name="T11" fmla="*/ 19 h 26"/>
                <a:gd name="T12" fmla="*/ 2 w 5"/>
                <a:gd name="T13" fmla="*/ 18 h 26"/>
                <a:gd name="T14" fmla="*/ 2 w 5"/>
                <a:gd name="T15" fmla="*/ 16 h 26"/>
                <a:gd name="T16" fmla="*/ 1 w 5"/>
                <a:gd name="T17" fmla="*/ 15 h 26"/>
                <a:gd name="T18" fmla="*/ 1 w 5"/>
                <a:gd name="T19" fmla="*/ 13 h 26"/>
                <a:gd name="T20" fmla="*/ 1 w 5"/>
                <a:gd name="T21" fmla="*/ 12 h 26"/>
                <a:gd name="T22" fmla="*/ 1 w 5"/>
                <a:gd name="T23" fmla="*/ 11 h 26"/>
                <a:gd name="T24" fmla="*/ 0 w 5"/>
                <a:gd name="T25" fmla="*/ 9 h 26"/>
                <a:gd name="T26" fmla="*/ 0 w 5"/>
                <a:gd name="T27" fmla="*/ 8 h 26"/>
                <a:gd name="T28" fmla="*/ 0 w 5"/>
                <a:gd name="T29" fmla="*/ 6 h 26"/>
                <a:gd name="T30" fmla="*/ 0 w 5"/>
                <a:gd name="T31" fmla="*/ 5 h 26"/>
                <a:gd name="T32" fmla="*/ 0 w 5"/>
                <a:gd name="T33" fmla="*/ 3 h 26"/>
                <a:gd name="T34" fmla="*/ 0 w 5"/>
                <a:gd name="T35" fmla="*/ 2 h 26"/>
                <a:gd name="T36" fmla="*/ 0 w 5"/>
                <a:gd name="T3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26">
                  <a:moveTo>
                    <a:pt x="5" y="26"/>
                  </a:moveTo>
                  <a:lnTo>
                    <a:pt x="4" y="25"/>
                  </a:lnTo>
                  <a:lnTo>
                    <a:pt x="4" y="23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80" name="Line 185"/>
            <p:cNvSpPr>
              <a:spLocks noChangeShapeType="1"/>
            </p:cNvSpPr>
            <p:nvPr/>
          </p:nvSpPr>
          <p:spPr bwMode="auto">
            <a:xfrm>
              <a:off x="1704396" y="3661695"/>
              <a:ext cx="42636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81" name="Freeform 186"/>
            <p:cNvSpPr>
              <a:spLocks/>
            </p:cNvSpPr>
            <p:nvPr/>
          </p:nvSpPr>
          <p:spPr bwMode="auto">
            <a:xfrm>
              <a:off x="2130765" y="3661695"/>
              <a:ext cx="32798" cy="278544"/>
            </a:xfrm>
            <a:custGeom>
              <a:avLst/>
              <a:gdLst>
                <a:gd name="T0" fmla="*/ 3 w 3"/>
                <a:gd name="T1" fmla="*/ 20 h 20"/>
                <a:gd name="T2" fmla="*/ 3 w 3"/>
                <a:gd name="T3" fmla="*/ 19 h 20"/>
                <a:gd name="T4" fmla="*/ 3 w 3"/>
                <a:gd name="T5" fmla="*/ 18 h 20"/>
                <a:gd name="T6" fmla="*/ 2 w 3"/>
                <a:gd name="T7" fmla="*/ 17 h 20"/>
                <a:gd name="T8" fmla="*/ 2 w 3"/>
                <a:gd name="T9" fmla="*/ 15 h 20"/>
                <a:gd name="T10" fmla="*/ 2 w 3"/>
                <a:gd name="T11" fmla="*/ 14 h 20"/>
                <a:gd name="T12" fmla="*/ 1 w 3"/>
                <a:gd name="T13" fmla="*/ 13 h 20"/>
                <a:gd name="T14" fmla="*/ 1 w 3"/>
                <a:gd name="T15" fmla="*/ 12 h 20"/>
                <a:gd name="T16" fmla="*/ 1 w 3"/>
                <a:gd name="T17" fmla="*/ 11 h 20"/>
                <a:gd name="T18" fmla="*/ 1 w 3"/>
                <a:gd name="T19" fmla="*/ 10 h 20"/>
                <a:gd name="T20" fmla="*/ 0 w 3"/>
                <a:gd name="T21" fmla="*/ 9 h 20"/>
                <a:gd name="T22" fmla="*/ 0 w 3"/>
                <a:gd name="T23" fmla="*/ 8 h 20"/>
                <a:gd name="T24" fmla="*/ 0 w 3"/>
                <a:gd name="T25" fmla="*/ 7 h 20"/>
                <a:gd name="T26" fmla="*/ 0 w 3"/>
                <a:gd name="T27" fmla="*/ 6 h 20"/>
                <a:gd name="T28" fmla="*/ 0 w 3"/>
                <a:gd name="T29" fmla="*/ 4 h 20"/>
                <a:gd name="T30" fmla="*/ 0 w 3"/>
                <a:gd name="T31" fmla="*/ 3 h 20"/>
                <a:gd name="T32" fmla="*/ 0 w 3"/>
                <a:gd name="T33" fmla="*/ 2 h 20"/>
                <a:gd name="T34" fmla="*/ 0 w 3"/>
                <a:gd name="T35" fmla="*/ 1 h 20"/>
                <a:gd name="T36" fmla="*/ 0 w 3"/>
                <a:gd name="T3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" h="20">
                  <a:moveTo>
                    <a:pt x="3" y="20"/>
                  </a:moveTo>
                  <a:lnTo>
                    <a:pt x="3" y="19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82" name="Line 187"/>
            <p:cNvSpPr>
              <a:spLocks noChangeShapeType="1"/>
            </p:cNvSpPr>
            <p:nvPr/>
          </p:nvSpPr>
          <p:spPr bwMode="auto">
            <a:xfrm flipH="1">
              <a:off x="1704396" y="3633841"/>
              <a:ext cx="42636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83" name="Freeform 188"/>
            <p:cNvSpPr>
              <a:spLocks/>
            </p:cNvSpPr>
            <p:nvPr/>
          </p:nvSpPr>
          <p:spPr bwMode="auto">
            <a:xfrm>
              <a:off x="1704396" y="3285661"/>
              <a:ext cx="43730" cy="348180"/>
            </a:xfrm>
            <a:custGeom>
              <a:avLst/>
              <a:gdLst>
                <a:gd name="T0" fmla="*/ 0 w 4"/>
                <a:gd name="T1" fmla="*/ 25 h 25"/>
                <a:gd name="T2" fmla="*/ 0 w 4"/>
                <a:gd name="T3" fmla="*/ 24 h 25"/>
                <a:gd name="T4" fmla="*/ 0 w 4"/>
                <a:gd name="T5" fmla="*/ 23 h 25"/>
                <a:gd name="T6" fmla="*/ 0 w 4"/>
                <a:gd name="T7" fmla="*/ 21 h 25"/>
                <a:gd name="T8" fmla="*/ 0 w 4"/>
                <a:gd name="T9" fmla="*/ 20 h 25"/>
                <a:gd name="T10" fmla="*/ 0 w 4"/>
                <a:gd name="T11" fmla="*/ 18 h 25"/>
                <a:gd name="T12" fmla="*/ 0 w 4"/>
                <a:gd name="T13" fmla="*/ 17 h 25"/>
                <a:gd name="T14" fmla="*/ 0 w 4"/>
                <a:gd name="T15" fmla="*/ 15 h 25"/>
                <a:gd name="T16" fmla="*/ 0 w 4"/>
                <a:gd name="T17" fmla="*/ 14 h 25"/>
                <a:gd name="T18" fmla="*/ 1 w 4"/>
                <a:gd name="T19" fmla="*/ 12 h 25"/>
                <a:gd name="T20" fmla="*/ 1 w 4"/>
                <a:gd name="T21" fmla="*/ 11 h 25"/>
                <a:gd name="T22" fmla="*/ 1 w 4"/>
                <a:gd name="T23" fmla="*/ 10 h 25"/>
                <a:gd name="T24" fmla="*/ 2 w 4"/>
                <a:gd name="T25" fmla="*/ 8 h 25"/>
                <a:gd name="T26" fmla="*/ 2 w 4"/>
                <a:gd name="T27" fmla="*/ 7 h 25"/>
                <a:gd name="T28" fmla="*/ 2 w 4"/>
                <a:gd name="T29" fmla="*/ 5 h 25"/>
                <a:gd name="T30" fmla="*/ 3 w 4"/>
                <a:gd name="T31" fmla="*/ 4 h 25"/>
                <a:gd name="T32" fmla="*/ 3 w 4"/>
                <a:gd name="T33" fmla="*/ 2 h 25"/>
                <a:gd name="T34" fmla="*/ 3 w 4"/>
                <a:gd name="T35" fmla="*/ 1 h 25"/>
                <a:gd name="T36" fmla="*/ 4 w 4"/>
                <a:gd name="T3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" h="25">
                  <a:moveTo>
                    <a:pt x="0" y="25"/>
                  </a:move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84" name="Line 189"/>
            <p:cNvSpPr>
              <a:spLocks noChangeShapeType="1"/>
            </p:cNvSpPr>
            <p:nvPr/>
          </p:nvSpPr>
          <p:spPr bwMode="auto">
            <a:xfrm>
              <a:off x="1748126" y="3285661"/>
              <a:ext cx="415437" cy="8356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85" name="Freeform 190"/>
            <p:cNvSpPr>
              <a:spLocks/>
            </p:cNvSpPr>
            <p:nvPr/>
          </p:nvSpPr>
          <p:spPr bwMode="auto">
            <a:xfrm>
              <a:off x="2130765" y="3369225"/>
              <a:ext cx="32798" cy="264616"/>
            </a:xfrm>
            <a:custGeom>
              <a:avLst/>
              <a:gdLst>
                <a:gd name="T0" fmla="*/ 0 w 3"/>
                <a:gd name="T1" fmla="*/ 19 h 19"/>
                <a:gd name="T2" fmla="*/ 0 w 3"/>
                <a:gd name="T3" fmla="*/ 18 h 19"/>
                <a:gd name="T4" fmla="*/ 0 w 3"/>
                <a:gd name="T5" fmla="*/ 17 h 19"/>
                <a:gd name="T6" fmla="*/ 0 w 3"/>
                <a:gd name="T7" fmla="*/ 16 h 19"/>
                <a:gd name="T8" fmla="*/ 0 w 3"/>
                <a:gd name="T9" fmla="*/ 15 h 19"/>
                <a:gd name="T10" fmla="*/ 0 w 3"/>
                <a:gd name="T11" fmla="*/ 14 h 19"/>
                <a:gd name="T12" fmla="*/ 0 w 3"/>
                <a:gd name="T13" fmla="*/ 13 h 19"/>
                <a:gd name="T14" fmla="*/ 0 w 3"/>
                <a:gd name="T15" fmla="*/ 12 h 19"/>
                <a:gd name="T16" fmla="*/ 0 w 3"/>
                <a:gd name="T17" fmla="*/ 11 h 19"/>
                <a:gd name="T18" fmla="*/ 0 w 3"/>
                <a:gd name="T19" fmla="*/ 9 h 19"/>
                <a:gd name="T20" fmla="*/ 1 w 3"/>
                <a:gd name="T21" fmla="*/ 8 h 19"/>
                <a:gd name="T22" fmla="*/ 1 w 3"/>
                <a:gd name="T23" fmla="*/ 7 h 19"/>
                <a:gd name="T24" fmla="*/ 1 w 3"/>
                <a:gd name="T25" fmla="*/ 6 h 19"/>
                <a:gd name="T26" fmla="*/ 1 w 3"/>
                <a:gd name="T27" fmla="*/ 5 h 19"/>
                <a:gd name="T28" fmla="*/ 2 w 3"/>
                <a:gd name="T29" fmla="*/ 4 h 19"/>
                <a:gd name="T30" fmla="*/ 2 w 3"/>
                <a:gd name="T31" fmla="*/ 3 h 19"/>
                <a:gd name="T32" fmla="*/ 2 w 3"/>
                <a:gd name="T33" fmla="*/ 2 h 19"/>
                <a:gd name="T34" fmla="*/ 2 w 3"/>
                <a:gd name="T35" fmla="*/ 1 h 19"/>
                <a:gd name="T36" fmla="*/ 3 w 3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" h="19">
                  <a:moveTo>
                    <a:pt x="0" y="19"/>
                  </a:move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86" name="Line 191"/>
            <p:cNvSpPr>
              <a:spLocks noChangeShapeType="1"/>
            </p:cNvSpPr>
            <p:nvPr/>
          </p:nvSpPr>
          <p:spPr bwMode="auto">
            <a:xfrm flipH="1" flipV="1">
              <a:off x="1759058" y="3257807"/>
              <a:ext cx="404504" cy="8356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87" name="Freeform 192"/>
            <p:cNvSpPr>
              <a:spLocks/>
            </p:cNvSpPr>
            <p:nvPr/>
          </p:nvSpPr>
          <p:spPr bwMode="auto">
            <a:xfrm>
              <a:off x="1759058" y="2909627"/>
              <a:ext cx="131190" cy="348180"/>
            </a:xfrm>
            <a:custGeom>
              <a:avLst/>
              <a:gdLst>
                <a:gd name="T0" fmla="*/ 0 w 12"/>
                <a:gd name="T1" fmla="*/ 25 h 25"/>
                <a:gd name="T2" fmla="*/ 0 w 12"/>
                <a:gd name="T3" fmla="*/ 23 h 25"/>
                <a:gd name="T4" fmla="*/ 1 w 12"/>
                <a:gd name="T5" fmla="*/ 22 h 25"/>
                <a:gd name="T6" fmla="*/ 1 w 12"/>
                <a:gd name="T7" fmla="*/ 20 h 25"/>
                <a:gd name="T8" fmla="*/ 2 w 12"/>
                <a:gd name="T9" fmla="*/ 19 h 25"/>
                <a:gd name="T10" fmla="*/ 2 w 12"/>
                <a:gd name="T11" fmla="*/ 18 h 25"/>
                <a:gd name="T12" fmla="*/ 3 w 12"/>
                <a:gd name="T13" fmla="*/ 16 h 25"/>
                <a:gd name="T14" fmla="*/ 4 w 12"/>
                <a:gd name="T15" fmla="*/ 15 h 25"/>
                <a:gd name="T16" fmla="*/ 4 w 12"/>
                <a:gd name="T17" fmla="*/ 13 h 25"/>
                <a:gd name="T18" fmla="*/ 5 w 12"/>
                <a:gd name="T19" fmla="*/ 12 h 25"/>
                <a:gd name="T20" fmla="*/ 6 w 12"/>
                <a:gd name="T21" fmla="*/ 11 h 25"/>
                <a:gd name="T22" fmla="*/ 6 w 12"/>
                <a:gd name="T23" fmla="*/ 9 h 25"/>
                <a:gd name="T24" fmla="*/ 7 w 12"/>
                <a:gd name="T25" fmla="*/ 8 h 25"/>
                <a:gd name="T26" fmla="*/ 8 w 12"/>
                <a:gd name="T27" fmla="*/ 7 h 25"/>
                <a:gd name="T28" fmla="*/ 9 w 12"/>
                <a:gd name="T29" fmla="*/ 5 h 25"/>
                <a:gd name="T30" fmla="*/ 10 w 12"/>
                <a:gd name="T31" fmla="*/ 4 h 25"/>
                <a:gd name="T32" fmla="*/ 11 w 12"/>
                <a:gd name="T33" fmla="*/ 3 h 25"/>
                <a:gd name="T34" fmla="*/ 12 w 12"/>
                <a:gd name="T35" fmla="*/ 1 h 25"/>
                <a:gd name="T36" fmla="*/ 12 w 12"/>
                <a:gd name="T3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25">
                  <a:moveTo>
                    <a:pt x="0" y="25"/>
                  </a:moveTo>
                  <a:lnTo>
                    <a:pt x="0" y="23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3" y="16"/>
                  </a:lnTo>
                  <a:lnTo>
                    <a:pt x="4" y="15"/>
                  </a:lnTo>
                  <a:lnTo>
                    <a:pt x="4" y="13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6" y="9"/>
                  </a:lnTo>
                  <a:lnTo>
                    <a:pt x="7" y="8"/>
                  </a:lnTo>
                  <a:lnTo>
                    <a:pt x="8" y="7"/>
                  </a:lnTo>
                  <a:lnTo>
                    <a:pt x="9" y="5"/>
                  </a:lnTo>
                  <a:lnTo>
                    <a:pt x="10" y="4"/>
                  </a:lnTo>
                  <a:lnTo>
                    <a:pt x="11" y="3"/>
                  </a:lnTo>
                  <a:lnTo>
                    <a:pt x="12" y="1"/>
                  </a:lnTo>
                  <a:lnTo>
                    <a:pt x="12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88" name="Line 193"/>
            <p:cNvSpPr>
              <a:spLocks noChangeShapeType="1"/>
            </p:cNvSpPr>
            <p:nvPr/>
          </p:nvSpPr>
          <p:spPr bwMode="auto">
            <a:xfrm>
              <a:off x="1890249" y="2909627"/>
              <a:ext cx="382639" cy="16712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89" name="Freeform 194"/>
            <p:cNvSpPr>
              <a:spLocks/>
            </p:cNvSpPr>
            <p:nvPr/>
          </p:nvSpPr>
          <p:spPr bwMode="auto">
            <a:xfrm>
              <a:off x="2163562" y="3076754"/>
              <a:ext cx="109325" cy="264616"/>
            </a:xfrm>
            <a:custGeom>
              <a:avLst/>
              <a:gdLst>
                <a:gd name="T0" fmla="*/ 0 w 10"/>
                <a:gd name="T1" fmla="*/ 19 h 19"/>
                <a:gd name="T2" fmla="*/ 1 w 10"/>
                <a:gd name="T3" fmla="*/ 18 h 19"/>
                <a:gd name="T4" fmla="*/ 1 w 10"/>
                <a:gd name="T5" fmla="*/ 17 h 19"/>
                <a:gd name="T6" fmla="*/ 2 w 10"/>
                <a:gd name="T7" fmla="*/ 16 h 19"/>
                <a:gd name="T8" fmla="*/ 2 w 10"/>
                <a:gd name="T9" fmla="*/ 15 h 19"/>
                <a:gd name="T10" fmla="*/ 2 w 10"/>
                <a:gd name="T11" fmla="*/ 14 h 19"/>
                <a:gd name="T12" fmla="*/ 3 w 10"/>
                <a:gd name="T13" fmla="*/ 13 h 19"/>
                <a:gd name="T14" fmla="*/ 3 w 10"/>
                <a:gd name="T15" fmla="*/ 12 h 19"/>
                <a:gd name="T16" fmla="*/ 4 w 10"/>
                <a:gd name="T17" fmla="*/ 11 h 19"/>
                <a:gd name="T18" fmla="*/ 5 w 10"/>
                <a:gd name="T19" fmla="*/ 9 h 19"/>
                <a:gd name="T20" fmla="*/ 5 w 10"/>
                <a:gd name="T21" fmla="*/ 8 h 19"/>
                <a:gd name="T22" fmla="*/ 6 w 10"/>
                <a:gd name="T23" fmla="*/ 7 h 19"/>
                <a:gd name="T24" fmla="*/ 6 w 10"/>
                <a:gd name="T25" fmla="*/ 6 h 19"/>
                <a:gd name="T26" fmla="*/ 7 w 10"/>
                <a:gd name="T27" fmla="*/ 5 h 19"/>
                <a:gd name="T28" fmla="*/ 8 w 10"/>
                <a:gd name="T29" fmla="*/ 4 h 19"/>
                <a:gd name="T30" fmla="*/ 8 w 10"/>
                <a:gd name="T31" fmla="*/ 3 h 19"/>
                <a:gd name="T32" fmla="*/ 9 w 10"/>
                <a:gd name="T33" fmla="*/ 2 h 19"/>
                <a:gd name="T34" fmla="*/ 10 w 10"/>
                <a:gd name="T35" fmla="*/ 1 h 19"/>
                <a:gd name="T36" fmla="*/ 10 w 10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9">
                  <a:moveTo>
                    <a:pt x="0" y="19"/>
                  </a:moveTo>
                  <a:lnTo>
                    <a:pt x="1" y="18"/>
                  </a:lnTo>
                  <a:lnTo>
                    <a:pt x="1" y="17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4" y="11"/>
                  </a:lnTo>
                  <a:lnTo>
                    <a:pt x="5" y="9"/>
                  </a:lnTo>
                  <a:lnTo>
                    <a:pt x="5" y="8"/>
                  </a:lnTo>
                  <a:lnTo>
                    <a:pt x="6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8" y="4"/>
                  </a:lnTo>
                  <a:lnTo>
                    <a:pt x="8" y="3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90" name="Line 195"/>
            <p:cNvSpPr>
              <a:spLocks noChangeShapeType="1"/>
            </p:cNvSpPr>
            <p:nvPr/>
          </p:nvSpPr>
          <p:spPr bwMode="auto">
            <a:xfrm flipH="1" flipV="1">
              <a:off x="1912114" y="2881773"/>
              <a:ext cx="371706" cy="18105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91" name="Freeform 196"/>
            <p:cNvSpPr>
              <a:spLocks/>
            </p:cNvSpPr>
            <p:nvPr/>
          </p:nvSpPr>
          <p:spPr bwMode="auto">
            <a:xfrm>
              <a:off x="1912114" y="2589302"/>
              <a:ext cx="229583" cy="292471"/>
            </a:xfrm>
            <a:custGeom>
              <a:avLst/>
              <a:gdLst>
                <a:gd name="T0" fmla="*/ 0 w 21"/>
                <a:gd name="T1" fmla="*/ 21 h 21"/>
                <a:gd name="T2" fmla="*/ 1 w 21"/>
                <a:gd name="T3" fmla="*/ 20 h 21"/>
                <a:gd name="T4" fmla="*/ 2 w 21"/>
                <a:gd name="T5" fmla="*/ 19 h 21"/>
                <a:gd name="T6" fmla="*/ 3 w 21"/>
                <a:gd name="T7" fmla="*/ 18 h 21"/>
                <a:gd name="T8" fmla="*/ 4 w 21"/>
                <a:gd name="T9" fmla="*/ 16 h 21"/>
                <a:gd name="T10" fmla="*/ 5 w 21"/>
                <a:gd name="T11" fmla="*/ 15 h 21"/>
                <a:gd name="T12" fmla="*/ 6 w 21"/>
                <a:gd name="T13" fmla="*/ 14 h 21"/>
                <a:gd name="T14" fmla="*/ 7 w 21"/>
                <a:gd name="T15" fmla="*/ 13 h 21"/>
                <a:gd name="T16" fmla="*/ 8 w 21"/>
                <a:gd name="T17" fmla="*/ 11 h 21"/>
                <a:gd name="T18" fmla="*/ 9 w 21"/>
                <a:gd name="T19" fmla="*/ 10 h 21"/>
                <a:gd name="T20" fmla="*/ 11 w 21"/>
                <a:gd name="T21" fmla="*/ 9 h 21"/>
                <a:gd name="T22" fmla="*/ 12 w 21"/>
                <a:gd name="T23" fmla="*/ 8 h 21"/>
                <a:gd name="T24" fmla="*/ 13 w 21"/>
                <a:gd name="T25" fmla="*/ 7 h 21"/>
                <a:gd name="T26" fmla="*/ 14 w 21"/>
                <a:gd name="T27" fmla="*/ 5 h 21"/>
                <a:gd name="T28" fmla="*/ 16 w 21"/>
                <a:gd name="T29" fmla="*/ 4 h 21"/>
                <a:gd name="T30" fmla="*/ 17 w 21"/>
                <a:gd name="T31" fmla="*/ 3 h 21"/>
                <a:gd name="T32" fmla="*/ 18 w 21"/>
                <a:gd name="T33" fmla="*/ 2 h 21"/>
                <a:gd name="T34" fmla="*/ 19 w 21"/>
                <a:gd name="T35" fmla="*/ 1 h 21"/>
                <a:gd name="T36" fmla="*/ 21 w 21"/>
                <a:gd name="T3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21">
                  <a:moveTo>
                    <a:pt x="0" y="21"/>
                  </a:moveTo>
                  <a:lnTo>
                    <a:pt x="1" y="20"/>
                  </a:lnTo>
                  <a:lnTo>
                    <a:pt x="2" y="19"/>
                  </a:lnTo>
                  <a:lnTo>
                    <a:pt x="3" y="18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6" y="14"/>
                  </a:lnTo>
                  <a:lnTo>
                    <a:pt x="7" y="13"/>
                  </a:lnTo>
                  <a:lnTo>
                    <a:pt x="8" y="11"/>
                  </a:lnTo>
                  <a:lnTo>
                    <a:pt x="9" y="10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4" y="5"/>
                  </a:lnTo>
                  <a:lnTo>
                    <a:pt x="16" y="4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9" y="1"/>
                  </a:lnTo>
                  <a:lnTo>
                    <a:pt x="21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92" name="Line 197"/>
            <p:cNvSpPr>
              <a:spLocks noChangeShapeType="1"/>
            </p:cNvSpPr>
            <p:nvPr/>
          </p:nvSpPr>
          <p:spPr bwMode="auto">
            <a:xfrm>
              <a:off x="2141697" y="2589302"/>
              <a:ext cx="317044" cy="236762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93" name="Freeform 198"/>
            <p:cNvSpPr>
              <a:spLocks/>
            </p:cNvSpPr>
            <p:nvPr/>
          </p:nvSpPr>
          <p:spPr bwMode="auto">
            <a:xfrm>
              <a:off x="2283820" y="2826064"/>
              <a:ext cx="174921" cy="236762"/>
            </a:xfrm>
            <a:custGeom>
              <a:avLst/>
              <a:gdLst>
                <a:gd name="T0" fmla="*/ 0 w 16"/>
                <a:gd name="T1" fmla="*/ 17 h 17"/>
                <a:gd name="T2" fmla="*/ 1 w 16"/>
                <a:gd name="T3" fmla="*/ 16 h 17"/>
                <a:gd name="T4" fmla="*/ 2 w 16"/>
                <a:gd name="T5" fmla="*/ 15 h 17"/>
                <a:gd name="T6" fmla="*/ 3 w 16"/>
                <a:gd name="T7" fmla="*/ 14 h 17"/>
                <a:gd name="T8" fmla="*/ 3 w 16"/>
                <a:gd name="T9" fmla="*/ 13 h 17"/>
                <a:gd name="T10" fmla="*/ 4 w 16"/>
                <a:gd name="T11" fmla="*/ 12 h 17"/>
                <a:gd name="T12" fmla="*/ 5 w 16"/>
                <a:gd name="T13" fmla="*/ 11 h 17"/>
                <a:gd name="T14" fmla="*/ 6 w 16"/>
                <a:gd name="T15" fmla="*/ 10 h 17"/>
                <a:gd name="T16" fmla="*/ 7 w 16"/>
                <a:gd name="T17" fmla="*/ 9 h 17"/>
                <a:gd name="T18" fmla="*/ 8 w 16"/>
                <a:gd name="T19" fmla="*/ 8 h 17"/>
                <a:gd name="T20" fmla="*/ 9 w 16"/>
                <a:gd name="T21" fmla="*/ 7 h 17"/>
                <a:gd name="T22" fmla="*/ 9 w 16"/>
                <a:gd name="T23" fmla="*/ 7 h 17"/>
                <a:gd name="T24" fmla="*/ 10 w 16"/>
                <a:gd name="T25" fmla="*/ 6 h 17"/>
                <a:gd name="T26" fmla="*/ 11 w 16"/>
                <a:gd name="T27" fmla="*/ 5 h 17"/>
                <a:gd name="T28" fmla="*/ 12 w 16"/>
                <a:gd name="T29" fmla="*/ 4 h 17"/>
                <a:gd name="T30" fmla="*/ 13 w 16"/>
                <a:gd name="T31" fmla="*/ 3 h 17"/>
                <a:gd name="T32" fmla="*/ 14 w 16"/>
                <a:gd name="T33" fmla="*/ 2 h 17"/>
                <a:gd name="T34" fmla="*/ 15 w 16"/>
                <a:gd name="T35" fmla="*/ 1 h 17"/>
                <a:gd name="T36" fmla="*/ 16 w 16"/>
                <a:gd name="T3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17">
                  <a:moveTo>
                    <a:pt x="0" y="17"/>
                  </a:moveTo>
                  <a:lnTo>
                    <a:pt x="1" y="16"/>
                  </a:lnTo>
                  <a:lnTo>
                    <a:pt x="2" y="15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4" y="12"/>
                  </a:lnTo>
                  <a:lnTo>
                    <a:pt x="5" y="11"/>
                  </a:lnTo>
                  <a:lnTo>
                    <a:pt x="6" y="10"/>
                  </a:lnTo>
                  <a:lnTo>
                    <a:pt x="7" y="9"/>
                  </a:lnTo>
                  <a:lnTo>
                    <a:pt x="8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2" y="4"/>
                  </a:lnTo>
                  <a:lnTo>
                    <a:pt x="13" y="3"/>
                  </a:lnTo>
                  <a:lnTo>
                    <a:pt x="14" y="2"/>
                  </a:lnTo>
                  <a:lnTo>
                    <a:pt x="15" y="1"/>
                  </a:lnTo>
                  <a:lnTo>
                    <a:pt x="16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94" name="Line 199"/>
            <p:cNvSpPr>
              <a:spLocks noChangeShapeType="1"/>
            </p:cNvSpPr>
            <p:nvPr/>
          </p:nvSpPr>
          <p:spPr bwMode="auto">
            <a:xfrm flipH="1" flipV="1">
              <a:off x="2163562" y="2561448"/>
              <a:ext cx="317044" cy="25068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95" name="Freeform 200"/>
            <p:cNvSpPr>
              <a:spLocks/>
            </p:cNvSpPr>
            <p:nvPr/>
          </p:nvSpPr>
          <p:spPr bwMode="auto">
            <a:xfrm>
              <a:off x="2163562" y="2324686"/>
              <a:ext cx="295179" cy="236762"/>
            </a:xfrm>
            <a:custGeom>
              <a:avLst/>
              <a:gdLst>
                <a:gd name="T0" fmla="*/ 0 w 27"/>
                <a:gd name="T1" fmla="*/ 17 h 17"/>
                <a:gd name="T2" fmla="*/ 1 w 27"/>
                <a:gd name="T3" fmla="*/ 16 h 17"/>
                <a:gd name="T4" fmla="*/ 2 w 27"/>
                <a:gd name="T5" fmla="*/ 15 h 17"/>
                <a:gd name="T6" fmla="*/ 4 w 27"/>
                <a:gd name="T7" fmla="*/ 14 h 17"/>
                <a:gd name="T8" fmla="*/ 5 w 27"/>
                <a:gd name="T9" fmla="*/ 13 h 17"/>
                <a:gd name="T10" fmla="*/ 7 w 27"/>
                <a:gd name="T11" fmla="*/ 12 h 17"/>
                <a:gd name="T12" fmla="*/ 8 w 27"/>
                <a:gd name="T13" fmla="*/ 11 h 17"/>
                <a:gd name="T14" fmla="*/ 10 w 27"/>
                <a:gd name="T15" fmla="*/ 10 h 17"/>
                <a:gd name="T16" fmla="*/ 11 w 27"/>
                <a:gd name="T17" fmla="*/ 9 h 17"/>
                <a:gd name="T18" fmla="*/ 13 w 27"/>
                <a:gd name="T19" fmla="*/ 8 h 17"/>
                <a:gd name="T20" fmla="*/ 14 w 27"/>
                <a:gd name="T21" fmla="*/ 7 h 17"/>
                <a:gd name="T22" fmla="*/ 16 w 27"/>
                <a:gd name="T23" fmla="*/ 6 h 17"/>
                <a:gd name="T24" fmla="*/ 18 w 27"/>
                <a:gd name="T25" fmla="*/ 5 h 17"/>
                <a:gd name="T26" fmla="*/ 19 w 27"/>
                <a:gd name="T27" fmla="*/ 4 h 17"/>
                <a:gd name="T28" fmla="*/ 21 w 27"/>
                <a:gd name="T29" fmla="*/ 3 h 17"/>
                <a:gd name="T30" fmla="*/ 22 w 27"/>
                <a:gd name="T31" fmla="*/ 2 h 17"/>
                <a:gd name="T32" fmla="*/ 24 w 27"/>
                <a:gd name="T33" fmla="*/ 2 h 17"/>
                <a:gd name="T34" fmla="*/ 26 w 27"/>
                <a:gd name="T35" fmla="*/ 1 h 17"/>
                <a:gd name="T36" fmla="*/ 27 w 27"/>
                <a:gd name="T3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17">
                  <a:moveTo>
                    <a:pt x="0" y="17"/>
                  </a:moveTo>
                  <a:lnTo>
                    <a:pt x="1" y="16"/>
                  </a:lnTo>
                  <a:lnTo>
                    <a:pt x="2" y="15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16" y="6"/>
                  </a:lnTo>
                  <a:lnTo>
                    <a:pt x="18" y="5"/>
                  </a:lnTo>
                  <a:lnTo>
                    <a:pt x="19" y="4"/>
                  </a:lnTo>
                  <a:lnTo>
                    <a:pt x="21" y="3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6" y="1"/>
                  </a:lnTo>
                  <a:lnTo>
                    <a:pt x="27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96" name="Line 201"/>
            <p:cNvSpPr>
              <a:spLocks noChangeShapeType="1"/>
            </p:cNvSpPr>
            <p:nvPr/>
          </p:nvSpPr>
          <p:spPr bwMode="auto">
            <a:xfrm>
              <a:off x="2458741" y="2324686"/>
              <a:ext cx="251448" cy="30639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97" name="Freeform 202"/>
            <p:cNvSpPr>
              <a:spLocks/>
            </p:cNvSpPr>
            <p:nvPr/>
          </p:nvSpPr>
          <p:spPr bwMode="auto">
            <a:xfrm>
              <a:off x="2480606" y="2631084"/>
              <a:ext cx="229583" cy="181053"/>
            </a:xfrm>
            <a:custGeom>
              <a:avLst/>
              <a:gdLst>
                <a:gd name="T0" fmla="*/ 0 w 21"/>
                <a:gd name="T1" fmla="*/ 13 h 13"/>
                <a:gd name="T2" fmla="*/ 1 w 21"/>
                <a:gd name="T3" fmla="*/ 12 h 13"/>
                <a:gd name="T4" fmla="*/ 2 w 21"/>
                <a:gd name="T5" fmla="*/ 12 h 13"/>
                <a:gd name="T6" fmla="*/ 3 w 21"/>
                <a:gd name="T7" fmla="*/ 11 h 13"/>
                <a:gd name="T8" fmla="*/ 4 w 21"/>
                <a:gd name="T9" fmla="*/ 10 h 13"/>
                <a:gd name="T10" fmla="*/ 5 w 21"/>
                <a:gd name="T11" fmla="*/ 9 h 13"/>
                <a:gd name="T12" fmla="*/ 6 w 21"/>
                <a:gd name="T13" fmla="*/ 8 h 13"/>
                <a:gd name="T14" fmla="*/ 8 w 21"/>
                <a:gd name="T15" fmla="*/ 8 h 13"/>
                <a:gd name="T16" fmla="*/ 9 w 21"/>
                <a:gd name="T17" fmla="*/ 7 h 13"/>
                <a:gd name="T18" fmla="*/ 10 w 21"/>
                <a:gd name="T19" fmla="*/ 6 h 13"/>
                <a:gd name="T20" fmla="*/ 11 w 21"/>
                <a:gd name="T21" fmla="*/ 5 h 13"/>
                <a:gd name="T22" fmla="*/ 12 w 21"/>
                <a:gd name="T23" fmla="*/ 5 h 13"/>
                <a:gd name="T24" fmla="*/ 14 w 21"/>
                <a:gd name="T25" fmla="*/ 4 h 13"/>
                <a:gd name="T26" fmla="*/ 15 w 21"/>
                <a:gd name="T27" fmla="*/ 3 h 13"/>
                <a:gd name="T28" fmla="*/ 16 w 21"/>
                <a:gd name="T29" fmla="*/ 3 h 13"/>
                <a:gd name="T30" fmla="*/ 17 w 21"/>
                <a:gd name="T31" fmla="*/ 2 h 13"/>
                <a:gd name="T32" fmla="*/ 19 w 21"/>
                <a:gd name="T33" fmla="*/ 1 h 13"/>
                <a:gd name="T34" fmla="*/ 20 w 21"/>
                <a:gd name="T35" fmla="*/ 1 h 13"/>
                <a:gd name="T36" fmla="*/ 21 w 21"/>
                <a:gd name="T3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13">
                  <a:moveTo>
                    <a:pt x="0" y="13"/>
                  </a:moveTo>
                  <a:lnTo>
                    <a:pt x="1" y="12"/>
                  </a:lnTo>
                  <a:lnTo>
                    <a:pt x="2" y="12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8"/>
                  </a:lnTo>
                  <a:lnTo>
                    <a:pt x="9" y="7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4" y="4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98" name="Line 203"/>
            <p:cNvSpPr>
              <a:spLocks noChangeShapeType="1"/>
            </p:cNvSpPr>
            <p:nvPr/>
          </p:nvSpPr>
          <p:spPr bwMode="auto">
            <a:xfrm flipH="1" flipV="1">
              <a:off x="2491539" y="2310759"/>
              <a:ext cx="240516" cy="30639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99" name="Freeform 204"/>
            <p:cNvSpPr>
              <a:spLocks/>
            </p:cNvSpPr>
            <p:nvPr/>
          </p:nvSpPr>
          <p:spPr bwMode="auto">
            <a:xfrm>
              <a:off x="2491539" y="2129705"/>
              <a:ext cx="360774" cy="181053"/>
            </a:xfrm>
            <a:custGeom>
              <a:avLst/>
              <a:gdLst>
                <a:gd name="T0" fmla="*/ 0 w 33"/>
                <a:gd name="T1" fmla="*/ 13 h 13"/>
                <a:gd name="T2" fmla="*/ 2 w 33"/>
                <a:gd name="T3" fmla="*/ 12 h 13"/>
                <a:gd name="T4" fmla="*/ 3 w 33"/>
                <a:gd name="T5" fmla="*/ 11 h 13"/>
                <a:gd name="T6" fmla="*/ 5 w 33"/>
                <a:gd name="T7" fmla="*/ 10 h 13"/>
                <a:gd name="T8" fmla="*/ 7 w 33"/>
                <a:gd name="T9" fmla="*/ 9 h 13"/>
                <a:gd name="T10" fmla="*/ 9 w 33"/>
                <a:gd name="T11" fmla="*/ 9 h 13"/>
                <a:gd name="T12" fmla="*/ 10 w 33"/>
                <a:gd name="T13" fmla="*/ 8 h 13"/>
                <a:gd name="T14" fmla="*/ 12 w 33"/>
                <a:gd name="T15" fmla="*/ 7 h 13"/>
                <a:gd name="T16" fmla="*/ 14 w 33"/>
                <a:gd name="T17" fmla="*/ 7 h 13"/>
                <a:gd name="T18" fmla="*/ 16 w 33"/>
                <a:gd name="T19" fmla="*/ 6 h 13"/>
                <a:gd name="T20" fmla="*/ 18 w 33"/>
                <a:gd name="T21" fmla="*/ 5 h 13"/>
                <a:gd name="T22" fmla="*/ 20 w 33"/>
                <a:gd name="T23" fmla="*/ 5 h 13"/>
                <a:gd name="T24" fmla="*/ 21 w 33"/>
                <a:gd name="T25" fmla="*/ 4 h 13"/>
                <a:gd name="T26" fmla="*/ 23 w 33"/>
                <a:gd name="T27" fmla="*/ 3 h 13"/>
                <a:gd name="T28" fmla="*/ 25 w 33"/>
                <a:gd name="T29" fmla="*/ 3 h 13"/>
                <a:gd name="T30" fmla="*/ 27 w 33"/>
                <a:gd name="T31" fmla="*/ 2 h 13"/>
                <a:gd name="T32" fmla="*/ 29 w 33"/>
                <a:gd name="T33" fmla="*/ 1 h 13"/>
                <a:gd name="T34" fmla="*/ 31 w 33"/>
                <a:gd name="T35" fmla="*/ 1 h 13"/>
                <a:gd name="T36" fmla="*/ 33 w 33"/>
                <a:gd name="T3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13">
                  <a:moveTo>
                    <a:pt x="0" y="13"/>
                  </a:moveTo>
                  <a:lnTo>
                    <a:pt x="2" y="12"/>
                  </a:lnTo>
                  <a:lnTo>
                    <a:pt x="3" y="11"/>
                  </a:lnTo>
                  <a:lnTo>
                    <a:pt x="5" y="10"/>
                  </a:lnTo>
                  <a:lnTo>
                    <a:pt x="7" y="9"/>
                  </a:lnTo>
                  <a:lnTo>
                    <a:pt x="9" y="9"/>
                  </a:lnTo>
                  <a:lnTo>
                    <a:pt x="10" y="8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6" y="6"/>
                  </a:lnTo>
                  <a:lnTo>
                    <a:pt x="18" y="5"/>
                  </a:lnTo>
                  <a:lnTo>
                    <a:pt x="20" y="5"/>
                  </a:lnTo>
                  <a:lnTo>
                    <a:pt x="21" y="4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7" y="2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3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00" name="Line 206"/>
            <p:cNvSpPr>
              <a:spLocks noChangeShapeType="1"/>
            </p:cNvSpPr>
            <p:nvPr/>
          </p:nvSpPr>
          <p:spPr bwMode="auto">
            <a:xfrm>
              <a:off x="2852312" y="2129705"/>
              <a:ext cx="153056" cy="362107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01" name="Freeform 207"/>
            <p:cNvSpPr>
              <a:spLocks/>
            </p:cNvSpPr>
            <p:nvPr/>
          </p:nvSpPr>
          <p:spPr bwMode="auto">
            <a:xfrm>
              <a:off x="2732055" y="2491812"/>
              <a:ext cx="273313" cy="125345"/>
            </a:xfrm>
            <a:custGeom>
              <a:avLst/>
              <a:gdLst>
                <a:gd name="T0" fmla="*/ 0 w 25"/>
                <a:gd name="T1" fmla="*/ 9 h 9"/>
                <a:gd name="T2" fmla="*/ 1 w 25"/>
                <a:gd name="T3" fmla="*/ 8 h 9"/>
                <a:gd name="T4" fmla="*/ 3 w 25"/>
                <a:gd name="T5" fmla="*/ 8 h 9"/>
                <a:gd name="T6" fmla="*/ 4 w 25"/>
                <a:gd name="T7" fmla="*/ 7 h 9"/>
                <a:gd name="T8" fmla="*/ 5 w 25"/>
                <a:gd name="T9" fmla="*/ 7 h 9"/>
                <a:gd name="T10" fmla="*/ 7 w 25"/>
                <a:gd name="T11" fmla="*/ 6 h 9"/>
                <a:gd name="T12" fmla="*/ 8 w 25"/>
                <a:gd name="T13" fmla="*/ 5 h 9"/>
                <a:gd name="T14" fmla="*/ 9 w 25"/>
                <a:gd name="T15" fmla="*/ 5 h 9"/>
                <a:gd name="T16" fmla="*/ 11 w 25"/>
                <a:gd name="T17" fmla="*/ 4 h 9"/>
                <a:gd name="T18" fmla="*/ 12 w 25"/>
                <a:gd name="T19" fmla="*/ 4 h 9"/>
                <a:gd name="T20" fmla="*/ 14 w 25"/>
                <a:gd name="T21" fmla="*/ 3 h 9"/>
                <a:gd name="T22" fmla="*/ 15 w 25"/>
                <a:gd name="T23" fmla="*/ 3 h 9"/>
                <a:gd name="T24" fmla="*/ 16 w 25"/>
                <a:gd name="T25" fmla="*/ 2 h 9"/>
                <a:gd name="T26" fmla="*/ 18 w 25"/>
                <a:gd name="T27" fmla="*/ 2 h 9"/>
                <a:gd name="T28" fmla="*/ 19 w 25"/>
                <a:gd name="T29" fmla="*/ 1 h 9"/>
                <a:gd name="T30" fmla="*/ 21 w 25"/>
                <a:gd name="T31" fmla="*/ 1 h 9"/>
                <a:gd name="T32" fmla="*/ 22 w 25"/>
                <a:gd name="T33" fmla="*/ 0 h 9"/>
                <a:gd name="T34" fmla="*/ 24 w 25"/>
                <a:gd name="T35" fmla="*/ 0 h 9"/>
                <a:gd name="T36" fmla="*/ 25 w 25"/>
                <a:gd name="T3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9">
                  <a:moveTo>
                    <a:pt x="0" y="9"/>
                  </a:moveTo>
                  <a:lnTo>
                    <a:pt x="1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5" y="7"/>
                  </a:lnTo>
                  <a:lnTo>
                    <a:pt x="7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5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02" name="Line 208"/>
            <p:cNvSpPr>
              <a:spLocks noChangeShapeType="1"/>
            </p:cNvSpPr>
            <p:nvPr/>
          </p:nvSpPr>
          <p:spPr bwMode="auto">
            <a:xfrm flipH="1" flipV="1">
              <a:off x="2885110" y="2129705"/>
              <a:ext cx="142123" cy="34818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03" name="Freeform 209"/>
            <p:cNvSpPr>
              <a:spLocks/>
            </p:cNvSpPr>
            <p:nvPr/>
          </p:nvSpPr>
          <p:spPr bwMode="auto">
            <a:xfrm>
              <a:off x="2885110" y="2032215"/>
              <a:ext cx="393571" cy="97490"/>
            </a:xfrm>
            <a:custGeom>
              <a:avLst/>
              <a:gdLst>
                <a:gd name="T0" fmla="*/ 0 w 36"/>
                <a:gd name="T1" fmla="*/ 7 h 7"/>
                <a:gd name="T2" fmla="*/ 1 w 36"/>
                <a:gd name="T3" fmla="*/ 6 h 7"/>
                <a:gd name="T4" fmla="*/ 3 w 36"/>
                <a:gd name="T5" fmla="*/ 6 h 7"/>
                <a:gd name="T6" fmla="*/ 5 w 36"/>
                <a:gd name="T7" fmla="*/ 5 h 7"/>
                <a:gd name="T8" fmla="*/ 7 w 36"/>
                <a:gd name="T9" fmla="*/ 5 h 7"/>
                <a:gd name="T10" fmla="*/ 9 w 36"/>
                <a:gd name="T11" fmla="*/ 4 h 7"/>
                <a:gd name="T12" fmla="*/ 11 w 36"/>
                <a:gd name="T13" fmla="*/ 4 h 7"/>
                <a:gd name="T14" fmla="*/ 13 w 36"/>
                <a:gd name="T15" fmla="*/ 3 h 7"/>
                <a:gd name="T16" fmla="*/ 15 w 36"/>
                <a:gd name="T17" fmla="*/ 3 h 7"/>
                <a:gd name="T18" fmla="*/ 17 w 36"/>
                <a:gd name="T19" fmla="*/ 3 h 7"/>
                <a:gd name="T20" fmla="*/ 19 w 36"/>
                <a:gd name="T21" fmla="*/ 2 h 7"/>
                <a:gd name="T22" fmla="*/ 21 w 36"/>
                <a:gd name="T23" fmla="*/ 2 h 7"/>
                <a:gd name="T24" fmla="*/ 23 w 36"/>
                <a:gd name="T25" fmla="*/ 2 h 7"/>
                <a:gd name="T26" fmla="*/ 25 w 36"/>
                <a:gd name="T27" fmla="*/ 1 h 7"/>
                <a:gd name="T28" fmla="*/ 28 w 36"/>
                <a:gd name="T29" fmla="*/ 1 h 7"/>
                <a:gd name="T30" fmla="*/ 30 w 36"/>
                <a:gd name="T31" fmla="*/ 1 h 7"/>
                <a:gd name="T32" fmla="*/ 32 w 36"/>
                <a:gd name="T33" fmla="*/ 1 h 7"/>
                <a:gd name="T34" fmla="*/ 34 w 36"/>
                <a:gd name="T35" fmla="*/ 0 h 7"/>
                <a:gd name="T36" fmla="*/ 36 w 36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7">
                  <a:moveTo>
                    <a:pt x="0" y="7"/>
                  </a:moveTo>
                  <a:lnTo>
                    <a:pt x="1" y="6"/>
                  </a:lnTo>
                  <a:lnTo>
                    <a:pt x="3" y="6"/>
                  </a:lnTo>
                  <a:lnTo>
                    <a:pt x="5" y="5"/>
                  </a:lnTo>
                  <a:lnTo>
                    <a:pt x="7" y="5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17" y="3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2" y="1"/>
                  </a:lnTo>
                  <a:lnTo>
                    <a:pt x="34" y="0"/>
                  </a:lnTo>
                  <a:lnTo>
                    <a:pt x="36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04" name="Line 210"/>
            <p:cNvSpPr>
              <a:spLocks noChangeShapeType="1"/>
            </p:cNvSpPr>
            <p:nvPr/>
          </p:nvSpPr>
          <p:spPr bwMode="auto">
            <a:xfrm>
              <a:off x="3278681" y="2032215"/>
              <a:ext cx="54663" cy="37603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05" name="Freeform 211"/>
            <p:cNvSpPr>
              <a:spLocks/>
            </p:cNvSpPr>
            <p:nvPr/>
          </p:nvSpPr>
          <p:spPr bwMode="auto">
            <a:xfrm>
              <a:off x="3027233" y="2408249"/>
              <a:ext cx="306111" cy="69636"/>
            </a:xfrm>
            <a:custGeom>
              <a:avLst/>
              <a:gdLst>
                <a:gd name="T0" fmla="*/ 0 w 28"/>
                <a:gd name="T1" fmla="*/ 5 h 5"/>
                <a:gd name="T2" fmla="*/ 2 w 28"/>
                <a:gd name="T3" fmla="*/ 5 h 5"/>
                <a:gd name="T4" fmla="*/ 3 w 28"/>
                <a:gd name="T5" fmla="*/ 4 h 5"/>
                <a:gd name="T6" fmla="*/ 5 w 28"/>
                <a:gd name="T7" fmla="*/ 4 h 5"/>
                <a:gd name="T8" fmla="*/ 6 w 28"/>
                <a:gd name="T9" fmla="*/ 3 h 5"/>
                <a:gd name="T10" fmla="*/ 8 w 28"/>
                <a:gd name="T11" fmla="*/ 3 h 5"/>
                <a:gd name="T12" fmla="*/ 9 w 28"/>
                <a:gd name="T13" fmla="*/ 3 h 5"/>
                <a:gd name="T14" fmla="*/ 11 w 28"/>
                <a:gd name="T15" fmla="*/ 3 h 5"/>
                <a:gd name="T16" fmla="*/ 12 w 28"/>
                <a:gd name="T17" fmla="*/ 2 h 5"/>
                <a:gd name="T18" fmla="*/ 14 w 28"/>
                <a:gd name="T19" fmla="*/ 2 h 5"/>
                <a:gd name="T20" fmla="*/ 16 w 28"/>
                <a:gd name="T21" fmla="*/ 2 h 5"/>
                <a:gd name="T22" fmla="*/ 17 w 28"/>
                <a:gd name="T23" fmla="*/ 1 h 5"/>
                <a:gd name="T24" fmla="*/ 19 w 28"/>
                <a:gd name="T25" fmla="*/ 1 h 5"/>
                <a:gd name="T26" fmla="*/ 20 w 28"/>
                <a:gd name="T27" fmla="*/ 1 h 5"/>
                <a:gd name="T28" fmla="*/ 22 w 28"/>
                <a:gd name="T29" fmla="*/ 1 h 5"/>
                <a:gd name="T30" fmla="*/ 23 w 28"/>
                <a:gd name="T31" fmla="*/ 1 h 5"/>
                <a:gd name="T32" fmla="*/ 25 w 28"/>
                <a:gd name="T33" fmla="*/ 0 h 5"/>
                <a:gd name="T34" fmla="*/ 27 w 28"/>
                <a:gd name="T35" fmla="*/ 0 h 5"/>
                <a:gd name="T36" fmla="*/ 28 w 28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5">
                  <a:moveTo>
                    <a:pt x="0" y="5"/>
                  </a:moveTo>
                  <a:lnTo>
                    <a:pt x="2" y="5"/>
                  </a:lnTo>
                  <a:lnTo>
                    <a:pt x="3" y="4"/>
                  </a:lnTo>
                  <a:lnTo>
                    <a:pt x="5" y="4"/>
                  </a:lnTo>
                  <a:lnTo>
                    <a:pt x="6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8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06" name="Line 212"/>
            <p:cNvSpPr>
              <a:spLocks noChangeShapeType="1"/>
            </p:cNvSpPr>
            <p:nvPr/>
          </p:nvSpPr>
          <p:spPr bwMode="auto">
            <a:xfrm flipH="1" flipV="1">
              <a:off x="3311479" y="2032215"/>
              <a:ext cx="43730" cy="37603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07" name="Freeform 213"/>
            <p:cNvSpPr>
              <a:spLocks/>
            </p:cNvSpPr>
            <p:nvPr/>
          </p:nvSpPr>
          <p:spPr bwMode="auto">
            <a:xfrm>
              <a:off x="3311479" y="2018288"/>
              <a:ext cx="404504" cy="13927"/>
            </a:xfrm>
            <a:custGeom>
              <a:avLst/>
              <a:gdLst>
                <a:gd name="T0" fmla="*/ 0 w 37"/>
                <a:gd name="T1" fmla="*/ 1 h 1"/>
                <a:gd name="T2" fmla="*/ 2 w 37"/>
                <a:gd name="T3" fmla="*/ 1 h 1"/>
                <a:gd name="T4" fmla="*/ 4 w 37"/>
                <a:gd name="T5" fmla="*/ 1 h 1"/>
                <a:gd name="T6" fmla="*/ 6 w 37"/>
                <a:gd name="T7" fmla="*/ 0 h 1"/>
                <a:gd name="T8" fmla="*/ 8 w 37"/>
                <a:gd name="T9" fmla="*/ 0 h 1"/>
                <a:gd name="T10" fmla="*/ 10 w 37"/>
                <a:gd name="T11" fmla="*/ 0 h 1"/>
                <a:gd name="T12" fmla="*/ 12 w 37"/>
                <a:gd name="T13" fmla="*/ 0 h 1"/>
                <a:gd name="T14" fmla="*/ 14 w 37"/>
                <a:gd name="T15" fmla="*/ 0 h 1"/>
                <a:gd name="T16" fmla="*/ 16 w 37"/>
                <a:gd name="T17" fmla="*/ 0 h 1"/>
                <a:gd name="T18" fmla="*/ 18 w 37"/>
                <a:gd name="T19" fmla="*/ 0 h 1"/>
                <a:gd name="T20" fmla="*/ 20 w 37"/>
                <a:gd name="T21" fmla="*/ 0 h 1"/>
                <a:gd name="T22" fmla="*/ 23 w 37"/>
                <a:gd name="T23" fmla="*/ 0 h 1"/>
                <a:gd name="T24" fmla="*/ 25 w 37"/>
                <a:gd name="T25" fmla="*/ 0 h 1"/>
                <a:gd name="T26" fmla="*/ 27 w 37"/>
                <a:gd name="T27" fmla="*/ 0 h 1"/>
                <a:gd name="T28" fmla="*/ 29 w 37"/>
                <a:gd name="T29" fmla="*/ 0 h 1"/>
                <a:gd name="T30" fmla="*/ 31 w 37"/>
                <a:gd name="T31" fmla="*/ 0 h 1"/>
                <a:gd name="T32" fmla="*/ 33 w 37"/>
                <a:gd name="T33" fmla="*/ 0 h 1"/>
                <a:gd name="T34" fmla="*/ 35 w 37"/>
                <a:gd name="T35" fmla="*/ 1 h 1"/>
                <a:gd name="T36" fmla="*/ 37 w 37"/>
                <a:gd name="T3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">
                  <a:moveTo>
                    <a:pt x="0" y="1"/>
                  </a:moveTo>
                  <a:lnTo>
                    <a:pt x="2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1"/>
                  </a:lnTo>
                  <a:lnTo>
                    <a:pt x="37" y="1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08" name="Line 214"/>
            <p:cNvSpPr>
              <a:spLocks noChangeShapeType="1"/>
            </p:cNvSpPr>
            <p:nvPr/>
          </p:nvSpPr>
          <p:spPr bwMode="auto">
            <a:xfrm flipH="1">
              <a:off x="3672253" y="2032215"/>
              <a:ext cx="43730" cy="37603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09" name="Freeform 215"/>
            <p:cNvSpPr>
              <a:spLocks/>
            </p:cNvSpPr>
            <p:nvPr/>
          </p:nvSpPr>
          <p:spPr bwMode="auto">
            <a:xfrm>
              <a:off x="3355209" y="2394322"/>
              <a:ext cx="317044" cy="13927"/>
            </a:xfrm>
            <a:custGeom>
              <a:avLst/>
              <a:gdLst>
                <a:gd name="T0" fmla="*/ 0 w 29"/>
                <a:gd name="T1" fmla="*/ 1 h 1"/>
                <a:gd name="T2" fmla="*/ 2 w 29"/>
                <a:gd name="T3" fmla="*/ 1 h 1"/>
                <a:gd name="T4" fmla="*/ 4 w 29"/>
                <a:gd name="T5" fmla="*/ 1 h 1"/>
                <a:gd name="T6" fmla="*/ 5 w 29"/>
                <a:gd name="T7" fmla="*/ 0 h 1"/>
                <a:gd name="T8" fmla="*/ 7 w 29"/>
                <a:gd name="T9" fmla="*/ 0 h 1"/>
                <a:gd name="T10" fmla="*/ 8 w 29"/>
                <a:gd name="T11" fmla="*/ 0 h 1"/>
                <a:gd name="T12" fmla="*/ 10 w 29"/>
                <a:gd name="T13" fmla="*/ 0 h 1"/>
                <a:gd name="T14" fmla="*/ 11 w 29"/>
                <a:gd name="T15" fmla="*/ 0 h 1"/>
                <a:gd name="T16" fmla="*/ 13 w 29"/>
                <a:gd name="T17" fmla="*/ 0 h 1"/>
                <a:gd name="T18" fmla="*/ 15 w 29"/>
                <a:gd name="T19" fmla="*/ 0 h 1"/>
                <a:gd name="T20" fmla="*/ 16 w 29"/>
                <a:gd name="T21" fmla="*/ 0 h 1"/>
                <a:gd name="T22" fmla="*/ 18 w 29"/>
                <a:gd name="T23" fmla="*/ 0 h 1"/>
                <a:gd name="T24" fmla="*/ 19 w 29"/>
                <a:gd name="T25" fmla="*/ 0 h 1"/>
                <a:gd name="T26" fmla="*/ 21 w 29"/>
                <a:gd name="T27" fmla="*/ 0 h 1"/>
                <a:gd name="T28" fmla="*/ 23 w 29"/>
                <a:gd name="T29" fmla="*/ 0 h 1"/>
                <a:gd name="T30" fmla="*/ 24 w 29"/>
                <a:gd name="T31" fmla="*/ 0 h 1"/>
                <a:gd name="T32" fmla="*/ 26 w 29"/>
                <a:gd name="T33" fmla="*/ 0 h 1"/>
                <a:gd name="T34" fmla="*/ 27 w 29"/>
                <a:gd name="T35" fmla="*/ 1 h 1"/>
                <a:gd name="T36" fmla="*/ 29 w 29"/>
                <a:gd name="T3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1">
                  <a:moveTo>
                    <a:pt x="0" y="1"/>
                  </a:moveTo>
                  <a:lnTo>
                    <a:pt x="2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29" y="1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10" name="Line 216"/>
            <p:cNvSpPr>
              <a:spLocks noChangeShapeType="1"/>
            </p:cNvSpPr>
            <p:nvPr/>
          </p:nvSpPr>
          <p:spPr bwMode="auto">
            <a:xfrm flipV="1">
              <a:off x="3694118" y="2032215"/>
              <a:ext cx="54663" cy="37603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11" name="Freeform 217"/>
            <p:cNvSpPr>
              <a:spLocks/>
            </p:cNvSpPr>
            <p:nvPr/>
          </p:nvSpPr>
          <p:spPr bwMode="auto">
            <a:xfrm>
              <a:off x="3748781" y="2032215"/>
              <a:ext cx="393571" cy="83563"/>
            </a:xfrm>
            <a:custGeom>
              <a:avLst/>
              <a:gdLst>
                <a:gd name="T0" fmla="*/ 0 w 36"/>
                <a:gd name="T1" fmla="*/ 0 h 6"/>
                <a:gd name="T2" fmla="*/ 2 w 36"/>
                <a:gd name="T3" fmla="*/ 0 h 6"/>
                <a:gd name="T4" fmla="*/ 4 w 36"/>
                <a:gd name="T5" fmla="*/ 0 h 6"/>
                <a:gd name="T6" fmla="*/ 6 w 36"/>
                <a:gd name="T7" fmla="*/ 1 h 6"/>
                <a:gd name="T8" fmla="*/ 8 w 36"/>
                <a:gd name="T9" fmla="*/ 1 h 6"/>
                <a:gd name="T10" fmla="*/ 10 w 36"/>
                <a:gd name="T11" fmla="*/ 1 h 6"/>
                <a:gd name="T12" fmla="*/ 12 w 36"/>
                <a:gd name="T13" fmla="*/ 1 h 6"/>
                <a:gd name="T14" fmla="*/ 14 w 36"/>
                <a:gd name="T15" fmla="*/ 2 h 6"/>
                <a:gd name="T16" fmla="*/ 16 w 36"/>
                <a:gd name="T17" fmla="*/ 2 h 6"/>
                <a:gd name="T18" fmla="*/ 18 w 36"/>
                <a:gd name="T19" fmla="*/ 2 h 6"/>
                <a:gd name="T20" fmla="*/ 20 w 36"/>
                <a:gd name="T21" fmla="*/ 3 h 6"/>
                <a:gd name="T22" fmla="*/ 22 w 36"/>
                <a:gd name="T23" fmla="*/ 3 h 6"/>
                <a:gd name="T24" fmla="*/ 24 w 36"/>
                <a:gd name="T25" fmla="*/ 3 h 6"/>
                <a:gd name="T26" fmla="*/ 26 w 36"/>
                <a:gd name="T27" fmla="*/ 4 h 6"/>
                <a:gd name="T28" fmla="*/ 28 w 36"/>
                <a:gd name="T29" fmla="*/ 4 h 6"/>
                <a:gd name="T30" fmla="*/ 30 w 36"/>
                <a:gd name="T31" fmla="*/ 5 h 6"/>
                <a:gd name="T32" fmla="*/ 32 w 36"/>
                <a:gd name="T33" fmla="*/ 5 h 6"/>
                <a:gd name="T34" fmla="*/ 34 w 36"/>
                <a:gd name="T35" fmla="*/ 5 h 6"/>
                <a:gd name="T36" fmla="*/ 36 w 36"/>
                <a:gd name="T3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6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4" y="5"/>
                  </a:lnTo>
                  <a:lnTo>
                    <a:pt x="36" y="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12" name="Line 218"/>
            <p:cNvSpPr>
              <a:spLocks noChangeShapeType="1"/>
            </p:cNvSpPr>
            <p:nvPr/>
          </p:nvSpPr>
          <p:spPr bwMode="auto">
            <a:xfrm flipH="1">
              <a:off x="4000229" y="2115778"/>
              <a:ext cx="142123" cy="34818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13" name="Freeform 219"/>
            <p:cNvSpPr>
              <a:spLocks/>
            </p:cNvSpPr>
            <p:nvPr/>
          </p:nvSpPr>
          <p:spPr bwMode="auto">
            <a:xfrm>
              <a:off x="3694118" y="2408249"/>
              <a:ext cx="306111" cy="55709"/>
            </a:xfrm>
            <a:custGeom>
              <a:avLst/>
              <a:gdLst>
                <a:gd name="T0" fmla="*/ 0 w 28"/>
                <a:gd name="T1" fmla="*/ 0 h 4"/>
                <a:gd name="T2" fmla="*/ 2 w 28"/>
                <a:gd name="T3" fmla="*/ 0 h 4"/>
                <a:gd name="T4" fmla="*/ 3 w 28"/>
                <a:gd name="T5" fmla="*/ 0 h 4"/>
                <a:gd name="T6" fmla="*/ 5 w 28"/>
                <a:gd name="T7" fmla="*/ 0 h 4"/>
                <a:gd name="T8" fmla="*/ 7 w 28"/>
                <a:gd name="T9" fmla="*/ 0 h 4"/>
                <a:gd name="T10" fmla="*/ 8 w 28"/>
                <a:gd name="T11" fmla="*/ 1 h 4"/>
                <a:gd name="T12" fmla="*/ 10 w 28"/>
                <a:gd name="T13" fmla="*/ 1 h 4"/>
                <a:gd name="T14" fmla="*/ 11 w 28"/>
                <a:gd name="T15" fmla="*/ 1 h 4"/>
                <a:gd name="T16" fmla="*/ 13 w 28"/>
                <a:gd name="T17" fmla="*/ 1 h 4"/>
                <a:gd name="T18" fmla="*/ 14 w 28"/>
                <a:gd name="T19" fmla="*/ 2 h 4"/>
                <a:gd name="T20" fmla="*/ 16 w 28"/>
                <a:gd name="T21" fmla="*/ 2 h 4"/>
                <a:gd name="T22" fmla="*/ 17 w 28"/>
                <a:gd name="T23" fmla="*/ 2 h 4"/>
                <a:gd name="T24" fmla="*/ 19 w 28"/>
                <a:gd name="T25" fmla="*/ 2 h 4"/>
                <a:gd name="T26" fmla="*/ 21 w 28"/>
                <a:gd name="T27" fmla="*/ 3 h 4"/>
                <a:gd name="T28" fmla="*/ 22 w 28"/>
                <a:gd name="T29" fmla="*/ 3 h 4"/>
                <a:gd name="T30" fmla="*/ 24 w 28"/>
                <a:gd name="T31" fmla="*/ 3 h 4"/>
                <a:gd name="T32" fmla="*/ 25 w 28"/>
                <a:gd name="T33" fmla="*/ 4 h 4"/>
                <a:gd name="T34" fmla="*/ 27 w 28"/>
                <a:gd name="T35" fmla="*/ 4 h 4"/>
                <a:gd name="T36" fmla="*/ 28 w 28"/>
                <a:gd name="T3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4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28" y="4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14" name="Line 220"/>
            <p:cNvSpPr>
              <a:spLocks noChangeShapeType="1"/>
            </p:cNvSpPr>
            <p:nvPr/>
          </p:nvSpPr>
          <p:spPr bwMode="auto">
            <a:xfrm flipV="1">
              <a:off x="4022094" y="2129705"/>
              <a:ext cx="153056" cy="34818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15" name="Freeform 221"/>
            <p:cNvSpPr>
              <a:spLocks/>
            </p:cNvSpPr>
            <p:nvPr/>
          </p:nvSpPr>
          <p:spPr bwMode="auto">
            <a:xfrm>
              <a:off x="4175150" y="2129705"/>
              <a:ext cx="360774" cy="167126"/>
            </a:xfrm>
            <a:custGeom>
              <a:avLst/>
              <a:gdLst>
                <a:gd name="T0" fmla="*/ 0 w 33"/>
                <a:gd name="T1" fmla="*/ 0 h 12"/>
                <a:gd name="T2" fmla="*/ 2 w 33"/>
                <a:gd name="T3" fmla="*/ 0 h 12"/>
                <a:gd name="T4" fmla="*/ 4 w 33"/>
                <a:gd name="T5" fmla="*/ 1 h 12"/>
                <a:gd name="T6" fmla="*/ 6 w 33"/>
                <a:gd name="T7" fmla="*/ 1 h 12"/>
                <a:gd name="T8" fmla="*/ 8 w 33"/>
                <a:gd name="T9" fmla="*/ 2 h 12"/>
                <a:gd name="T10" fmla="*/ 10 w 33"/>
                <a:gd name="T11" fmla="*/ 2 h 12"/>
                <a:gd name="T12" fmla="*/ 12 w 33"/>
                <a:gd name="T13" fmla="*/ 3 h 12"/>
                <a:gd name="T14" fmla="*/ 13 w 33"/>
                <a:gd name="T15" fmla="*/ 4 h 12"/>
                <a:gd name="T16" fmla="*/ 15 w 33"/>
                <a:gd name="T17" fmla="*/ 4 h 12"/>
                <a:gd name="T18" fmla="*/ 17 w 33"/>
                <a:gd name="T19" fmla="*/ 5 h 12"/>
                <a:gd name="T20" fmla="*/ 19 w 33"/>
                <a:gd name="T21" fmla="*/ 6 h 12"/>
                <a:gd name="T22" fmla="*/ 21 w 33"/>
                <a:gd name="T23" fmla="*/ 6 h 12"/>
                <a:gd name="T24" fmla="*/ 23 w 33"/>
                <a:gd name="T25" fmla="*/ 7 h 12"/>
                <a:gd name="T26" fmla="*/ 24 w 33"/>
                <a:gd name="T27" fmla="*/ 8 h 12"/>
                <a:gd name="T28" fmla="*/ 26 w 33"/>
                <a:gd name="T29" fmla="*/ 8 h 12"/>
                <a:gd name="T30" fmla="*/ 28 w 33"/>
                <a:gd name="T31" fmla="*/ 9 h 12"/>
                <a:gd name="T32" fmla="*/ 30 w 33"/>
                <a:gd name="T33" fmla="*/ 10 h 12"/>
                <a:gd name="T34" fmla="*/ 32 w 33"/>
                <a:gd name="T35" fmla="*/ 11 h 12"/>
                <a:gd name="T36" fmla="*/ 33 w 33"/>
                <a:gd name="T3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12">
                  <a:moveTo>
                    <a:pt x="0" y="0"/>
                  </a:moveTo>
                  <a:lnTo>
                    <a:pt x="2" y="0"/>
                  </a:lnTo>
                  <a:lnTo>
                    <a:pt x="4" y="1"/>
                  </a:lnTo>
                  <a:lnTo>
                    <a:pt x="6" y="1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7" y="5"/>
                  </a:lnTo>
                  <a:lnTo>
                    <a:pt x="19" y="6"/>
                  </a:lnTo>
                  <a:lnTo>
                    <a:pt x="21" y="6"/>
                  </a:lnTo>
                  <a:lnTo>
                    <a:pt x="23" y="7"/>
                  </a:lnTo>
                  <a:lnTo>
                    <a:pt x="24" y="8"/>
                  </a:lnTo>
                  <a:lnTo>
                    <a:pt x="26" y="8"/>
                  </a:lnTo>
                  <a:lnTo>
                    <a:pt x="28" y="9"/>
                  </a:lnTo>
                  <a:lnTo>
                    <a:pt x="30" y="10"/>
                  </a:lnTo>
                  <a:lnTo>
                    <a:pt x="32" y="11"/>
                  </a:lnTo>
                  <a:lnTo>
                    <a:pt x="33" y="12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16" name="Line 222"/>
            <p:cNvSpPr>
              <a:spLocks noChangeShapeType="1"/>
            </p:cNvSpPr>
            <p:nvPr/>
          </p:nvSpPr>
          <p:spPr bwMode="auto">
            <a:xfrm flipH="1">
              <a:off x="4306340" y="2296832"/>
              <a:ext cx="229583" cy="30639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17" name="Freeform 223"/>
            <p:cNvSpPr>
              <a:spLocks/>
            </p:cNvSpPr>
            <p:nvPr/>
          </p:nvSpPr>
          <p:spPr bwMode="auto">
            <a:xfrm>
              <a:off x="4022094" y="2477885"/>
              <a:ext cx="284246" cy="125345"/>
            </a:xfrm>
            <a:custGeom>
              <a:avLst/>
              <a:gdLst>
                <a:gd name="T0" fmla="*/ 0 w 26"/>
                <a:gd name="T1" fmla="*/ 0 h 9"/>
                <a:gd name="T2" fmla="*/ 2 w 26"/>
                <a:gd name="T3" fmla="*/ 0 h 9"/>
                <a:gd name="T4" fmla="*/ 3 w 26"/>
                <a:gd name="T5" fmla="*/ 1 h 9"/>
                <a:gd name="T6" fmla="*/ 5 w 26"/>
                <a:gd name="T7" fmla="*/ 1 h 9"/>
                <a:gd name="T8" fmla="*/ 6 w 26"/>
                <a:gd name="T9" fmla="*/ 2 h 9"/>
                <a:gd name="T10" fmla="*/ 8 w 26"/>
                <a:gd name="T11" fmla="*/ 2 h 9"/>
                <a:gd name="T12" fmla="*/ 9 w 26"/>
                <a:gd name="T13" fmla="*/ 3 h 9"/>
                <a:gd name="T14" fmla="*/ 11 w 26"/>
                <a:gd name="T15" fmla="*/ 3 h 9"/>
                <a:gd name="T16" fmla="*/ 12 w 26"/>
                <a:gd name="T17" fmla="*/ 4 h 9"/>
                <a:gd name="T18" fmla="*/ 13 w 26"/>
                <a:gd name="T19" fmla="*/ 4 h 9"/>
                <a:gd name="T20" fmla="*/ 15 w 26"/>
                <a:gd name="T21" fmla="*/ 5 h 9"/>
                <a:gd name="T22" fmla="*/ 16 w 26"/>
                <a:gd name="T23" fmla="*/ 5 h 9"/>
                <a:gd name="T24" fmla="*/ 18 w 26"/>
                <a:gd name="T25" fmla="*/ 6 h 9"/>
                <a:gd name="T26" fmla="*/ 19 w 26"/>
                <a:gd name="T27" fmla="*/ 6 h 9"/>
                <a:gd name="T28" fmla="*/ 20 w 26"/>
                <a:gd name="T29" fmla="*/ 7 h 9"/>
                <a:gd name="T30" fmla="*/ 22 w 26"/>
                <a:gd name="T31" fmla="*/ 7 h 9"/>
                <a:gd name="T32" fmla="*/ 23 w 26"/>
                <a:gd name="T33" fmla="*/ 8 h 9"/>
                <a:gd name="T34" fmla="*/ 24 w 26"/>
                <a:gd name="T35" fmla="*/ 8 h 9"/>
                <a:gd name="T36" fmla="*/ 26 w 26"/>
                <a:gd name="T3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lnTo>
                    <a:pt x="2" y="0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8" y="6"/>
                  </a:lnTo>
                  <a:lnTo>
                    <a:pt x="19" y="6"/>
                  </a:lnTo>
                  <a:lnTo>
                    <a:pt x="20" y="7"/>
                  </a:lnTo>
                  <a:lnTo>
                    <a:pt x="22" y="7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6" y="9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18" name="Line 224"/>
            <p:cNvSpPr>
              <a:spLocks noChangeShapeType="1"/>
            </p:cNvSpPr>
            <p:nvPr/>
          </p:nvSpPr>
          <p:spPr bwMode="auto">
            <a:xfrm flipV="1">
              <a:off x="4328205" y="2310759"/>
              <a:ext cx="240516" cy="30639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19" name="Freeform 225"/>
            <p:cNvSpPr>
              <a:spLocks/>
            </p:cNvSpPr>
            <p:nvPr/>
          </p:nvSpPr>
          <p:spPr bwMode="auto">
            <a:xfrm>
              <a:off x="4568721" y="2310759"/>
              <a:ext cx="306111" cy="236762"/>
            </a:xfrm>
            <a:custGeom>
              <a:avLst/>
              <a:gdLst>
                <a:gd name="T0" fmla="*/ 0 w 28"/>
                <a:gd name="T1" fmla="*/ 0 h 17"/>
                <a:gd name="T2" fmla="*/ 1 w 28"/>
                <a:gd name="T3" fmla="*/ 0 h 17"/>
                <a:gd name="T4" fmla="*/ 3 w 28"/>
                <a:gd name="T5" fmla="*/ 1 h 17"/>
                <a:gd name="T6" fmla="*/ 5 w 28"/>
                <a:gd name="T7" fmla="*/ 2 h 17"/>
                <a:gd name="T8" fmla="*/ 6 w 28"/>
                <a:gd name="T9" fmla="*/ 3 h 17"/>
                <a:gd name="T10" fmla="*/ 8 w 28"/>
                <a:gd name="T11" fmla="*/ 4 h 17"/>
                <a:gd name="T12" fmla="*/ 10 w 28"/>
                <a:gd name="T13" fmla="*/ 5 h 17"/>
                <a:gd name="T14" fmla="*/ 11 w 28"/>
                <a:gd name="T15" fmla="*/ 6 h 17"/>
                <a:gd name="T16" fmla="*/ 13 w 28"/>
                <a:gd name="T17" fmla="*/ 7 h 17"/>
                <a:gd name="T18" fmla="*/ 15 w 28"/>
                <a:gd name="T19" fmla="*/ 8 h 17"/>
                <a:gd name="T20" fmla="*/ 16 w 28"/>
                <a:gd name="T21" fmla="*/ 9 h 17"/>
                <a:gd name="T22" fmla="*/ 18 w 28"/>
                <a:gd name="T23" fmla="*/ 10 h 17"/>
                <a:gd name="T24" fmla="*/ 19 w 28"/>
                <a:gd name="T25" fmla="*/ 11 h 17"/>
                <a:gd name="T26" fmla="*/ 21 w 28"/>
                <a:gd name="T27" fmla="*/ 12 h 17"/>
                <a:gd name="T28" fmla="*/ 22 w 28"/>
                <a:gd name="T29" fmla="*/ 13 h 17"/>
                <a:gd name="T30" fmla="*/ 24 w 28"/>
                <a:gd name="T31" fmla="*/ 14 h 17"/>
                <a:gd name="T32" fmla="*/ 25 w 28"/>
                <a:gd name="T33" fmla="*/ 15 h 17"/>
                <a:gd name="T34" fmla="*/ 27 w 28"/>
                <a:gd name="T35" fmla="*/ 16 h 17"/>
                <a:gd name="T36" fmla="*/ 28 w 28"/>
                <a:gd name="T3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17">
                  <a:moveTo>
                    <a:pt x="0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5" y="2"/>
                  </a:lnTo>
                  <a:lnTo>
                    <a:pt x="6" y="3"/>
                  </a:lnTo>
                  <a:lnTo>
                    <a:pt x="8" y="4"/>
                  </a:lnTo>
                  <a:lnTo>
                    <a:pt x="10" y="5"/>
                  </a:lnTo>
                  <a:lnTo>
                    <a:pt x="11" y="6"/>
                  </a:lnTo>
                  <a:lnTo>
                    <a:pt x="13" y="7"/>
                  </a:lnTo>
                  <a:lnTo>
                    <a:pt x="15" y="8"/>
                  </a:lnTo>
                  <a:lnTo>
                    <a:pt x="16" y="9"/>
                  </a:lnTo>
                  <a:lnTo>
                    <a:pt x="18" y="10"/>
                  </a:lnTo>
                  <a:lnTo>
                    <a:pt x="19" y="11"/>
                  </a:lnTo>
                  <a:lnTo>
                    <a:pt x="21" y="12"/>
                  </a:lnTo>
                  <a:lnTo>
                    <a:pt x="22" y="13"/>
                  </a:lnTo>
                  <a:lnTo>
                    <a:pt x="24" y="14"/>
                  </a:lnTo>
                  <a:lnTo>
                    <a:pt x="25" y="15"/>
                  </a:lnTo>
                  <a:lnTo>
                    <a:pt x="27" y="16"/>
                  </a:lnTo>
                  <a:lnTo>
                    <a:pt x="28" y="17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20" name="Line 226"/>
            <p:cNvSpPr>
              <a:spLocks noChangeShapeType="1"/>
            </p:cNvSpPr>
            <p:nvPr/>
          </p:nvSpPr>
          <p:spPr bwMode="auto">
            <a:xfrm flipH="1">
              <a:off x="4557789" y="2547521"/>
              <a:ext cx="317044" cy="25068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21" name="Freeform 227"/>
            <p:cNvSpPr>
              <a:spLocks/>
            </p:cNvSpPr>
            <p:nvPr/>
          </p:nvSpPr>
          <p:spPr bwMode="auto">
            <a:xfrm>
              <a:off x="4328205" y="2617157"/>
              <a:ext cx="229583" cy="181053"/>
            </a:xfrm>
            <a:custGeom>
              <a:avLst/>
              <a:gdLst>
                <a:gd name="T0" fmla="*/ 0 w 21"/>
                <a:gd name="T1" fmla="*/ 0 h 13"/>
                <a:gd name="T2" fmla="*/ 1 w 21"/>
                <a:gd name="T3" fmla="*/ 1 h 13"/>
                <a:gd name="T4" fmla="*/ 2 w 21"/>
                <a:gd name="T5" fmla="*/ 1 h 13"/>
                <a:gd name="T6" fmla="*/ 4 w 21"/>
                <a:gd name="T7" fmla="*/ 2 h 13"/>
                <a:gd name="T8" fmla="*/ 5 w 21"/>
                <a:gd name="T9" fmla="*/ 3 h 13"/>
                <a:gd name="T10" fmla="*/ 6 w 21"/>
                <a:gd name="T11" fmla="*/ 3 h 13"/>
                <a:gd name="T12" fmla="*/ 7 w 21"/>
                <a:gd name="T13" fmla="*/ 4 h 13"/>
                <a:gd name="T14" fmla="*/ 9 w 21"/>
                <a:gd name="T15" fmla="*/ 5 h 13"/>
                <a:gd name="T16" fmla="*/ 10 w 21"/>
                <a:gd name="T17" fmla="*/ 5 h 13"/>
                <a:gd name="T18" fmla="*/ 11 w 21"/>
                <a:gd name="T19" fmla="*/ 6 h 13"/>
                <a:gd name="T20" fmla="*/ 12 w 21"/>
                <a:gd name="T21" fmla="*/ 7 h 13"/>
                <a:gd name="T22" fmla="*/ 13 w 21"/>
                <a:gd name="T23" fmla="*/ 8 h 13"/>
                <a:gd name="T24" fmla="*/ 15 w 21"/>
                <a:gd name="T25" fmla="*/ 8 h 13"/>
                <a:gd name="T26" fmla="*/ 16 w 21"/>
                <a:gd name="T27" fmla="*/ 9 h 13"/>
                <a:gd name="T28" fmla="*/ 17 w 21"/>
                <a:gd name="T29" fmla="*/ 10 h 13"/>
                <a:gd name="T30" fmla="*/ 18 w 21"/>
                <a:gd name="T31" fmla="*/ 11 h 13"/>
                <a:gd name="T32" fmla="*/ 19 w 21"/>
                <a:gd name="T33" fmla="*/ 11 h 13"/>
                <a:gd name="T34" fmla="*/ 20 w 21"/>
                <a:gd name="T35" fmla="*/ 12 h 13"/>
                <a:gd name="T36" fmla="*/ 21 w 21"/>
                <a:gd name="T3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13">
                  <a:moveTo>
                    <a:pt x="0" y="0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4" y="2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4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1" y="6"/>
                  </a:lnTo>
                  <a:lnTo>
                    <a:pt x="12" y="7"/>
                  </a:lnTo>
                  <a:lnTo>
                    <a:pt x="13" y="8"/>
                  </a:lnTo>
                  <a:lnTo>
                    <a:pt x="15" y="8"/>
                  </a:lnTo>
                  <a:lnTo>
                    <a:pt x="16" y="9"/>
                  </a:lnTo>
                  <a:lnTo>
                    <a:pt x="17" y="10"/>
                  </a:lnTo>
                  <a:lnTo>
                    <a:pt x="18" y="11"/>
                  </a:lnTo>
                  <a:lnTo>
                    <a:pt x="19" y="11"/>
                  </a:lnTo>
                  <a:lnTo>
                    <a:pt x="20" y="12"/>
                  </a:lnTo>
                  <a:lnTo>
                    <a:pt x="21" y="13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22" name="Line 228"/>
            <p:cNvSpPr>
              <a:spLocks noChangeShapeType="1"/>
            </p:cNvSpPr>
            <p:nvPr/>
          </p:nvSpPr>
          <p:spPr bwMode="auto">
            <a:xfrm flipV="1">
              <a:off x="4579654" y="2561448"/>
              <a:ext cx="317044" cy="25068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23" name="Freeform 229"/>
            <p:cNvSpPr>
              <a:spLocks/>
            </p:cNvSpPr>
            <p:nvPr/>
          </p:nvSpPr>
          <p:spPr bwMode="auto">
            <a:xfrm>
              <a:off x="4896697" y="2561448"/>
              <a:ext cx="229583" cy="306398"/>
            </a:xfrm>
            <a:custGeom>
              <a:avLst/>
              <a:gdLst>
                <a:gd name="T0" fmla="*/ 0 w 21"/>
                <a:gd name="T1" fmla="*/ 0 h 22"/>
                <a:gd name="T2" fmla="*/ 1 w 21"/>
                <a:gd name="T3" fmla="*/ 1 h 22"/>
                <a:gd name="T4" fmla="*/ 3 w 21"/>
                <a:gd name="T5" fmla="*/ 2 h 22"/>
                <a:gd name="T6" fmla="*/ 4 w 21"/>
                <a:gd name="T7" fmla="*/ 4 h 22"/>
                <a:gd name="T8" fmla="*/ 5 w 21"/>
                <a:gd name="T9" fmla="*/ 5 h 22"/>
                <a:gd name="T10" fmla="*/ 7 w 21"/>
                <a:gd name="T11" fmla="*/ 6 h 22"/>
                <a:gd name="T12" fmla="*/ 8 w 21"/>
                <a:gd name="T13" fmla="*/ 7 h 22"/>
                <a:gd name="T14" fmla="*/ 9 w 21"/>
                <a:gd name="T15" fmla="*/ 8 h 22"/>
                <a:gd name="T16" fmla="*/ 10 w 21"/>
                <a:gd name="T17" fmla="*/ 9 h 22"/>
                <a:gd name="T18" fmla="*/ 12 w 21"/>
                <a:gd name="T19" fmla="*/ 10 h 22"/>
                <a:gd name="T20" fmla="*/ 13 w 21"/>
                <a:gd name="T21" fmla="*/ 12 h 22"/>
                <a:gd name="T22" fmla="*/ 14 w 21"/>
                <a:gd name="T23" fmla="*/ 13 h 22"/>
                <a:gd name="T24" fmla="*/ 15 w 21"/>
                <a:gd name="T25" fmla="*/ 14 h 22"/>
                <a:gd name="T26" fmla="*/ 16 w 21"/>
                <a:gd name="T27" fmla="*/ 15 h 22"/>
                <a:gd name="T28" fmla="*/ 17 w 21"/>
                <a:gd name="T29" fmla="*/ 17 h 22"/>
                <a:gd name="T30" fmla="*/ 18 w 21"/>
                <a:gd name="T31" fmla="*/ 18 h 22"/>
                <a:gd name="T32" fmla="*/ 19 w 21"/>
                <a:gd name="T33" fmla="*/ 19 h 22"/>
                <a:gd name="T34" fmla="*/ 20 w 21"/>
                <a:gd name="T35" fmla="*/ 20 h 22"/>
                <a:gd name="T36" fmla="*/ 21 w 21"/>
                <a:gd name="T3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22">
                  <a:moveTo>
                    <a:pt x="0" y="0"/>
                  </a:moveTo>
                  <a:lnTo>
                    <a:pt x="1" y="1"/>
                  </a:lnTo>
                  <a:lnTo>
                    <a:pt x="3" y="2"/>
                  </a:lnTo>
                  <a:lnTo>
                    <a:pt x="4" y="4"/>
                  </a:lnTo>
                  <a:lnTo>
                    <a:pt x="5" y="5"/>
                  </a:lnTo>
                  <a:lnTo>
                    <a:pt x="7" y="6"/>
                  </a:lnTo>
                  <a:lnTo>
                    <a:pt x="8" y="7"/>
                  </a:lnTo>
                  <a:lnTo>
                    <a:pt x="9" y="8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3" y="12"/>
                  </a:lnTo>
                  <a:lnTo>
                    <a:pt x="14" y="13"/>
                  </a:lnTo>
                  <a:lnTo>
                    <a:pt x="15" y="14"/>
                  </a:lnTo>
                  <a:lnTo>
                    <a:pt x="16" y="15"/>
                  </a:lnTo>
                  <a:lnTo>
                    <a:pt x="17" y="17"/>
                  </a:lnTo>
                  <a:lnTo>
                    <a:pt x="18" y="18"/>
                  </a:lnTo>
                  <a:lnTo>
                    <a:pt x="19" y="19"/>
                  </a:lnTo>
                  <a:lnTo>
                    <a:pt x="20" y="20"/>
                  </a:lnTo>
                  <a:lnTo>
                    <a:pt x="21" y="22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24" name="Line 230"/>
            <p:cNvSpPr>
              <a:spLocks noChangeShapeType="1"/>
            </p:cNvSpPr>
            <p:nvPr/>
          </p:nvSpPr>
          <p:spPr bwMode="auto">
            <a:xfrm flipH="1">
              <a:off x="4754574" y="2867846"/>
              <a:ext cx="371706" cy="18105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25" name="Freeform 231"/>
            <p:cNvSpPr>
              <a:spLocks/>
            </p:cNvSpPr>
            <p:nvPr/>
          </p:nvSpPr>
          <p:spPr bwMode="auto">
            <a:xfrm>
              <a:off x="4579654" y="2812137"/>
              <a:ext cx="174921" cy="236762"/>
            </a:xfrm>
            <a:custGeom>
              <a:avLst/>
              <a:gdLst>
                <a:gd name="T0" fmla="*/ 0 w 16"/>
                <a:gd name="T1" fmla="*/ 0 h 17"/>
                <a:gd name="T2" fmla="*/ 1 w 16"/>
                <a:gd name="T3" fmla="*/ 1 h 17"/>
                <a:gd name="T4" fmla="*/ 2 w 16"/>
                <a:gd name="T5" fmla="*/ 2 h 17"/>
                <a:gd name="T6" fmla="*/ 3 w 16"/>
                <a:gd name="T7" fmla="*/ 3 h 17"/>
                <a:gd name="T8" fmla="*/ 4 w 16"/>
                <a:gd name="T9" fmla="*/ 4 h 17"/>
                <a:gd name="T10" fmla="*/ 5 w 16"/>
                <a:gd name="T11" fmla="*/ 4 h 17"/>
                <a:gd name="T12" fmla="*/ 6 w 16"/>
                <a:gd name="T13" fmla="*/ 5 h 17"/>
                <a:gd name="T14" fmla="*/ 7 w 16"/>
                <a:gd name="T15" fmla="*/ 6 h 17"/>
                <a:gd name="T16" fmla="*/ 8 w 16"/>
                <a:gd name="T17" fmla="*/ 7 h 17"/>
                <a:gd name="T18" fmla="*/ 9 w 16"/>
                <a:gd name="T19" fmla="*/ 8 h 17"/>
                <a:gd name="T20" fmla="*/ 10 w 16"/>
                <a:gd name="T21" fmla="*/ 9 h 17"/>
                <a:gd name="T22" fmla="*/ 10 w 16"/>
                <a:gd name="T23" fmla="*/ 10 h 17"/>
                <a:gd name="T24" fmla="*/ 11 w 16"/>
                <a:gd name="T25" fmla="*/ 11 h 17"/>
                <a:gd name="T26" fmla="*/ 12 w 16"/>
                <a:gd name="T27" fmla="*/ 12 h 17"/>
                <a:gd name="T28" fmla="*/ 13 w 16"/>
                <a:gd name="T29" fmla="*/ 13 h 17"/>
                <a:gd name="T30" fmla="*/ 14 w 16"/>
                <a:gd name="T31" fmla="*/ 14 h 17"/>
                <a:gd name="T32" fmla="*/ 15 w 16"/>
                <a:gd name="T33" fmla="*/ 15 h 17"/>
                <a:gd name="T34" fmla="*/ 16 w 16"/>
                <a:gd name="T35" fmla="*/ 16 h 17"/>
                <a:gd name="T36" fmla="*/ 16 w 16"/>
                <a:gd name="T3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17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4"/>
                  </a:lnTo>
                  <a:lnTo>
                    <a:pt x="6" y="5"/>
                  </a:lnTo>
                  <a:lnTo>
                    <a:pt x="7" y="6"/>
                  </a:lnTo>
                  <a:lnTo>
                    <a:pt x="8" y="7"/>
                  </a:lnTo>
                  <a:lnTo>
                    <a:pt x="9" y="8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1" y="11"/>
                  </a:lnTo>
                  <a:lnTo>
                    <a:pt x="12" y="12"/>
                  </a:lnTo>
                  <a:lnTo>
                    <a:pt x="13" y="13"/>
                  </a:lnTo>
                  <a:lnTo>
                    <a:pt x="14" y="14"/>
                  </a:lnTo>
                  <a:lnTo>
                    <a:pt x="15" y="15"/>
                  </a:lnTo>
                  <a:lnTo>
                    <a:pt x="16" y="16"/>
                  </a:lnTo>
                  <a:lnTo>
                    <a:pt x="16" y="17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26" name="Line 232"/>
            <p:cNvSpPr>
              <a:spLocks noChangeShapeType="1"/>
            </p:cNvSpPr>
            <p:nvPr/>
          </p:nvSpPr>
          <p:spPr bwMode="auto">
            <a:xfrm flipV="1">
              <a:off x="4765507" y="2881773"/>
              <a:ext cx="382639" cy="18105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27" name="Freeform 233"/>
            <p:cNvSpPr>
              <a:spLocks/>
            </p:cNvSpPr>
            <p:nvPr/>
          </p:nvSpPr>
          <p:spPr bwMode="auto">
            <a:xfrm>
              <a:off x="5148146" y="2881773"/>
              <a:ext cx="142123" cy="348180"/>
            </a:xfrm>
            <a:custGeom>
              <a:avLst/>
              <a:gdLst>
                <a:gd name="T0" fmla="*/ 0 w 13"/>
                <a:gd name="T1" fmla="*/ 0 h 25"/>
                <a:gd name="T2" fmla="*/ 1 w 13"/>
                <a:gd name="T3" fmla="*/ 2 h 25"/>
                <a:gd name="T4" fmla="*/ 2 w 13"/>
                <a:gd name="T5" fmla="*/ 3 h 25"/>
                <a:gd name="T6" fmla="*/ 3 w 13"/>
                <a:gd name="T7" fmla="*/ 4 h 25"/>
                <a:gd name="T8" fmla="*/ 3 w 13"/>
                <a:gd name="T9" fmla="*/ 6 h 25"/>
                <a:gd name="T10" fmla="*/ 4 w 13"/>
                <a:gd name="T11" fmla="*/ 7 h 25"/>
                <a:gd name="T12" fmla="*/ 5 w 13"/>
                <a:gd name="T13" fmla="*/ 8 h 25"/>
                <a:gd name="T14" fmla="*/ 6 w 13"/>
                <a:gd name="T15" fmla="*/ 10 h 25"/>
                <a:gd name="T16" fmla="*/ 7 w 13"/>
                <a:gd name="T17" fmla="*/ 11 h 25"/>
                <a:gd name="T18" fmla="*/ 8 w 13"/>
                <a:gd name="T19" fmla="*/ 12 h 25"/>
                <a:gd name="T20" fmla="*/ 8 w 13"/>
                <a:gd name="T21" fmla="*/ 14 h 25"/>
                <a:gd name="T22" fmla="*/ 9 w 13"/>
                <a:gd name="T23" fmla="*/ 15 h 25"/>
                <a:gd name="T24" fmla="*/ 10 w 13"/>
                <a:gd name="T25" fmla="*/ 16 h 25"/>
                <a:gd name="T26" fmla="*/ 10 w 13"/>
                <a:gd name="T27" fmla="*/ 18 h 25"/>
                <a:gd name="T28" fmla="*/ 11 w 13"/>
                <a:gd name="T29" fmla="*/ 19 h 25"/>
                <a:gd name="T30" fmla="*/ 12 w 13"/>
                <a:gd name="T31" fmla="*/ 20 h 25"/>
                <a:gd name="T32" fmla="*/ 12 w 13"/>
                <a:gd name="T33" fmla="*/ 22 h 25"/>
                <a:gd name="T34" fmla="*/ 13 w 13"/>
                <a:gd name="T35" fmla="*/ 23 h 25"/>
                <a:gd name="T36" fmla="*/ 13 w 13"/>
                <a:gd name="T3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8"/>
                  </a:lnTo>
                  <a:lnTo>
                    <a:pt x="6" y="10"/>
                  </a:lnTo>
                  <a:lnTo>
                    <a:pt x="7" y="11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9" y="15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11" y="19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3" y="25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28" name="Line 234"/>
            <p:cNvSpPr>
              <a:spLocks noChangeShapeType="1"/>
            </p:cNvSpPr>
            <p:nvPr/>
          </p:nvSpPr>
          <p:spPr bwMode="auto">
            <a:xfrm flipH="1">
              <a:off x="4885765" y="3229953"/>
              <a:ext cx="404504" cy="9749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29" name="Freeform 235"/>
            <p:cNvSpPr>
              <a:spLocks/>
            </p:cNvSpPr>
            <p:nvPr/>
          </p:nvSpPr>
          <p:spPr bwMode="auto">
            <a:xfrm>
              <a:off x="4765507" y="3062827"/>
              <a:ext cx="120258" cy="264616"/>
            </a:xfrm>
            <a:custGeom>
              <a:avLst/>
              <a:gdLst>
                <a:gd name="T0" fmla="*/ 0 w 11"/>
                <a:gd name="T1" fmla="*/ 0 h 19"/>
                <a:gd name="T2" fmla="*/ 1 w 11"/>
                <a:gd name="T3" fmla="*/ 1 h 19"/>
                <a:gd name="T4" fmla="*/ 2 w 11"/>
                <a:gd name="T5" fmla="*/ 2 h 19"/>
                <a:gd name="T6" fmla="*/ 2 w 11"/>
                <a:gd name="T7" fmla="*/ 3 h 19"/>
                <a:gd name="T8" fmla="*/ 3 w 11"/>
                <a:gd name="T9" fmla="*/ 4 h 19"/>
                <a:gd name="T10" fmla="*/ 4 w 11"/>
                <a:gd name="T11" fmla="*/ 5 h 19"/>
                <a:gd name="T12" fmla="*/ 4 w 11"/>
                <a:gd name="T13" fmla="*/ 6 h 19"/>
                <a:gd name="T14" fmla="*/ 5 w 11"/>
                <a:gd name="T15" fmla="*/ 7 h 19"/>
                <a:gd name="T16" fmla="*/ 6 w 11"/>
                <a:gd name="T17" fmla="*/ 8 h 19"/>
                <a:gd name="T18" fmla="*/ 6 w 11"/>
                <a:gd name="T19" fmla="*/ 9 h 19"/>
                <a:gd name="T20" fmla="*/ 7 w 11"/>
                <a:gd name="T21" fmla="*/ 10 h 19"/>
                <a:gd name="T22" fmla="*/ 7 w 11"/>
                <a:gd name="T23" fmla="*/ 11 h 19"/>
                <a:gd name="T24" fmla="*/ 8 w 11"/>
                <a:gd name="T25" fmla="*/ 12 h 19"/>
                <a:gd name="T26" fmla="*/ 8 w 11"/>
                <a:gd name="T27" fmla="*/ 13 h 19"/>
                <a:gd name="T28" fmla="*/ 9 w 11"/>
                <a:gd name="T29" fmla="*/ 14 h 19"/>
                <a:gd name="T30" fmla="*/ 9 w 11"/>
                <a:gd name="T31" fmla="*/ 15 h 19"/>
                <a:gd name="T32" fmla="*/ 10 w 11"/>
                <a:gd name="T33" fmla="*/ 16 h 19"/>
                <a:gd name="T34" fmla="*/ 10 w 11"/>
                <a:gd name="T35" fmla="*/ 17 h 19"/>
                <a:gd name="T36" fmla="*/ 11 w 11"/>
                <a:gd name="T3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9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4" y="6"/>
                  </a:lnTo>
                  <a:lnTo>
                    <a:pt x="5" y="7"/>
                  </a:lnTo>
                  <a:lnTo>
                    <a:pt x="6" y="8"/>
                  </a:lnTo>
                  <a:lnTo>
                    <a:pt x="6" y="9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11" y="19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30" name="Line 236"/>
            <p:cNvSpPr>
              <a:spLocks noChangeShapeType="1"/>
            </p:cNvSpPr>
            <p:nvPr/>
          </p:nvSpPr>
          <p:spPr bwMode="auto">
            <a:xfrm flipV="1">
              <a:off x="4885765" y="3257807"/>
              <a:ext cx="415437" cy="8356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31" name="Freeform 237"/>
            <p:cNvSpPr>
              <a:spLocks/>
            </p:cNvSpPr>
            <p:nvPr/>
          </p:nvSpPr>
          <p:spPr bwMode="auto">
            <a:xfrm>
              <a:off x="5301201" y="3257807"/>
              <a:ext cx="54663" cy="348180"/>
            </a:xfrm>
            <a:custGeom>
              <a:avLst/>
              <a:gdLst>
                <a:gd name="T0" fmla="*/ 0 w 5"/>
                <a:gd name="T1" fmla="*/ 0 h 25"/>
                <a:gd name="T2" fmla="*/ 1 w 5"/>
                <a:gd name="T3" fmla="*/ 1 h 25"/>
                <a:gd name="T4" fmla="*/ 1 w 5"/>
                <a:gd name="T5" fmla="*/ 2 h 25"/>
                <a:gd name="T6" fmla="*/ 1 w 5"/>
                <a:gd name="T7" fmla="*/ 4 h 25"/>
                <a:gd name="T8" fmla="*/ 2 w 5"/>
                <a:gd name="T9" fmla="*/ 5 h 25"/>
                <a:gd name="T10" fmla="*/ 2 w 5"/>
                <a:gd name="T11" fmla="*/ 7 h 25"/>
                <a:gd name="T12" fmla="*/ 3 w 5"/>
                <a:gd name="T13" fmla="*/ 8 h 25"/>
                <a:gd name="T14" fmla="*/ 3 w 5"/>
                <a:gd name="T15" fmla="*/ 10 h 25"/>
                <a:gd name="T16" fmla="*/ 3 w 5"/>
                <a:gd name="T17" fmla="*/ 11 h 25"/>
                <a:gd name="T18" fmla="*/ 4 w 5"/>
                <a:gd name="T19" fmla="*/ 12 h 25"/>
                <a:gd name="T20" fmla="*/ 4 w 5"/>
                <a:gd name="T21" fmla="*/ 14 h 25"/>
                <a:gd name="T22" fmla="*/ 4 w 5"/>
                <a:gd name="T23" fmla="*/ 15 h 25"/>
                <a:gd name="T24" fmla="*/ 4 w 5"/>
                <a:gd name="T25" fmla="*/ 17 h 25"/>
                <a:gd name="T26" fmla="*/ 4 w 5"/>
                <a:gd name="T27" fmla="*/ 18 h 25"/>
                <a:gd name="T28" fmla="*/ 5 w 5"/>
                <a:gd name="T29" fmla="*/ 20 h 25"/>
                <a:gd name="T30" fmla="*/ 5 w 5"/>
                <a:gd name="T31" fmla="*/ 21 h 25"/>
                <a:gd name="T32" fmla="*/ 5 w 5"/>
                <a:gd name="T33" fmla="*/ 22 h 25"/>
                <a:gd name="T34" fmla="*/ 5 w 5"/>
                <a:gd name="T35" fmla="*/ 24 h 25"/>
                <a:gd name="T36" fmla="*/ 5 w 5"/>
                <a:gd name="T3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25">
                  <a:moveTo>
                    <a:pt x="0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5" y="20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5" y="24"/>
                  </a:lnTo>
                  <a:lnTo>
                    <a:pt x="5" y="25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32" name="Line 238"/>
            <p:cNvSpPr>
              <a:spLocks noChangeShapeType="1"/>
            </p:cNvSpPr>
            <p:nvPr/>
          </p:nvSpPr>
          <p:spPr bwMode="auto">
            <a:xfrm flipH="1">
              <a:off x="4929495" y="3605987"/>
              <a:ext cx="426369" cy="13927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33" name="Freeform 239"/>
            <p:cNvSpPr>
              <a:spLocks/>
            </p:cNvSpPr>
            <p:nvPr/>
          </p:nvSpPr>
          <p:spPr bwMode="auto">
            <a:xfrm>
              <a:off x="4885765" y="3341370"/>
              <a:ext cx="43730" cy="278544"/>
            </a:xfrm>
            <a:custGeom>
              <a:avLst/>
              <a:gdLst>
                <a:gd name="T0" fmla="*/ 0 w 4"/>
                <a:gd name="T1" fmla="*/ 0 h 20"/>
                <a:gd name="T2" fmla="*/ 1 w 4"/>
                <a:gd name="T3" fmla="*/ 1 h 20"/>
                <a:gd name="T4" fmla="*/ 1 w 4"/>
                <a:gd name="T5" fmla="*/ 2 h 20"/>
                <a:gd name="T6" fmla="*/ 1 w 4"/>
                <a:gd name="T7" fmla="*/ 3 h 20"/>
                <a:gd name="T8" fmla="*/ 2 w 4"/>
                <a:gd name="T9" fmla="*/ 4 h 20"/>
                <a:gd name="T10" fmla="*/ 2 w 4"/>
                <a:gd name="T11" fmla="*/ 5 h 20"/>
                <a:gd name="T12" fmla="*/ 2 w 4"/>
                <a:gd name="T13" fmla="*/ 7 h 20"/>
                <a:gd name="T14" fmla="*/ 3 w 4"/>
                <a:gd name="T15" fmla="*/ 8 h 20"/>
                <a:gd name="T16" fmla="*/ 3 w 4"/>
                <a:gd name="T17" fmla="*/ 9 h 20"/>
                <a:gd name="T18" fmla="*/ 3 w 4"/>
                <a:gd name="T19" fmla="*/ 10 h 20"/>
                <a:gd name="T20" fmla="*/ 3 w 4"/>
                <a:gd name="T21" fmla="*/ 11 h 20"/>
                <a:gd name="T22" fmla="*/ 3 w 4"/>
                <a:gd name="T23" fmla="*/ 12 h 20"/>
                <a:gd name="T24" fmla="*/ 3 w 4"/>
                <a:gd name="T25" fmla="*/ 13 h 20"/>
                <a:gd name="T26" fmla="*/ 4 w 4"/>
                <a:gd name="T27" fmla="*/ 14 h 20"/>
                <a:gd name="T28" fmla="*/ 4 w 4"/>
                <a:gd name="T29" fmla="*/ 15 h 20"/>
                <a:gd name="T30" fmla="*/ 4 w 4"/>
                <a:gd name="T31" fmla="*/ 17 h 20"/>
                <a:gd name="T32" fmla="*/ 4 w 4"/>
                <a:gd name="T33" fmla="*/ 18 h 20"/>
                <a:gd name="T34" fmla="*/ 4 w 4"/>
                <a:gd name="T35" fmla="*/ 19 h 20"/>
                <a:gd name="T36" fmla="*/ 4 w 4"/>
                <a:gd name="T3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" h="20">
                  <a:moveTo>
                    <a:pt x="0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4" y="2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34" name="Line 240"/>
            <p:cNvSpPr>
              <a:spLocks noChangeShapeType="1"/>
            </p:cNvSpPr>
            <p:nvPr/>
          </p:nvSpPr>
          <p:spPr bwMode="auto">
            <a:xfrm>
              <a:off x="4459396" y="3633841"/>
              <a:ext cx="4154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35" name="Freeform 241"/>
            <p:cNvSpPr>
              <a:spLocks/>
            </p:cNvSpPr>
            <p:nvPr/>
          </p:nvSpPr>
          <p:spPr bwMode="auto">
            <a:xfrm>
              <a:off x="4842035" y="3633841"/>
              <a:ext cx="32798" cy="278544"/>
            </a:xfrm>
            <a:custGeom>
              <a:avLst/>
              <a:gdLst>
                <a:gd name="T0" fmla="*/ 3 w 3"/>
                <a:gd name="T1" fmla="*/ 0 h 20"/>
                <a:gd name="T2" fmla="*/ 3 w 3"/>
                <a:gd name="T3" fmla="*/ 1 h 20"/>
                <a:gd name="T4" fmla="*/ 3 w 3"/>
                <a:gd name="T5" fmla="*/ 3 h 20"/>
                <a:gd name="T6" fmla="*/ 3 w 3"/>
                <a:gd name="T7" fmla="*/ 4 h 20"/>
                <a:gd name="T8" fmla="*/ 3 w 3"/>
                <a:gd name="T9" fmla="*/ 5 h 20"/>
                <a:gd name="T10" fmla="*/ 3 w 3"/>
                <a:gd name="T11" fmla="*/ 6 h 20"/>
                <a:gd name="T12" fmla="*/ 3 w 3"/>
                <a:gd name="T13" fmla="*/ 7 h 20"/>
                <a:gd name="T14" fmla="*/ 3 w 3"/>
                <a:gd name="T15" fmla="*/ 8 h 20"/>
                <a:gd name="T16" fmla="*/ 3 w 3"/>
                <a:gd name="T17" fmla="*/ 9 h 20"/>
                <a:gd name="T18" fmla="*/ 3 w 3"/>
                <a:gd name="T19" fmla="*/ 10 h 20"/>
                <a:gd name="T20" fmla="*/ 2 w 3"/>
                <a:gd name="T21" fmla="*/ 11 h 20"/>
                <a:gd name="T22" fmla="*/ 2 w 3"/>
                <a:gd name="T23" fmla="*/ 12 h 20"/>
                <a:gd name="T24" fmla="*/ 2 w 3"/>
                <a:gd name="T25" fmla="*/ 13 h 20"/>
                <a:gd name="T26" fmla="*/ 2 w 3"/>
                <a:gd name="T27" fmla="*/ 14 h 20"/>
                <a:gd name="T28" fmla="*/ 2 w 3"/>
                <a:gd name="T29" fmla="*/ 15 h 20"/>
                <a:gd name="T30" fmla="*/ 1 w 3"/>
                <a:gd name="T31" fmla="*/ 16 h 20"/>
                <a:gd name="T32" fmla="*/ 1 w 3"/>
                <a:gd name="T33" fmla="*/ 17 h 20"/>
                <a:gd name="T34" fmla="*/ 1 w 3"/>
                <a:gd name="T35" fmla="*/ 18 h 20"/>
                <a:gd name="T36" fmla="*/ 0 w 3"/>
                <a:gd name="T3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" h="20">
                  <a:moveTo>
                    <a:pt x="3" y="0"/>
                  </a:moveTo>
                  <a:lnTo>
                    <a:pt x="3" y="1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0" y="2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36" name="Line 242"/>
            <p:cNvSpPr>
              <a:spLocks noChangeShapeType="1"/>
            </p:cNvSpPr>
            <p:nvPr/>
          </p:nvSpPr>
          <p:spPr bwMode="auto">
            <a:xfrm flipH="1" flipV="1">
              <a:off x="4426598" y="3828822"/>
              <a:ext cx="415437" cy="8356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37" name="Freeform 243"/>
            <p:cNvSpPr>
              <a:spLocks/>
            </p:cNvSpPr>
            <p:nvPr/>
          </p:nvSpPr>
          <p:spPr bwMode="auto">
            <a:xfrm>
              <a:off x="4426598" y="3633841"/>
              <a:ext cx="32798" cy="194981"/>
            </a:xfrm>
            <a:custGeom>
              <a:avLst/>
              <a:gdLst>
                <a:gd name="T0" fmla="*/ 3 w 3"/>
                <a:gd name="T1" fmla="*/ 0 h 14"/>
                <a:gd name="T2" fmla="*/ 3 w 3"/>
                <a:gd name="T3" fmla="*/ 1 h 14"/>
                <a:gd name="T4" fmla="*/ 2 w 3"/>
                <a:gd name="T5" fmla="*/ 2 h 14"/>
                <a:gd name="T6" fmla="*/ 2 w 3"/>
                <a:gd name="T7" fmla="*/ 3 h 14"/>
                <a:gd name="T8" fmla="*/ 2 w 3"/>
                <a:gd name="T9" fmla="*/ 3 h 14"/>
                <a:gd name="T10" fmla="*/ 2 w 3"/>
                <a:gd name="T11" fmla="*/ 4 h 14"/>
                <a:gd name="T12" fmla="*/ 2 w 3"/>
                <a:gd name="T13" fmla="*/ 5 h 14"/>
                <a:gd name="T14" fmla="*/ 2 w 3"/>
                <a:gd name="T15" fmla="*/ 6 h 14"/>
                <a:gd name="T16" fmla="*/ 2 w 3"/>
                <a:gd name="T17" fmla="*/ 6 h 14"/>
                <a:gd name="T18" fmla="*/ 2 w 3"/>
                <a:gd name="T19" fmla="*/ 7 h 14"/>
                <a:gd name="T20" fmla="*/ 2 w 3"/>
                <a:gd name="T21" fmla="*/ 8 h 14"/>
                <a:gd name="T22" fmla="*/ 2 w 3"/>
                <a:gd name="T23" fmla="*/ 8 h 14"/>
                <a:gd name="T24" fmla="*/ 2 w 3"/>
                <a:gd name="T25" fmla="*/ 9 h 14"/>
                <a:gd name="T26" fmla="*/ 1 w 3"/>
                <a:gd name="T27" fmla="*/ 10 h 14"/>
                <a:gd name="T28" fmla="*/ 1 w 3"/>
                <a:gd name="T29" fmla="*/ 11 h 14"/>
                <a:gd name="T30" fmla="*/ 1 w 3"/>
                <a:gd name="T31" fmla="*/ 11 h 14"/>
                <a:gd name="T32" fmla="*/ 1 w 3"/>
                <a:gd name="T33" fmla="*/ 12 h 14"/>
                <a:gd name="T34" fmla="*/ 1 w 3"/>
                <a:gd name="T35" fmla="*/ 13 h 14"/>
                <a:gd name="T36" fmla="*/ 0 w 3"/>
                <a:gd name="T3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" h="14">
                  <a:moveTo>
                    <a:pt x="3" y="0"/>
                  </a:moveTo>
                  <a:lnTo>
                    <a:pt x="3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0" y="14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38" name="Line 244"/>
            <p:cNvSpPr>
              <a:spLocks noChangeShapeType="1"/>
            </p:cNvSpPr>
            <p:nvPr/>
          </p:nvSpPr>
          <p:spPr bwMode="auto">
            <a:xfrm>
              <a:off x="4426598" y="3842749"/>
              <a:ext cx="415437" cy="8356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39" name="Freeform 245"/>
            <p:cNvSpPr>
              <a:spLocks/>
            </p:cNvSpPr>
            <p:nvPr/>
          </p:nvSpPr>
          <p:spPr bwMode="auto">
            <a:xfrm>
              <a:off x="4732709" y="3926312"/>
              <a:ext cx="109325" cy="250689"/>
            </a:xfrm>
            <a:custGeom>
              <a:avLst/>
              <a:gdLst>
                <a:gd name="T0" fmla="*/ 10 w 10"/>
                <a:gd name="T1" fmla="*/ 0 h 18"/>
                <a:gd name="T2" fmla="*/ 9 w 10"/>
                <a:gd name="T3" fmla="*/ 1 h 18"/>
                <a:gd name="T4" fmla="*/ 9 w 10"/>
                <a:gd name="T5" fmla="*/ 2 h 18"/>
                <a:gd name="T6" fmla="*/ 9 w 10"/>
                <a:gd name="T7" fmla="*/ 3 h 18"/>
                <a:gd name="T8" fmla="*/ 8 w 10"/>
                <a:gd name="T9" fmla="*/ 4 h 18"/>
                <a:gd name="T10" fmla="*/ 8 w 10"/>
                <a:gd name="T11" fmla="*/ 5 h 18"/>
                <a:gd name="T12" fmla="*/ 7 w 10"/>
                <a:gd name="T13" fmla="*/ 6 h 18"/>
                <a:gd name="T14" fmla="*/ 7 w 10"/>
                <a:gd name="T15" fmla="*/ 7 h 18"/>
                <a:gd name="T16" fmla="*/ 6 w 10"/>
                <a:gd name="T17" fmla="*/ 8 h 18"/>
                <a:gd name="T18" fmla="*/ 6 w 10"/>
                <a:gd name="T19" fmla="*/ 9 h 18"/>
                <a:gd name="T20" fmla="*/ 5 w 10"/>
                <a:gd name="T21" fmla="*/ 10 h 18"/>
                <a:gd name="T22" fmla="*/ 5 w 10"/>
                <a:gd name="T23" fmla="*/ 11 h 18"/>
                <a:gd name="T24" fmla="*/ 4 w 10"/>
                <a:gd name="T25" fmla="*/ 12 h 18"/>
                <a:gd name="T26" fmla="*/ 4 w 10"/>
                <a:gd name="T27" fmla="*/ 13 h 18"/>
                <a:gd name="T28" fmla="*/ 3 w 10"/>
                <a:gd name="T29" fmla="*/ 14 h 18"/>
                <a:gd name="T30" fmla="*/ 2 w 10"/>
                <a:gd name="T31" fmla="*/ 15 h 18"/>
                <a:gd name="T32" fmla="*/ 2 w 10"/>
                <a:gd name="T33" fmla="*/ 16 h 18"/>
                <a:gd name="T34" fmla="*/ 1 w 10"/>
                <a:gd name="T35" fmla="*/ 17 h 18"/>
                <a:gd name="T36" fmla="*/ 0 w 10"/>
                <a:gd name="T3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8">
                  <a:moveTo>
                    <a:pt x="10" y="0"/>
                  </a:moveTo>
                  <a:lnTo>
                    <a:pt x="9" y="1"/>
                  </a:lnTo>
                  <a:lnTo>
                    <a:pt x="9" y="2"/>
                  </a:lnTo>
                  <a:lnTo>
                    <a:pt x="9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7"/>
                  </a:lnTo>
                  <a:lnTo>
                    <a:pt x="6" y="8"/>
                  </a:lnTo>
                  <a:lnTo>
                    <a:pt x="6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0" y="18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40" name="Line 246"/>
            <p:cNvSpPr>
              <a:spLocks noChangeShapeType="1"/>
            </p:cNvSpPr>
            <p:nvPr/>
          </p:nvSpPr>
          <p:spPr bwMode="auto">
            <a:xfrm flipH="1" flipV="1">
              <a:off x="4350070" y="4009875"/>
              <a:ext cx="382639" cy="16712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41" name="Freeform 247"/>
            <p:cNvSpPr>
              <a:spLocks/>
            </p:cNvSpPr>
            <p:nvPr/>
          </p:nvSpPr>
          <p:spPr bwMode="auto">
            <a:xfrm>
              <a:off x="4350070" y="3842749"/>
              <a:ext cx="76528" cy="167126"/>
            </a:xfrm>
            <a:custGeom>
              <a:avLst/>
              <a:gdLst>
                <a:gd name="T0" fmla="*/ 7 w 7"/>
                <a:gd name="T1" fmla="*/ 0 h 12"/>
                <a:gd name="T2" fmla="*/ 7 w 7"/>
                <a:gd name="T3" fmla="*/ 0 h 12"/>
                <a:gd name="T4" fmla="*/ 7 w 7"/>
                <a:gd name="T5" fmla="*/ 1 h 12"/>
                <a:gd name="T6" fmla="*/ 6 w 7"/>
                <a:gd name="T7" fmla="*/ 2 h 12"/>
                <a:gd name="T8" fmla="*/ 6 w 7"/>
                <a:gd name="T9" fmla="*/ 2 h 12"/>
                <a:gd name="T10" fmla="*/ 6 w 7"/>
                <a:gd name="T11" fmla="*/ 3 h 12"/>
                <a:gd name="T12" fmla="*/ 5 w 7"/>
                <a:gd name="T13" fmla="*/ 4 h 12"/>
                <a:gd name="T14" fmla="*/ 5 w 7"/>
                <a:gd name="T15" fmla="*/ 4 h 12"/>
                <a:gd name="T16" fmla="*/ 5 w 7"/>
                <a:gd name="T17" fmla="*/ 5 h 12"/>
                <a:gd name="T18" fmla="*/ 4 w 7"/>
                <a:gd name="T19" fmla="*/ 6 h 12"/>
                <a:gd name="T20" fmla="*/ 4 w 7"/>
                <a:gd name="T21" fmla="*/ 7 h 12"/>
                <a:gd name="T22" fmla="*/ 4 w 7"/>
                <a:gd name="T23" fmla="*/ 7 h 12"/>
                <a:gd name="T24" fmla="*/ 3 w 7"/>
                <a:gd name="T25" fmla="*/ 8 h 12"/>
                <a:gd name="T26" fmla="*/ 3 w 7"/>
                <a:gd name="T27" fmla="*/ 9 h 12"/>
                <a:gd name="T28" fmla="*/ 2 w 7"/>
                <a:gd name="T29" fmla="*/ 9 h 12"/>
                <a:gd name="T30" fmla="*/ 2 w 7"/>
                <a:gd name="T31" fmla="*/ 10 h 12"/>
                <a:gd name="T32" fmla="*/ 1 w 7"/>
                <a:gd name="T33" fmla="*/ 11 h 12"/>
                <a:gd name="T34" fmla="*/ 1 w 7"/>
                <a:gd name="T35" fmla="*/ 11 h 12"/>
                <a:gd name="T36" fmla="*/ 0 w 7"/>
                <a:gd name="T3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12">
                  <a:moveTo>
                    <a:pt x="7" y="0"/>
                  </a:moveTo>
                  <a:lnTo>
                    <a:pt x="7" y="0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12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42" name="Line 248"/>
            <p:cNvSpPr>
              <a:spLocks noChangeShapeType="1"/>
            </p:cNvSpPr>
            <p:nvPr/>
          </p:nvSpPr>
          <p:spPr bwMode="auto">
            <a:xfrm>
              <a:off x="4350070" y="4023802"/>
              <a:ext cx="371706" cy="16712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43" name="Freeform 249"/>
            <p:cNvSpPr>
              <a:spLocks/>
            </p:cNvSpPr>
            <p:nvPr/>
          </p:nvSpPr>
          <p:spPr bwMode="auto">
            <a:xfrm>
              <a:off x="4557789" y="4190929"/>
              <a:ext cx="163988" cy="222835"/>
            </a:xfrm>
            <a:custGeom>
              <a:avLst/>
              <a:gdLst>
                <a:gd name="T0" fmla="*/ 15 w 15"/>
                <a:gd name="T1" fmla="*/ 0 h 16"/>
                <a:gd name="T2" fmla="*/ 15 w 15"/>
                <a:gd name="T3" fmla="*/ 1 h 16"/>
                <a:gd name="T4" fmla="*/ 14 w 15"/>
                <a:gd name="T5" fmla="*/ 2 h 16"/>
                <a:gd name="T6" fmla="*/ 13 w 15"/>
                <a:gd name="T7" fmla="*/ 3 h 16"/>
                <a:gd name="T8" fmla="*/ 12 w 15"/>
                <a:gd name="T9" fmla="*/ 4 h 16"/>
                <a:gd name="T10" fmla="*/ 11 w 15"/>
                <a:gd name="T11" fmla="*/ 5 h 16"/>
                <a:gd name="T12" fmla="*/ 11 w 15"/>
                <a:gd name="T13" fmla="*/ 6 h 16"/>
                <a:gd name="T14" fmla="*/ 10 w 15"/>
                <a:gd name="T15" fmla="*/ 7 h 16"/>
                <a:gd name="T16" fmla="*/ 9 w 15"/>
                <a:gd name="T17" fmla="*/ 8 h 16"/>
                <a:gd name="T18" fmla="*/ 8 w 15"/>
                <a:gd name="T19" fmla="*/ 9 h 16"/>
                <a:gd name="T20" fmla="*/ 7 w 15"/>
                <a:gd name="T21" fmla="*/ 10 h 16"/>
                <a:gd name="T22" fmla="*/ 6 w 15"/>
                <a:gd name="T23" fmla="*/ 10 h 16"/>
                <a:gd name="T24" fmla="*/ 6 w 15"/>
                <a:gd name="T25" fmla="*/ 11 h 16"/>
                <a:gd name="T26" fmla="*/ 5 w 15"/>
                <a:gd name="T27" fmla="*/ 12 h 16"/>
                <a:gd name="T28" fmla="*/ 4 w 15"/>
                <a:gd name="T29" fmla="*/ 13 h 16"/>
                <a:gd name="T30" fmla="*/ 3 w 15"/>
                <a:gd name="T31" fmla="*/ 14 h 16"/>
                <a:gd name="T32" fmla="*/ 2 w 15"/>
                <a:gd name="T33" fmla="*/ 15 h 16"/>
                <a:gd name="T34" fmla="*/ 1 w 15"/>
                <a:gd name="T35" fmla="*/ 16 h 16"/>
                <a:gd name="T36" fmla="*/ 0 w 15"/>
                <a:gd name="T3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" h="16">
                  <a:moveTo>
                    <a:pt x="15" y="0"/>
                  </a:move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9" y="8"/>
                  </a:lnTo>
                  <a:lnTo>
                    <a:pt x="8" y="9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2" y="15"/>
                  </a:lnTo>
                  <a:lnTo>
                    <a:pt x="1" y="16"/>
                  </a:lnTo>
                  <a:lnTo>
                    <a:pt x="0" y="1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44" name="Line 250"/>
            <p:cNvSpPr>
              <a:spLocks noChangeShapeType="1"/>
            </p:cNvSpPr>
            <p:nvPr/>
          </p:nvSpPr>
          <p:spPr bwMode="auto">
            <a:xfrm flipH="1" flipV="1">
              <a:off x="4229812" y="4177001"/>
              <a:ext cx="327976" cy="236762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45" name="Freeform 251"/>
            <p:cNvSpPr>
              <a:spLocks/>
            </p:cNvSpPr>
            <p:nvPr/>
          </p:nvSpPr>
          <p:spPr bwMode="auto">
            <a:xfrm>
              <a:off x="4229812" y="4023802"/>
              <a:ext cx="120258" cy="153199"/>
            </a:xfrm>
            <a:custGeom>
              <a:avLst/>
              <a:gdLst>
                <a:gd name="T0" fmla="*/ 11 w 11"/>
                <a:gd name="T1" fmla="*/ 0 h 11"/>
                <a:gd name="T2" fmla="*/ 10 w 11"/>
                <a:gd name="T3" fmla="*/ 0 h 11"/>
                <a:gd name="T4" fmla="*/ 10 w 11"/>
                <a:gd name="T5" fmla="*/ 1 h 11"/>
                <a:gd name="T6" fmla="*/ 9 w 11"/>
                <a:gd name="T7" fmla="*/ 2 h 11"/>
                <a:gd name="T8" fmla="*/ 9 w 11"/>
                <a:gd name="T9" fmla="*/ 2 h 11"/>
                <a:gd name="T10" fmla="*/ 8 w 11"/>
                <a:gd name="T11" fmla="*/ 3 h 11"/>
                <a:gd name="T12" fmla="*/ 8 w 11"/>
                <a:gd name="T13" fmla="*/ 4 h 11"/>
                <a:gd name="T14" fmla="*/ 7 w 11"/>
                <a:gd name="T15" fmla="*/ 4 h 11"/>
                <a:gd name="T16" fmla="*/ 7 w 11"/>
                <a:gd name="T17" fmla="*/ 5 h 11"/>
                <a:gd name="T18" fmla="*/ 6 w 11"/>
                <a:gd name="T19" fmla="*/ 5 h 11"/>
                <a:gd name="T20" fmla="*/ 5 w 11"/>
                <a:gd name="T21" fmla="*/ 6 h 11"/>
                <a:gd name="T22" fmla="*/ 5 w 11"/>
                <a:gd name="T23" fmla="*/ 7 h 11"/>
                <a:gd name="T24" fmla="*/ 4 w 11"/>
                <a:gd name="T25" fmla="*/ 7 h 11"/>
                <a:gd name="T26" fmla="*/ 3 w 11"/>
                <a:gd name="T27" fmla="*/ 8 h 11"/>
                <a:gd name="T28" fmla="*/ 3 w 11"/>
                <a:gd name="T29" fmla="*/ 8 h 11"/>
                <a:gd name="T30" fmla="*/ 2 w 11"/>
                <a:gd name="T31" fmla="*/ 9 h 11"/>
                <a:gd name="T32" fmla="*/ 2 w 11"/>
                <a:gd name="T33" fmla="*/ 10 h 11"/>
                <a:gd name="T34" fmla="*/ 1 w 11"/>
                <a:gd name="T35" fmla="*/ 10 h 11"/>
                <a:gd name="T36" fmla="*/ 0 w 11"/>
                <a:gd name="T3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11" y="0"/>
                  </a:moveTo>
                  <a:lnTo>
                    <a:pt x="10" y="0"/>
                  </a:lnTo>
                  <a:lnTo>
                    <a:pt x="10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7"/>
                  </a:lnTo>
                  <a:lnTo>
                    <a:pt x="4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0" y="11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46" name="Line 252"/>
            <p:cNvSpPr>
              <a:spLocks noChangeShapeType="1"/>
            </p:cNvSpPr>
            <p:nvPr/>
          </p:nvSpPr>
          <p:spPr bwMode="auto">
            <a:xfrm>
              <a:off x="4218880" y="4177001"/>
              <a:ext cx="317044" cy="25068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47" name="Freeform 253"/>
            <p:cNvSpPr>
              <a:spLocks/>
            </p:cNvSpPr>
            <p:nvPr/>
          </p:nvSpPr>
          <p:spPr bwMode="auto">
            <a:xfrm>
              <a:off x="4317273" y="4427691"/>
              <a:ext cx="218651" cy="181053"/>
            </a:xfrm>
            <a:custGeom>
              <a:avLst/>
              <a:gdLst>
                <a:gd name="T0" fmla="*/ 20 w 20"/>
                <a:gd name="T1" fmla="*/ 0 h 13"/>
                <a:gd name="T2" fmla="*/ 19 w 20"/>
                <a:gd name="T3" fmla="*/ 1 h 13"/>
                <a:gd name="T4" fmla="*/ 18 w 20"/>
                <a:gd name="T5" fmla="*/ 2 h 13"/>
                <a:gd name="T6" fmla="*/ 17 w 20"/>
                <a:gd name="T7" fmla="*/ 3 h 13"/>
                <a:gd name="T8" fmla="*/ 16 w 20"/>
                <a:gd name="T9" fmla="*/ 4 h 13"/>
                <a:gd name="T10" fmla="*/ 15 w 20"/>
                <a:gd name="T11" fmla="*/ 4 h 13"/>
                <a:gd name="T12" fmla="*/ 14 w 20"/>
                <a:gd name="T13" fmla="*/ 5 h 13"/>
                <a:gd name="T14" fmla="*/ 13 w 20"/>
                <a:gd name="T15" fmla="*/ 6 h 13"/>
                <a:gd name="T16" fmla="*/ 12 w 20"/>
                <a:gd name="T17" fmla="*/ 7 h 13"/>
                <a:gd name="T18" fmla="*/ 11 w 20"/>
                <a:gd name="T19" fmla="*/ 7 h 13"/>
                <a:gd name="T20" fmla="*/ 9 w 20"/>
                <a:gd name="T21" fmla="*/ 8 h 13"/>
                <a:gd name="T22" fmla="*/ 8 w 20"/>
                <a:gd name="T23" fmla="*/ 9 h 13"/>
                <a:gd name="T24" fmla="*/ 7 w 20"/>
                <a:gd name="T25" fmla="*/ 9 h 13"/>
                <a:gd name="T26" fmla="*/ 6 w 20"/>
                <a:gd name="T27" fmla="*/ 10 h 13"/>
                <a:gd name="T28" fmla="*/ 5 w 20"/>
                <a:gd name="T29" fmla="*/ 11 h 13"/>
                <a:gd name="T30" fmla="*/ 4 w 20"/>
                <a:gd name="T31" fmla="*/ 11 h 13"/>
                <a:gd name="T32" fmla="*/ 2 w 20"/>
                <a:gd name="T33" fmla="*/ 12 h 13"/>
                <a:gd name="T34" fmla="*/ 1 w 20"/>
                <a:gd name="T35" fmla="*/ 13 h 13"/>
                <a:gd name="T36" fmla="*/ 0 w 20"/>
                <a:gd name="T3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13">
                  <a:moveTo>
                    <a:pt x="20" y="0"/>
                  </a:moveTo>
                  <a:lnTo>
                    <a:pt x="19" y="1"/>
                  </a:lnTo>
                  <a:lnTo>
                    <a:pt x="18" y="2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5"/>
                  </a:lnTo>
                  <a:lnTo>
                    <a:pt x="13" y="6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9" y="8"/>
                  </a:lnTo>
                  <a:lnTo>
                    <a:pt x="8" y="9"/>
                  </a:lnTo>
                  <a:lnTo>
                    <a:pt x="7" y="9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2" y="12"/>
                  </a:lnTo>
                  <a:lnTo>
                    <a:pt x="1" y="13"/>
                  </a:lnTo>
                  <a:lnTo>
                    <a:pt x="0" y="13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48" name="Line 254"/>
            <p:cNvSpPr>
              <a:spLocks noChangeShapeType="1"/>
            </p:cNvSpPr>
            <p:nvPr/>
          </p:nvSpPr>
          <p:spPr bwMode="auto">
            <a:xfrm flipH="1" flipV="1">
              <a:off x="4065824" y="4302346"/>
              <a:ext cx="251448" cy="30639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49" name="Freeform 255"/>
            <p:cNvSpPr>
              <a:spLocks/>
            </p:cNvSpPr>
            <p:nvPr/>
          </p:nvSpPr>
          <p:spPr bwMode="auto">
            <a:xfrm>
              <a:off x="4065824" y="4177001"/>
              <a:ext cx="153056" cy="125345"/>
            </a:xfrm>
            <a:custGeom>
              <a:avLst/>
              <a:gdLst>
                <a:gd name="T0" fmla="*/ 14 w 14"/>
                <a:gd name="T1" fmla="*/ 0 h 9"/>
                <a:gd name="T2" fmla="*/ 14 w 14"/>
                <a:gd name="T3" fmla="*/ 1 h 9"/>
                <a:gd name="T4" fmla="*/ 13 w 14"/>
                <a:gd name="T5" fmla="*/ 2 h 9"/>
                <a:gd name="T6" fmla="*/ 12 w 14"/>
                <a:gd name="T7" fmla="*/ 2 h 9"/>
                <a:gd name="T8" fmla="*/ 11 w 14"/>
                <a:gd name="T9" fmla="*/ 3 h 9"/>
                <a:gd name="T10" fmla="*/ 11 w 14"/>
                <a:gd name="T11" fmla="*/ 3 h 9"/>
                <a:gd name="T12" fmla="*/ 10 w 14"/>
                <a:gd name="T13" fmla="*/ 4 h 9"/>
                <a:gd name="T14" fmla="*/ 9 w 14"/>
                <a:gd name="T15" fmla="*/ 4 h 9"/>
                <a:gd name="T16" fmla="*/ 8 w 14"/>
                <a:gd name="T17" fmla="*/ 5 h 9"/>
                <a:gd name="T18" fmla="*/ 8 w 14"/>
                <a:gd name="T19" fmla="*/ 5 h 9"/>
                <a:gd name="T20" fmla="*/ 7 w 14"/>
                <a:gd name="T21" fmla="*/ 6 h 9"/>
                <a:gd name="T22" fmla="*/ 6 w 14"/>
                <a:gd name="T23" fmla="*/ 6 h 9"/>
                <a:gd name="T24" fmla="*/ 5 w 14"/>
                <a:gd name="T25" fmla="*/ 7 h 9"/>
                <a:gd name="T26" fmla="*/ 4 w 14"/>
                <a:gd name="T27" fmla="*/ 7 h 9"/>
                <a:gd name="T28" fmla="*/ 4 w 14"/>
                <a:gd name="T29" fmla="*/ 8 h 9"/>
                <a:gd name="T30" fmla="*/ 3 w 14"/>
                <a:gd name="T31" fmla="*/ 8 h 9"/>
                <a:gd name="T32" fmla="*/ 2 w 14"/>
                <a:gd name="T33" fmla="*/ 8 h 9"/>
                <a:gd name="T34" fmla="*/ 1 w 14"/>
                <a:gd name="T35" fmla="*/ 9 h 9"/>
                <a:gd name="T36" fmla="*/ 0 w 14"/>
                <a:gd name="T3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9">
                  <a:moveTo>
                    <a:pt x="14" y="0"/>
                  </a:moveTo>
                  <a:lnTo>
                    <a:pt x="14" y="1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6" y="6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1" y="9"/>
                  </a:lnTo>
                  <a:lnTo>
                    <a:pt x="0" y="9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50" name="Line 256"/>
            <p:cNvSpPr>
              <a:spLocks noChangeShapeType="1"/>
            </p:cNvSpPr>
            <p:nvPr/>
          </p:nvSpPr>
          <p:spPr bwMode="auto">
            <a:xfrm>
              <a:off x="4054892" y="4316273"/>
              <a:ext cx="240516" cy="30639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51" name="Freeform 257"/>
            <p:cNvSpPr>
              <a:spLocks/>
            </p:cNvSpPr>
            <p:nvPr/>
          </p:nvSpPr>
          <p:spPr bwMode="auto">
            <a:xfrm>
              <a:off x="4033027" y="4622671"/>
              <a:ext cx="262381" cy="125345"/>
            </a:xfrm>
            <a:custGeom>
              <a:avLst/>
              <a:gdLst>
                <a:gd name="T0" fmla="*/ 24 w 24"/>
                <a:gd name="T1" fmla="*/ 0 h 9"/>
                <a:gd name="T2" fmla="*/ 23 w 24"/>
                <a:gd name="T3" fmla="*/ 1 h 9"/>
                <a:gd name="T4" fmla="*/ 21 w 24"/>
                <a:gd name="T5" fmla="*/ 1 h 9"/>
                <a:gd name="T6" fmla="*/ 20 w 24"/>
                <a:gd name="T7" fmla="*/ 2 h 9"/>
                <a:gd name="T8" fmla="*/ 19 w 24"/>
                <a:gd name="T9" fmla="*/ 3 h 9"/>
                <a:gd name="T10" fmla="*/ 18 w 24"/>
                <a:gd name="T11" fmla="*/ 3 h 9"/>
                <a:gd name="T12" fmla="*/ 16 w 24"/>
                <a:gd name="T13" fmla="*/ 4 h 9"/>
                <a:gd name="T14" fmla="*/ 15 w 24"/>
                <a:gd name="T15" fmla="*/ 4 h 9"/>
                <a:gd name="T16" fmla="*/ 14 w 24"/>
                <a:gd name="T17" fmla="*/ 5 h 9"/>
                <a:gd name="T18" fmla="*/ 12 w 24"/>
                <a:gd name="T19" fmla="*/ 5 h 9"/>
                <a:gd name="T20" fmla="*/ 11 w 24"/>
                <a:gd name="T21" fmla="*/ 6 h 9"/>
                <a:gd name="T22" fmla="*/ 9 w 24"/>
                <a:gd name="T23" fmla="*/ 6 h 9"/>
                <a:gd name="T24" fmla="*/ 8 w 24"/>
                <a:gd name="T25" fmla="*/ 7 h 9"/>
                <a:gd name="T26" fmla="*/ 7 w 24"/>
                <a:gd name="T27" fmla="*/ 7 h 9"/>
                <a:gd name="T28" fmla="*/ 5 w 24"/>
                <a:gd name="T29" fmla="*/ 8 h 9"/>
                <a:gd name="T30" fmla="*/ 4 w 24"/>
                <a:gd name="T31" fmla="*/ 8 h 9"/>
                <a:gd name="T32" fmla="*/ 3 w 24"/>
                <a:gd name="T33" fmla="*/ 8 h 9"/>
                <a:gd name="T34" fmla="*/ 1 w 24"/>
                <a:gd name="T35" fmla="*/ 9 h 9"/>
                <a:gd name="T36" fmla="*/ 0 w 24"/>
                <a:gd name="T3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9">
                  <a:moveTo>
                    <a:pt x="24" y="0"/>
                  </a:moveTo>
                  <a:lnTo>
                    <a:pt x="23" y="1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9" y="6"/>
                  </a:lnTo>
                  <a:lnTo>
                    <a:pt x="8" y="7"/>
                  </a:lnTo>
                  <a:lnTo>
                    <a:pt x="7" y="7"/>
                  </a:lnTo>
                  <a:lnTo>
                    <a:pt x="5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1" y="9"/>
                  </a:lnTo>
                  <a:lnTo>
                    <a:pt x="0" y="9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52" name="Line 258"/>
            <p:cNvSpPr>
              <a:spLocks noChangeShapeType="1"/>
            </p:cNvSpPr>
            <p:nvPr/>
          </p:nvSpPr>
          <p:spPr bwMode="auto">
            <a:xfrm flipH="1" flipV="1">
              <a:off x="3869039" y="4399836"/>
              <a:ext cx="163988" cy="34818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53" name="Freeform 259"/>
            <p:cNvSpPr>
              <a:spLocks/>
            </p:cNvSpPr>
            <p:nvPr/>
          </p:nvSpPr>
          <p:spPr bwMode="auto">
            <a:xfrm>
              <a:off x="3869039" y="4316273"/>
              <a:ext cx="185853" cy="83563"/>
            </a:xfrm>
            <a:custGeom>
              <a:avLst/>
              <a:gdLst>
                <a:gd name="T0" fmla="*/ 17 w 17"/>
                <a:gd name="T1" fmla="*/ 0 h 6"/>
                <a:gd name="T2" fmla="*/ 16 w 17"/>
                <a:gd name="T3" fmla="*/ 0 h 6"/>
                <a:gd name="T4" fmla="*/ 15 w 17"/>
                <a:gd name="T5" fmla="*/ 1 h 6"/>
                <a:gd name="T6" fmla="*/ 14 w 17"/>
                <a:gd name="T7" fmla="*/ 1 h 6"/>
                <a:gd name="T8" fmla="*/ 13 w 17"/>
                <a:gd name="T9" fmla="*/ 2 h 6"/>
                <a:gd name="T10" fmla="*/ 12 w 17"/>
                <a:gd name="T11" fmla="*/ 2 h 6"/>
                <a:gd name="T12" fmla="*/ 12 w 17"/>
                <a:gd name="T13" fmla="*/ 2 h 6"/>
                <a:gd name="T14" fmla="*/ 11 w 17"/>
                <a:gd name="T15" fmla="*/ 3 h 6"/>
                <a:gd name="T16" fmla="*/ 10 w 17"/>
                <a:gd name="T17" fmla="*/ 3 h 6"/>
                <a:gd name="T18" fmla="*/ 9 w 17"/>
                <a:gd name="T19" fmla="*/ 3 h 6"/>
                <a:gd name="T20" fmla="*/ 8 w 17"/>
                <a:gd name="T21" fmla="*/ 4 h 6"/>
                <a:gd name="T22" fmla="*/ 7 w 17"/>
                <a:gd name="T23" fmla="*/ 4 h 6"/>
                <a:gd name="T24" fmla="*/ 6 w 17"/>
                <a:gd name="T25" fmla="*/ 4 h 6"/>
                <a:gd name="T26" fmla="*/ 5 w 17"/>
                <a:gd name="T27" fmla="*/ 5 h 6"/>
                <a:gd name="T28" fmla="*/ 4 w 17"/>
                <a:gd name="T29" fmla="*/ 5 h 6"/>
                <a:gd name="T30" fmla="*/ 3 w 17"/>
                <a:gd name="T31" fmla="*/ 5 h 6"/>
                <a:gd name="T32" fmla="*/ 2 w 17"/>
                <a:gd name="T33" fmla="*/ 6 h 6"/>
                <a:gd name="T34" fmla="*/ 1 w 17"/>
                <a:gd name="T35" fmla="*/ 6 h 6"/>
                <a:gd name="T36" fmla="*/ 0 w 17"/>
                <a:gd name="T3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6">
                  <a:moveTo>
                    <a:pt x="17" y="0"/>
                  </a:moveTo>
                  <a:lnTo>
                    <a:pt x="16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54" name="Line 260"/>
            <p:cNvSpPr>
              <a:spLocks noChangeShapeType="1"/>
            </p:cNvSpPr>
            <p:nvPr/>
          </p:nvSpPr>
          <p:spPr bwMode="auto">
            <a:xfrm>
              <a:off x="3858106" y="4413764"/>
              <a:ext cx="153056" cy="34818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55" name="Freeform 261"/>
            <p:cNvSpPr>
              <a:spLocks/>
            </p:cNvSpPr>
            <p:nvPr/>
          </p:nvSpPr>
          <p:spPr bwMode="auto">
            <a:xfrm>
              <a:off x="3715983" y="4761943"/>
              <a:ext cx="295179" cy="69636"/>
            </a:xfrm>
            <a:custGeom>
              <a:avLst/>
              <a:gdLst>
                <a:gd name="T0" fmla="*/ 27 w 27"/>
                <a:gd name="T1" fmla="*/ 0 h 5"/>
                <a:gd name="T2" fmla="*/ 25 w 27"/>
                <a:gd name="T3" fmla="*/ 0 h 5"/>
                <a:gd name="T4" fmla="*/ 24 w 27"/>
                <a:gd name="T5" fmla="*/ 1 h 5"/>
                <a:gd name="T6" fmla="*/ 22 w 27"/>
                <a:gd name="T7" fmla="*/ 1 h 5"/>
                <a:gd name="T8" fmla="*/ 21 w 27"/>
                <a:gd name="T9" fmla="*/ 1 h 5"/>
                <a:gd name="T10" fmla="*/ 19 w 27"/>
                <a:gd name="T11" fmla="*/ 2 h 5"/>
                <a:gd name="T12" fmla="*/ 18 w 27"/>
                <a:gd name="T13" fmla="*/ 2 h 5"/>
                <a:gd name="T14" fmla="*/ 16 w 27"/>
                <a:gd name="T15" fmla="*/ 2 h 5"/>
                <a:gd name="T16" fmla="*/ 15 w 27"/>
                <a:gd name="T17" fmla="*/ 2 h 5"/>
                <a:gd name="T18" fmla="*/ 13 w 27"/>
                <a:gd name="T19" fmla="*/ 3 h 5"/>
                <a:gd name="T20" fmla="*/ 12 w 27"/>
                <a:gd name="T21" fmla="*/ 3 h 5"/>
                <a:gd name="T22" fmla="*/ 10 w 27"/>
                <a:gd name="T23" fmla="*/ 3 h 5"/>
                <a:gd name="T24" fmla="*/ 9 w 27"/>
                <a:gd name="T25" fmla="*/ 4 h 5"/>
                <a:gd name="T26" fmla="*/ 7 w 27"/>
                <a:gd name="T27" fmla="*/ 4 h 5"/>
                <a:gd name="T28" fmla="*/ 6 w 27"/>
                <a:gd name="T29" fmla="*/ 4 h 5"/>
                <a:gd name="T30" fmla="*/ 4 w 27"/>
                <a:gd name="T31" fmla="*/ 4 h 5"/>
                <a:gd name="T32" fmla="*/ 3 w 27"/>
                <a:gd name="T33" fmla="*/ 4 h 5"/>
                <a:gd name="T34" fmla="*/ 1 w 27"/>
                <a:gd name="T35" fmla="*/ 4 h 5"/>
                <a:gd name="T36" fmla="*/ 0 w 27"/>
                <a:gd name="T3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5">
                  <a:moveTo>
                    <a:pt x="27" y="0"/>
                  </a:moveTo>
                  <a:lnTo>
                    <a:pt x="25" y="0"/>
                  </a:lnTo>
                  <a:lnTo>
                    <a:pt x="24" y="1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5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56" name="Line 262"/>
            <p:cNvSpPr>
              <a:spLocks noChangeShapeType="1"/>
            </p:cNvSpPr>
            <p:nvPr/>
          </p:nvSpPr>
          <p:spPr bwMode="auto">
            <a:xfrm flipH="1" flipV="1">
              <a:off x="3650388" y="4455545"/>
              <a:ext cx="65595" cy="37603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57" name="Freeform 263"/>
            <p:cNvSpPr>
              <a:spLocks/>
            </p:cNvSpPr>
            <p:nvPr/>
          </p:nvSpPr>
          <p:spPr bwMode="auto">
            <a:xfrm>
              <a:off x="3650388" y="4413764"/>
              <a:ext cx="207718" cy="41782"/>
            </a:xfrm>
            <a:custGeom>
              <a:avLst/>
              <a:gdLst>
                <a:gd name="T0" fmla="*/ 19 w 19"/>
                <a:gd name="T1" fmla="*/ 0 h 3"/>
                <a:gd name="T2" fmla="*/ 18 w 19"/>
                <a:gd name="T3" fmla="*/ 0 h 3"/>
                <a:gd name="T4" fmla="*/ 17 w 19"/>
                <a:gd name="T5" fmla="*/ 0 h 3"/>
                <a:gd name="T6" fmla="*/ 16 w 19"/>
                <a:gd name="T7" fmla="*/ 0 h 3"/>
                <a:gd name="T8" fmla="*/ 15 w 19"/>
                <a:gd name="T9" fmla="*/ 1 h 3"/>
                <a:gd name="T10" fmla="*/ 14 w 19"/>
                <a:gd name="T11" fmla="*/ 1 h 3"/>
                <a:gd name="T12" fmla="*/ 13 w 19"/>
                <a:gd name="T13" fmla="*/ 1 h 3"/>
                <a:gd name="T14" fmla="*/ 12 w 19"/>
                <a:gd name="T15" fmla="*/ 1 h 3"/>
                <a:gd name="T16" fmla="*/ 11 w 19"/>
                <a:gd name="T17" fmla="*/ 1 h 3"/>
                <a:gd name="T18" fmla="*/ 10 w 19"/>
                <a:gd name="T19" fmla="*/ 2 h 3"/>
                <a:gd name="T20" fmla="*/ 9 w 19"/>
                <a:gd name="T21" fmla="*/ 2 h 3"/>
                <a:gd name="T22" fmla="*/ 8 w 19"/>
                <a:gd name="T23" fmla="*/ 2 h 3"/>
                <a:gd name="T24" fmla="*/ 7 w 19"/>
                <a:gd name="T25" fmla="*/ 2 h 3"/>
                <a:gd name="T26" fmla="*/ 6 w 19"/>
                <a:gd name="T27" fmla="*/ 2 h 3"/>
                <a:gd name="T28" fmla="*/ 5 w 19"/>
                <a:gd name="T29" fmla="*/ 2 h 3"/>
                <a:gd name="T30" fmla="*/ 4 w 19"/>
                <a:gd name="T31" fmla="*/ 2 h 3"/>
                <a:gd name="T32" fmla="*/ 3 w 19"/>
                <a:gd name="T33" fmla="*/ 3 h 3"/>
                <a:gd name="T34" fmla="*/ 2 w 19"/>
                <a:gd name="T35" fmla="*/ 3 h 3"/>
                <a:gd name="T36" fmla="*/ 0 w 19"/>
                <a:gd name="T3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3">
                  <a:moveTo>
                    <a:pt x="19" y="0"/>
                  </a:move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3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58" name="Line 264"/>
            <p:cNvSpPr>
              <a:spLocks noChangeShapeType="1"/>
            </p:cNvSpPr>
            <p:nvPr/>
          </p:nvSpPr>
          <p:spPr bwMode="auto">
            <a:xfrm>
              <a:off x="3639455" y="4455545"/>
              <a:ext cx="54663" cy="37603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59" name="Freeform 265"/>
            <p:cNvSpPr>
              <a:spLocks/>
            </p:cNvSpPr>
            <p:nvPr/>
          </p:nvSpPr>
          <p:spPr bwMode="auto">
            <a:xfrm>
              <a:off x="3388007" y="4831579"/>
              <a:ext cx="306111" cy="0"/>
            </a:xfrm>
            <a:custGeom>
              <a:avLst/>
              <a:gdLst>
                <a:gd name="T0" fmla="*/ 28 w 28"/>
                <a:gd name="T1" fmla="*/ 26 w 28"/>
                <a:gd name="T2" fmla="*/ 25 w 28"/>
                <a:gd name="T3" fmla="*/ 23 w 28"/>
                <a:gd name="T4" fmla="*/ 22 w 28"/>
                <a:gd name="T5" fmla="*/ 20 w 28"/>
                <a:gd name="T6" fmla="*/ 18 w 28"/>
                <a:gd name="T7" fmla="*/ 17 w 28"/>
                <a:gd name="T8" fmla="*/ 15 w 28"/>
                <a:gd name="T9" fmla="*/ 14 w 28"/>
                <a:gd name="T10" fmla="*/ 12 w 28"/>
                <a:gd name="T11" fmla="*/ 11 w 28"/>
                <a:gd name="T12" fmla="*/ 9 w 28"/>
                <a:gd name="T13" fmla="*/ 8 w 28"/>
                <a:gd name="T14" fmla="*/ 6 w 28"/>
                <a:gd name="T15" fmla="*/ 5 w 28"/>
                <a:gd name="T16" fmla="*/ 3 w 28"/>
                <a:gd name="T17" fmla="*/ 2 w 28"/>
                <a:gd name="T18" fmla="*/ 0 w 2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</a:cxnLst>
              <a:rect l="0" t="0" r="r" b="b"/>
              <a:pathLst>
                <a:path w="28">
                  <a:moveTo>
                    <a:pt x="28" y="0"/>
                  </a:moveTo>
                  <a:lnTo>
                    <a:pt x="26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60" name="Line 266"/>
            <p:cNvSpPr>
              <a:spLocks noChangeShapeType="1"/>
            </p:cNvSpPr>
            <p:nvPr/>
          </p:nvSpPr>
          <p:spPr bwMode="auto">
            <a:xfrm flipV="1">
              <a:off x="3388007" y="4455545"/>
              <a:ext cx="43730" cy="37603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61" name="Freeform 267"/>
            <p:cNvSpPr>
              <a:spLocks/>
            </p:cNvSpPr>
            <p:nvPr/>
          </p:nvSpPr>
          <p:spPr bwMode="auto">
            <a:xfrm>
              <a:off x="3431737" y="4455545"/>
              <a:ext cx="207718" cy="0"/>
            </a:xfrm>
            <a:custGeom>
              <a:avLst/>
              <a:gdLst>
                <a:gd name="T0" fmla="*/ 19 w 19"/>
                <a:gd name="T1" fmla="*/ 18 w 19"/>
                <a:gd name="T2" fmla="*/ 17 w 19"/>
                <a:gd name="T3" fmla="*/ 16 w 19"/>
                <a:gd name="T4" fmla="*/ 15 w 19"/>
                <a:gd name="T5" fmla="*/ 14 w 19"/>
                <a:gd name="T6" fmla="*/ 13 w 19"/>
                <a:gd name="T7" fmla="*/ 12 w 19"/>
                <a:gd name="T8" fmla="*/ 11 w 19"/>
                <a:gd name="T9" fmla="*/ 10 w 19"/>
                <a:gd name="T10" fmla="*/ 8 w 19"/>
                <a:gd name="T11" fmla="*/ 7 w 19"/>
                <a:gd name="T12" fmla="*/ 6 w 19"/>
                <a:gd name="T13" fmla="*/ 5 w 19"/>
                <a:gd name="T14" fmla="*/ 4 w 19"/>
                <a:gd name="T15" fmla="*/ 3 w 19"/>
                <a:gd name="T16" fmla="*/ 2 w 19"/>
                <a:gd name="T17" fmla="*/ 1 w 19"/>
                <a:gd name="T18" fmla="*/ 0 w 1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</a:cxnLst>
              <a:rect l="0" t="0" r="r" b="b"/>
              <a:pathLst>
                <a:path w="19">
                  <a:moveTo>
                    <a:pt x="19" y="0"/>
                  </a:move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62" name="Line 268"/>
            <p:cNvSpPr>
              <a:spLocks noChangeShapeType="1"/>
            </p:cNvSpPr>
            <p:nvPr/>
          </p:nvSpPr>
          <p:spPr bwMode="auto">
            <a:xfrm flipH="1">
              <a:off x="3366142" y="4455545"/>
              <a:ext cx="54663" cy="37603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63" name="Freeform 269"/>
            <p:cNvSpPr>
              <a:spLocks/>
            </p:cNvSpPr>
            <p:nvPr/>
          </p:nvSpPr>
          <p:spPr bwMode="auto">
            <a:xfrm>
              <a:off x="3070963" y="4761943"/>
              <a:ext cx="295179" cy="69636"/>
            </a:xfrm>
            <a:custGeom>
              <a:avLst/>
              <a:gdLst>
                <a:gd name="T0" fmla="*/ 27 w 27"/>
                <a:gd name="T1" fmla="*/ 5 h 5"/>
                <a:gd name="T2" fmla="*/ 25 w 27"/>
                <a:gd name="T3" fmla="*/ 5 h 5"/>
                <a:gd name="T4" fmla="*/ 24 w 27"/>
                <a:gd name="T5" fmla="*/ 5 h 5"/>
                <a:gd name="T6" fmla="*/ 22 w 27"/>
                <a:gd name="T7" fmla="*/ 4 h 5"/>
                <a:gd name="T8" fmla="*/ 21 w 27"/>
                <a:gd name="T9" fmla="*/ 4 h 5"/>
                <a:gd name="T10" fmla="*/ 19 w 27"/>
                <a:gd name="T11" fmla="*/ 4 h 5"/>
                <a:gd name="T12" fmla="*/ 18 w 27"/>
                <a:gd name="T13" fmla="*/ 4 h 5"/>
                <a:gd name="T14" fmla="*/ 16 w 27"/>
                <a:gd name="T15" fmla="*/ 4 h 5"/>
                <a:gd name="T16" fmla="*/ 15 w 27"/>
                <a:gd name="T17" fmla="*/ 3 h 5"/>
                <a:gd name="T18" fmla="*/ 13 w 27"/>
                <a:gd name="T19" fmla="*/ 3 h 5"/>
                <a:gd name="T20" fmla="*/ 12 w 27"/>
                <a:gd name="T21" fmla="*/ 3 h 5"/>
                <a:gd name="T22" fmla="*/ 10 w 27"/>
                <a:gd name="T23" fmla="*/ 3 h 5"/>
                <a:gd name="T24" fmla="*/ 9 w 27"/>
                <a:gd name="T25" fmla="*/ 2 h 5"/>
                <a:gd name="T26" fmla="*/ 7 w 27"/>
                <a:gd name="T27" fmla="*/ 2 h 5"/>
                <a:gd name="T28" fmla="*/ 6 w 27"/>
                <a:gd name="T29" fmla="*/ 2 h 5"/>
                <a:gd name="T30" fmla="*/ 4 w 27"/>
                <a:gd name="T31" fmla="*/ 1 h 5"/>
                <a:gd name="T32" fmla="*/ 3 w 27"/>
                <a:gd name="T33" fmla="*/ 1 h 5"/>
                <a:gd name="T34" fmla="*/ 1 w 27"/>
                <a:gd name="T35" fmla="*/ 1 h 5"/>
                <a:gd name="T36" fmla="*/ 0 w 27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5" y="5"/>
                  </a:lnTo>
                  <a:lnTo>
                    <a:pt x="24" y="5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9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64" name="Line 270"/>
            <p:cNvSpPr>
              <a:spLocks noChangeShapeType="1"/>
            </p:cNvSpPr>
            <p:nvPr/>
          </p:nvSpPr>
          <p:spPr bwMode="auto">
            <a:xfrm flipV="1">
              <a:off x="3070963" y="4413764"/>
              <a:ext cx="142123" cy="34818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65" name="Freeform 271"/>
            <p:cNvSpPr>
              <a:spLocks/>
            </p:cNvSpPr>
            <p:nvPr/>
          </p:nvSpPr>
          <p:spPr bwMode="auto">
            <a:xfrm>
              <a:off x="3213086" y="4413764"/>
              <a:ext cx="207718" cy="41782"/>
            </a:xfrm>
            <a:custGeom>
              <a:avLst/>
              <a:gdLst>
                <a:gd name="T0" fmla="*/ 19 w 19"/>
                <a:gd name="T1" fmla="*/ 3 h 3"/>
                <a:gd name="T2" fmla="*/ 18 w 19"/>
                <a:gd name="T3" fmla="*/ 3 h 3"/>
                <a:gd name="T4" fmla="*/ 16 w 19"/>
                <a:gd name="T5" fmla="*/ 3 h 3"/>
                <a:gd name="T6" fmla="*/ 15 w 19"/>
                <a:gd name="T7" fmla="*/ 3 h 3"/>
                <a:gd name="T8" fmla="*/ 14 w 19"/>
                <a:gd name="T9" fmla="*/ 3 h 3"/>
                <a:gd name="T10" fmla="*/ 13 w 19"/>
                <a:gd name="T11" fmla="*/ 2 h 3"/>
                <a:gd name="T12" fmla="*/ 12 w 19"/>
                <a:gd name="T13" fmla="*/ 2 h 3"/>
                <a:gd name="T14" fmla="*/ 11 w 19"/>
                <a:gd name="T15" fmla="*/ 2 h 3"/>
                <a:gd name="T16" fmla="*/ 10 w 19"/>
                <a:gd name="T17" fmla="*/ 2 h 3"/>
                <a:gd name="T18" fmla="*/ 9 w 19"/>
                <a:gd name="T19" fmla="*/ 2 h 3"/>
                <a:gd name="T20" fmla="*/ 8 w 19"/>
                <a:gd name="T21" fmla="*/ 2 h 3"/>
                <a:gd name="T22" fmla="*/ 7 w 19"/>
                <a:gd name="T23" fmla="*/ 1 h 3"/>
                <a:gd name="T24" fmla="*/ 6 w 19"/>
                <a:gd name="T25" fmla="*/ 1 h 3"/>
                <a:gd name="T26" fmla="*/ 5 w 19"/>
                <a:gd name="T27" fmla="*/ 1 h 3"/>
                <a:gd name="T28" fmla="*/ 4 w 19"/>
                <a:gd name="T29" fmla="*/ 1 h 3"/>
                <a:gd name="T30" fmla="*/ 3 w 19"/>
                <a:gd name="T31" fmla="*/ 1 h 3"/>
                <a:gd name="T32" fmla="*/ 2 w 19"/>
                <a:gd name="T33" fmla="*/ 0 h 3"/>
                <a:gd name="T34" fmla="*/ 1 w 19"/>
                <a:gd name="T35" fmla="*/ 0 h 3"/>
                <a:gd name="T36" fmla="*/ 0 w 19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3">
                  <a:moveTo>
                    <a:pt x="19" y="3"/>
                  </a:moveTo>
                  <a:lnTo>
                    <a:pt x="18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66" name="Line 272"/>
            <p:cNvSpPr>
              <a:spLocks noChangeShapeType="1"/>
            </p:cNvSpPr>
            <p:nvPr/>
          </p:nvSpPr>
          <p:spPr bwMode="auto">
            <a:xfrm flipH="1">
              <a:off x="3049098" y="4413764"/>
              <a:ext cx="153056" cy="34818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67" name="Freeform 273"/>
            <p:cNvSpPr>
              <a:spLocks/>
            </p:cNvSpPr>
            <p:nvPr/>
          </p:nvSpPr>
          <p:spPr bwMode="auto">
            <a:xfrm>
              <a:off x="2775785" y="4636598"/>
              <a:ext cx="273313" cy="125345"/>
            </a:xfrm>
            <a:custGeom>
              <a:avLst/>
              <a:gdLst>
                <a:gd name="T0" fmla="*/ 25 w 25"/>
                <a:gd name="T1" fmla="*/ 9 h 9"/>
                <a:gd name="T2" fmla="*/ 24 w 25"/>
                <a:gd name="T3" fmla="*/ 8 h 9"/>
                <a:gd name="T4" fmla="*/ 22 w 25"/>
                <a:gd name="T5" fmla="*/ 8 h 9"/>
                <a:gd name="T6" fmla="*/ 21 w 25"/>
                <a:gd name="T7" fmla="*/ 8 h 9"/>
                <a:gd name="T8" fmla="*/ 19 w 25"/>
                <a:gd name="T9" fmla="*/ 7 h 9"/>
                <a:gd name="T10" fmla="*/ 18 w 25"/>
                <a:gd name="T11" fmla="*/ 7 h 9"/>
                <a:gd name="T12" fmla="*/ 16 w 25"/>
                <a:gd name="T13" fmla="*/ 6 h 9"/>
                <a:gd name="T14" fmla="*/ 15 w 25"/>
                <a:gd name="T15" fmla="*/ 6 h 9"/>
                <a:gd name="T16" fmla="*/ 14 w 25"/>
                <a:gd name="T17" fmla="*/ 5 h 9"/>
                <a:gd name="T18" fmla="*/ 12 w 25"/>
                <a:gd name="T19" fmla="*/ 5 h 9"/>
                <a:gd name="T20" fmla="*/ 11 w 25"/>
                <a:gd name="T21" fmla="*/ 4 h 9"/>
                <a:gd name="T22" fmla="*/ 10 w 25"/>
                <a:gd name="T23" fmla="*/ 4 h 9"/>
                <a:gd name="T24" fmla="*/ 8 w 25"/>
                <a:gd name="T25" fmla="*/ 3 h 9"/>
                <a:gd name="T26" fmla="*/ 7 w 25"/>
                <a:gd name="T27" fmla="*/ 3 h 9"/>
                <a:gd name="T28" fmla="*/ 6 w 25"/>
                <a:gd name="T29" fmla="*/ 2 h 9"/>
                <a:gd name="T30" fmla="*/ 4 w 25"/>
                <a:gd name="T31" fmla="*/ 2 h 9"/>
                <a:gd name="T32" fmla="*/ 3 w 25"/>
                <a:gd name="T33" fmla="*/ 1 h 9"/>
                <a:gd name="T34" fmla="*/ 2 w 25"/>
                <a:gd name="T35" fmla="*/ 1 h 9"/>
                <a:gd name="T36" fmla="*/ 0 w 25"/>
                <a:gd name="T3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9">
                  <a:moveTo>
                    <a:pt x="25" y="9"/>
                  </a:moveTo>
                  <a:lnTo>
                    <a:pt x="24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2"/>
                  </a:lnTo>
                  <a:lnTo>
                    <a:pt x="4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68" name="Line 274"/>
            <p:cNvSpPr>
              <a:spLocks noChangeShapeType="1"/>
            </p:cNvSpPr>
            <p:nvPr/>
          </p:nvSpPr>
          <p:spPr bwMode="auto">
            <a:xfrm flipV="1">
              <a:off x="2775785" y="4330200"/>
              <a:ext cx="240516" cy="30639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69" name="Freeform 275"/>
            <p:cNvSpPr>
              <a:spLocks/>
            </p:cNvSpPr>
            <p:nvPr/>
          </p:nvSpPr>
          <p:spPr bwMode="auto">
            <a:xfrm>
              <a:off x="3016301" y="4330200"/>
              <a:ext cx="185853" cy="83563"/>
            </a:xfrm>
            <a:custGeom>
              <a:avLst/>
              <a:gdLst>
                <a:gd name="T0" fmla="*/ 17 w 17"/>
                <a:gd name="T1" fmla="*/ 6 h 6"/>
                <a:gd name="T2" fmla="*/ 16 w 17"/>
                <a:gd name="T3" fmla="*/ 5 h 6"/>
                <a:gd name="T4" fmla="*/ 15 w 17"/>
                <a:gd name="T5" fmla="*/ 5 h 6"/>
                <a:gd name="T6" fmla="*/ 14 w 17"/>
                <a:gd name="T7" fmla="*/ 5 h 6"/>
                <a:gd name="T8" fmla="*/ 13 w 17"/>
                <a:gd name="T9" fmla="*/ 4 h 6"/>
                <a:gd name="T10" fmla="*/ 12 w 17"/>
                <a:gd name="T11" fmla="*/ 4 h 6"/>
                <a:gd name="T12" fmla="*/ 11 w 17"/>
                <a:gd name="T13" fmla="*/ 4 h 6"/>
                <a:gd name="T14" fmla="*/ 10 w 17"/>
                <a:gd name="T15" fmla="*/ 3 h 6"/>
                <a:gd name="T16" fmla="*/ 9 w 17"/>
                <a:gd name="T17" fmla="*/ 3 h 6"/>
                <a:gd name="T18" fmla="*/ 8 w 17"/>
                <a:gd name="T19" fmla="*/ 3 h 6"/>
                <a:gd name="T20" fmla="*/ 7 w 17"/>
                <a:gd name="T21" fmla="*/ 3 h 6"/>
                <a:gd name="T22" fmla="*/ 6 w 17"/>
                <a:gd name="T23" fmla="*/ 2 h 6"/>
                <a:gd name="T24" fmla="*/ 5 w 17"/>
                <a:gd name="T25" fmla="*/ 2 h 6"/>
                <a:gd name="T26" fmla="*/ 4 w 17"/>
                <a:gd name="T27" fmla="*/ 1 h 6"/>
                <a:gd name="T28" fmla="*/ 3 w 17"/>
                <a:gd name="T29" fmla="*/ 1 h 6"/>
                <a:gd name="T30" fmla="*/ 3 w 17"/>
                <a:gd name="T31" fmla="*/ 1 h 6"/>
                <a:gd name="T32" fmla="*/ 2 w 17"/>
                <a:gd name="T33" fmla="*/ 0 h 6"/>
                <a:gd name="T34" fmla="*/ 1 w 17"/>
                <a:gd name="T35" fmla="*/ 0 h 6"/>
                <a:gd name="T36" fmla="*/ 0 w 17"/>
                <a:gd name="T3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16" y="5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70" name="Line 276"/>
            <p:cNvSpPr>
              <a:spLocks noChangeShapeType="1"/>
            </p:cNvSpPr>
            <p:nvPr/>
          </p:nvSpPr>
          <p:spPr bwMode="auto">
            <a:xfrm flipH="1">
              <a:off x="2764852" y="4316273"/>
              <a:ext cx="240516" cy="30639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71" name="Freeform 277"/>
            <p:cNvSpPr>
              <a:spLocks/>
            </p:cNvSpPr>
            <p:nvPr/>
          </p:nvSpPr>
          <p:spPr bwMode="auto">
            <a:xfrm>
              <a:off x="2535269" y="4455545"/>
              <a:ext cx="229583" cy="167126"/>
            </a:xfrm>
            <a:custGeom>
              <a:avLst/>
              <a:gdLst>
                <a:gd name="T0" fmla="*/ 21 w 21"/>
                <a:gd name="T1" fmla="*/ 12 h 12"/>
                <a:gd name="T2" fmla="*/ 19 w 21"/>
                <a:gd name="T3" fmla="*/ 12 h 12"/>
                <a:gd name="T4" fmla="*/ 18 w 21"/>
                <a:gd name="T5" fmla="*/ 11 h 12"/>
                <a:gd name="T6" fmla="*/ 17 w 21"/>
                <a:gd name="T7" fmla="*/ 10 h 12"/>
                <a:gd name="T8" fmla="*/ 16 w 21"/>
                <a:gd name="T9" fmla="*/ 10 h 12"/>
                <a:gd name="T10" fmla="*/ 14 w 21"/>
                <a:gd name="T11" fmla="*/ 9 h 12"/>
                <a:gd name="T12" fmla="*/ 13 w 21"/>
                <a:gd name="T13" fmla="*/ 8 h 12"/>
                <a:gd name="T14" fmla="*/ 12 w 21"/>
                <a:gd name="T15" fmla="*/ 8 h 12"/>
                <a:gd name="T16" fmla="*/ 11 w 21"/>
                <a:gd name="T17" fmla="*/ 7 h 12"/>
                <a:gd name="T18" fmla="*/ 10 w 21"/>
                <a:gd name="T19" fmla="*/ 6 h 12"/>
                <a:gd name="T20" fmla="*/ 8 w 21"/>
                <a:gd name="T21" fmla="*/ 6 h 12"/>
                <a:gd name="T22" fmla="*/ 7 w 21"/>
                <a:gd name="T23" fmla="*/ 5 h 12"/>
                <a:gd name="T24" fmla="*/ 6 w 21"/>
                <a:gd name="T25" fmla="*/ 4 h 12"/>
                <a:gd name="T26" fmla="*/ 5 w 21"/>
                <a:gd name="T27" fmla="*/ 3 h 12"/>
                <a:gd name="T28" fmla="*/ 4 w 21"/>
                <a:gd name="T29" fmla="*/ 3 h 12"/>
                <a:gd name="T30" fmla="*/ 3 w 21"/>
                <a:gd name="T31" fmla="*/ 2 h 12"/>
                <a:gd name="T32" fmla="*/ 2 w 21"/>
                <a:gd name="T33" fmla="*/ 1 h 12"/>
                <a:gd name="T34" fmla="*/ 1 w 21"/>
                <a:gd name="T35" fmla="*/ 0 h 12"/>
                <a:gd name="T36" fmla="*/ 0 w 21"/>
                <a:gd name="T3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12">
                  <a:moveTo>
                    <a:pt x="21" y="12"/>
                  </a:moveTo>
                  <a:lnTo>
                    <a:pt x="19" y="12"/>
                  </a:lnTo>
                  <a:lnTo>
                    <a:pt x="18" y="11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4" y="9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0" y="6"/>
                  </a:lnTo>
                  <a:lnTo>
                    <a:pt x="8" y="6"/>
                  </a:lnTo>
                  <a:lnTo>
                    <a:pt x="7" y="5"/>
                  </a:lnTo>
                  <a:lnTo>
                    <a:pt x="6" y="4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2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72" name="Line 278"/>
            <p:cNvSpPr>
              <a:spLocks noChangeShapeType="1"/>
            </p:cNvSpPr>
            <p:nvPr/>
          </p:nvSpPr>
          <p:spPr bwMode="auto">
            <a:xfrm flipV="1">
              <a:off x="2535269" y="4190929"/>
              <a:ext cx="306111" cy="26461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73" name="Freeform 279"/>
            <p:cNvSpPr>
              <a:spLocks/>
            </p:cNvSpPr>
            <p:nvPr/>
          </p:nvSpPr>
          <p:spPr bwMode="auto">
            <a:xfrm>
              <a:off x="2841380" y="4190929"/>
              <a:ext cx="163988" cy="125345"/>
            </a:xfrm>
            <a:custGeom>
              <a:avLst/>
              <a:gdLst>
                <a:gd name="T0" fmla="*/ 15 w 15"/>
                <a:gd name="T1" fmla="*/ 9 h 9"/>
                <a:gd name="T2" fmla="*/ 14 w 15"/>
                <a:gd name="T3" fmla="*/ 9 h 9"/>
                <a:gd name="T4" fmla="*/ 13 w 15"/>
                <a:gd name="T5" fmla="*/ 8 h 9"/>
                <a:gd name="T6" fmla="*/ 12 w 15"/>
                <a:gd name="T7" fmla="*/ 8 h 9"/>
                <a:gd name="T8" fmla="*/ 11 w 15"/>
                <a:gd name="T9" fmla="*/ 7 h 9"/>
                <a:gd name="T10" fmla="*/ 10 w 15"/>
                <a:gd name="T11" fmla="*/ 7 h 9"/>
                <a:gd name="T12" fmla="*/ 10 w 15"/>
                <a:gd name="T13" fmla="*/ 6 h 9"/>
                <a:gd name="T14" fmla="*/ 9 w 15"/>
                <a:gd name="T15" fmla="*/ 6 h 9"/>
                <a:gd name="T16" fmla="*/ 8 w 15"/>
                <a:gd name="T17" fmla="*/ 5 h 9"/>
                <a:gd name="T18" fmla="*/ 7 w 15"/>
                <a:gd name="T19" fmla="*/ 5 h 9"/>
                <a:gd name="T20" fmla="*/ 6 w 15"/>
                <a:gd name="T21" fmla="*/ 4 h 9"/>
                <a:gd name="T22" fmla="*/ 6 w 15"/>
                <a:gd name="T23" fmla="*/ 4 h 9"/>
                <a:gd name="T24" fmla="*/ 5 w 15"/>
                <a:gd name="T25" fmla="*/ 3 h 9"/>
                <a:gd name="T26" fmla="*/ 4 w 15"/>
                <a:gd name="T27" fmla="*/ 3 h 9"/>
                <a:gd name="T28" fmla="*/ 3 w 15"/>
                <a:gd name="T29" fmla="*/ 2 h 9"/>
                <a:gd name="T30" fmla="*/ 3 w 15"/>
                <a:gd name="T31" fmla="*/ 2 h 9"/>
                <a:gd name="T32" fmla="*/ 2 w 15"/>
                <a:gd name="T33" fmla="*/ 1 h 9"/>
                <a:gd name="T34" fmla="*/ 1 w 15"/>
                <a:gd name="T35" fmla="*/ 1 h 9"/>
                <a:gd name="T36" fmla="*/ 0 w 15"/>
                <a:gd name="T3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" h="9">
                  <a:moveTo>
                    <a:pt x="15" y="9"/>
                  </a:moveTo>
                  <a:lnTo>
                    <a:pt x="14" y="9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74" name="Line 280"/>
            <p:cNvSpPr>
              <a:spLocks noChangeShapeType="1"/>
            </p:cNvSpPr>
            <p:nvPr/>
          </p:nvSpPr>
          <p:spPr bwMode="auto">
            <a:xfrm flipH="1">
              <a:off x="2513404" y="4177001"/>
              <a:ext cx="317044" cy="25068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75" name="Freeform 281"/>
            <p:cNvSpPr>
              <a:spLocks/>
            </p:cNvSpPr>
            <p:nvPr/>
          </p:nvSpPr>
          <p:spPr bwMode="auto">
            <a:xfrm>
              <a:off x="2338483" y="4218783"/>
              <a:ext cx="174921" cy="208908"/>
            </a:xfrm>
            <a:custGeom>
              <a:avLst/>
              <a:gdLst>
                <a:gd name="T0" fmla="*/ 16 w 16"/>
                <a:gd name="T1" fmla="*/ 15 h 15"/>
                <a:gd name="T2" fmla="*/ 15 w 16"/>
                <a:gd name="T3" fmla="*/ 15 h 15"/>
                <a:gd name="T4" fmla="*/ 14 w 16"/>
                <a:gd name="T5" fmla="*/ 14 h 15"/>
                <a:gd name="T6" fmla="*/ 13 w 16"/>
                <a:gd name="T7" fmla="*/ 13 h 15"/>
                <a:gd name="T8" fmla="*/ 12 w 16"/>
                <a:gd name="T9" fmla="*/ 12 h 15"/>
                <a:gd name="T10" fmla="*/ 11 w 16"/>
                <a:gd name="T11" fmla="*/ 11 h 15"/>
                <a:gd name="T12" fmla="*/ 10 w 16"/>
                <a:gd name="T13" fmla="*/ 10 h 15"/>
                <a:gd name="T14" fmla="*/ 9 w 16"/>
                <a:gd name="T15" fmla="*/ 10 h 15"/>
                <a:gd name="T16" fmla="*/ 9 w 16"/>
                <a:gd name="T17" fmla="*/ 9 h 15"/>
                <a:gd name="T18" fmla="*/ 8 w 16"/>
                <a:gd name="T19" fmla="*/ 8 h 15"/>
                <a:gd name="T20" fmla="*/ 7 w 16"/>
                <a:gd name="T21" fmla="*/ 7 h 15"/>
                <a:gd name="T22" fmla="*/ 6 w 16"/>
                <a:gd name="T23" fmla="*/ 6 h 15"/>
                <a:gd name="T24" fmla="*/ 5 w 16"/>
                <a:gd name="T25" fmla="*/ 5 h 15"/>
                <a:gd name="T26" fmla="*/ 4 w 16"/>
                <a:gd name="T27" fmla="*/ 4 h 15"/>
                <a:gd name="T28" fmla="*/ 3 w 16"/>
                <a:gd name="T29" fmla="*/ 3 h 15"/>
                <a:gd name="T30" fmla="*/ 3 w 16"/>
                <a:gd name="T31" fmla="*/ 3 h 15"/>
                <a:gd name="T32" fmla="*/ 2 w 16"/>
                <a:gd name="T33" fmla="*/ 2 h 15"/>
                <a:gd name="T34" fmla="*/ 1 w 16"/>
                <a:gd name="T35" fmla="*/ 1 h 15"/>
                <a:gd name="T36" fmla="*/ 0 w 16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15">
                  <a:moveTo>
                    <a:pt x="16" y="15"/>
                  </a:moveTo>
                  <a:lnTo>
                    <a:pt x="15" y="15"/>
                  </a:lnTo>
                  <a:lnTo>
                    <a:pt x="14" y="14"/>
                  </a:lnTo>
                  <a:lnTo>
                    <a:pt x="13" y="13"/>
                  </a:lnTo>
                  <a:lnTo>
                    <a:pt x="12" y="12"/>
                  </a:lnTo>
                  <a:lnTo>
                    <a:pt x="11" y="11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8" y="8"/>
                  </a:lnTo>
                  <a:lnTo>
                    <a:pt x="7" y="7"/>
                  </a:lnTo>
                  <a:lnTo>
                    <a:pt x="6" y="6"/>
                  </a:lnTo>
                  <a:lnTo>
                    <a:pt x="5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76" name="Line 282"/>
            <p:cNvSpPr>
              <a:spLocks noChangeShapeType="1"/>
            </p:cNvSpPr>
            <p:nvPr/>
          </p:nvSpPr>
          <p:spPr bwMode="auto">
            <a:xfrm flipV="1">
              <a:off x="2338483" y="4037730"/>
              <a:ext cx="371706" cy="18105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77" name="Freeform 283"/>
            <p:cNvSpPr>
              <a:spLocks/>
            </p:cNvSpPr>
            <p:nvPr/>
          </p:nvSpPr>
          <p:spPr bwMode="auto">
            <a:xfrm>
              <a:off x="2710189" y="4037730"/>
              <a:ext cx="120258" cy="139272"/>
            </a:xfrm>
            <a:custGeom>
              <a:avLst/>
              <a:gdLst>
                <a:gd name="T0" fmla="*/ 11 w 11"/>
                <a:gd name="T1" fmla="*/ 10 h 10"/>
                <a:gd name="T2" fmla="*/ 11 w 11"/>
                <a:gd name="T3" fmla="*/ 10 h 10"/>
                <a:gd name="T4" fmla="*/ 10 w 11"/>
                <a:gd name="T5" fmla="*/ 9 h 10"/>
                <a:gd name="T6" fmla="*/ 9 w 11"/>
                <a:gd name="T7" fmla="*/ 9 h 10"/>
                <a:gd name="T8" fmla="*/ 9 w 11"/>
                <a:gd name="T9" fmla="*/ 8 h 10"/>
                <a:gd name="T10" fmla="*/ 8 w 11"/>
                <a:gd name="T11" fmla="*/ 8 h 10"/>
                <a:gd name="T12" fmla="*/ 7 w 11"/>
                <a:gd name="T13" fmla="*/ 7 h 10"/>
                <a:gd name="T14" fmla="*/ 7 w 11"/>
                <a:gd name="T15" fmla="*/ 7 h 10"/>
                <a:gd name="T16" fmla="*/ 6 w 11"/>
                <a:gd name="T17" fmla="*/ 6 h 10"/>
                <a:gd name="T18" fmla="*/ 5 w 11"/>
                <a:gd name="T19" fmla="*/ 5 h 10"/>
                <a:gd name="T20" fmla="*/ 5 w 11"/>
                <a:gd name="T21" fmla="*/ 5 h 10"/>
                <a:gd name="T22" fmla="*/ 4 w 11"/>
                <a:gd name="T23" fmla="*/ 4 h 10"/>
                <a:gd name="T24" fmla="*/ 4 w 11"/>
                <a:gd name="T25" fmla="*/ 3 h 10"/>
                <a:gd name="T26" fmla="*/ 3 w 11"/>
                <a:gd name="T27" fmla="*/ 3 h 10"/>
                <a:gd name="T28" fmla="*/ 3 w 11"/>
                <a:gd name="T29" fmla="*/ 2 h 10"/>
                <a:gd name="T30" fmla="*/ 2 w 11"/>
                <a:gd name="T31" fmla="*/ 2 h 10"/>
                <a:gd name="T32" fmla="*/ 2 w 11"/>
                <a:gd name="T33" fmla="*/ 1 h 10"/>
                <a:gd name="T34" fmla="*/ 1 w 11"/>
                <a:gd name="T35" fmla="*/ 0 h 10"/>
                <a:gd name="T36" fmla="*/ 0 w 11"/>
                <a:gd name="T3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0">
                  <a:moveTo>
                    <a:pt x="11" y="10"/>
                  </a:moveTo>
                  <a:lnTo>
                    <a:pt x="11" y="10"/>
                  </a:lnTo>
                  <a:lnTo>
                    <a:pt x="10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8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78" name="Line 284"/>
            <p:cNvSpPr>
              <a:spLocks noChangeShapeType="1"/>
            </p:cNvSpPr>
            <p:nvPr/>
          </p:nvSpPr>
          <p:spPr bwMode="auto">
            <a:xfrm flipH="1">
              <a:off x="2327551" y="4023802"/>
              <a:ext cx="382639" cy="16712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79" name="Freeform 285"/>
            <p:cNvSpPr>
              <a:spLocks/>
            </p:cNvSpPr>
            <p:nvPr/>
          </p:nvSpPr>
          <p:spPr bwMode="auto">
            <a:xfrm>
              <a:off x="2218225" y="3940239"/>
              <a:ext cx="109325" cy="250689"/>
            </a:xfrm>
            <a:custGeom>
              <a:avLst/>
              <a:gdLst>
                <a:gd name="T0" fmla="*/ 10 w 10"/>
                <a:gd name="T1" fmla="*/ 18 h 18"/>
                <a:gd name="T2" fmla="*/ 10 w 10"/>
                <a:gd name="T3" fmla="*/ 17 h 18"/>
                <a:gd name="T4" fmla="*/ 9 w 10"/>
                <a:gd name="T5" fmla="*/ 16 h 18"/>
                <a:gd name="T6" fmla="*/ 8 w 10"/>
                <a:gd name="T7" fmla="*/ 16 h 18"/>
                <a:gd name="T8" fmla="*/ 8 w 10"/>
                <a:gd name="T9" fmla="*/ 15 h 18"/>
                <a:gd name="T10" fmla="*/ 7 w 10"/>
                <a:gd name="T11" fmla="*/ 14 h 18"/>
                <a:gd name="T12" fmla="*/ 6 w 10"/>
                <a:gd name="T13" fmla="*/ 13 h 18"/>
                <a:gd name="T14" fmla="*/ 6 w 10"/>
                <a:gd name="T15" fmla="*/ 12 h 18"/>
                <a:gd name="T16" fmla="*/ 5 w 10"/>
                <a:gd name="T17" fmla="*/ 11 h 18"/>
                <a:gd name="T18" fmla="*/ 5 w 10"/>
                <a:gd name="T19" fmla="*/ 10 h 18"/>
                <a:gd name="T20" fmla="*/ 4 w 10"/>
                <a:gd name="T21" fmla="*/ 9 h 18"/>
                <a:gd name="T22" fmla="*/ 3 w 10"/>
                <a:gd name="T23" fmla="*/ 8 h 18"/>
                <a:gd name="T24" fmla="*/ 3 w 10"/>
                <a:gd name="T25" fmla="*/ 7 h 18"/>
                <a:gd name="T26" fmla="*/ 2 w 10"/>
                <a:gd name="T27" fmla="*/ 6 h 18"/>
                <a:gd name="T28" fmla="*/ 2 w 10"/>
                <a:gd name="T29" fmla="*/ 5 h 18"/>
                <a:gd name="T30" fmla="*/ 2 w 10"/>
                <a:gd name="T31" fmla="*/ 4 h 18"/>
                <a:gd name="T32" fmla="*/ 1 w 10"/>
                <a:gd name="T33" fmla="*/ 3 h 18"/>
                <a:gd name="T34" fmla="*/ 1 w 10"/>
                <a:gd name="T35" fmla="*/ 1 h 18"/>
                <a:gd name="T36" fmla="*/ 0 w 10"/>
                <a:gd name="T3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8">
                  <a:moveTo>
                    <a:pt x="10" y="18"/>
                  </a:moveTo>
                  <a:lnTo>
                    <a:pt x="10" y="17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4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80" name="Line 286"/>
            <p:cNvSpPr>
              <a:spLocks noChangeShapeType="1"/>
            </p:cNvSpPr>
            <p:nvPr/>
          </p:nvSpPr>
          <p:spPr bwMode="auto">
            <a:xfrm flipV="1">
              <a:off x="2218225" y="3856676"/>
              <a:ext cx="415437" cy="8356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81" name="Freeform 287"/>
            <p:cNvSpPr>
              <a:spLocks/>
            </p:cNvSpPr>
            <p:nvPr/>
          </p:nvSpPr>
          <p:spPr bwMode="auto">
            <a:xfrm>
              <a:off x="2633662" y="3856676"/>
              <a:ext cx="76528" cy="167126"/>
            </a:xfrm>
            <a:custGeom>
              <a:avLst/>
              <a:gdLst>
                <a:gd name="T0" fmla="*/ 7 w 7"/>
                <a:gd name="T1" fmla="*/ 12 h 12"/>
                <a:gd name="T2" fmla="*/ 6 w 7"/>
                <a:gd name="T3" fmla="*/ 11 h 12"/>
                <a:gd name="T4" fmla="*/ 6 w 7"/>
                <a:gd name="T5" fmla="*/ 10 h 12"/>
                <a:gd name="T6" fmla="*/ 5 w 7"/>
                <a:gd name="T7" fmla="*/ 10 h 12"/>
                <a:gd name="T8" fmla="*/ 5 w 7"/>
                <a:gd name="T9" fmla="*/ 9 h 12"/>
                <a:gd name="T10" fmla="*/ 4 w 7"/>
                <a:gd name="T11" fmla="*/ 8 h 12"/>
                <a:gd name="T12" fmla="*/ 4 w 7"/>
                <a:gd name="T13" fmla="*/ 8 h 12"/>
                <a:gd name="T14" fmla="*/ 4 w 7"/>
                <a:gd name="T15" fmla="*/ 7 h 12"/>
                <a:gd name="T16" fmla="*/ 3 w 7"/>
                <a:gd name="T17" fmla="*/ 6 h 12"/>
                <a:gd name="T18" fmla="*/ 3 w 7"/>
                <a:gd name="T19" fmla="*/ 6 h 12"/>
                <a:gd name="T20" fmla="*/ 2 w 7"/>
                <a:gd name="T21" fmla="*/ 5 h 12"/>
                <a:gd name="T22" fmla="*/ 2 w 7"/>
                <a:gd name="T23" fmla="*/ 4 h 12"/>
                <a:gd name="T24" fmla="*/ 2 w 7"/>
                <a:gd name="T25" fmla="*/ 4 h 12"/>
                <a:gd name="T26" fmla="*/ 1 w 7"/>
                <a:gd name="T27" fmla="*/ 3 h 12"/>
                <a:gd name="T28" fmla="*/ 1 w 7"/>
                <a:gd name="T29" fmla="*/ 2 h 12"/>
                <a:gd name="T30" fmla="*/ 1 w 7"/>
                <a:gd name="T31" fmla="*/ 2 h 12"/>
                <a:gd name="T32" fmla="*/ 0 w 7"/>
                <a:gd name="T33" fmla="*/ 1 h 12"/>
                <a:gd name="T34" fmla="*/ 0 w 7"/>
                <a:gd name="T35" fmla="*/ 0 h 12"/>
                <a:gd name="T36" fmla="*/ 0 w 7"/>
                <a:gd name="T3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12">
                  <a:moveTo>
                    <a:pt x="7" y="12"/>
                  </a:moveTo>
                  <a:lnTo>
                    <a:pt x="6" y="11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9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82" name="Line 288"/>
            <p:cNvSpPr>
              <a:spLocks noChangeShapeType="1"/>
            </p:cNvSpPr>
            <p:nvPr/>
          </p:nvSpPr>
          <p:spPr bwMode="auto">
            <a:xfrm flipH="1">
              <a:off x="2218225" y="3842749"/>
              <a:ext cx="415437" cy="8356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83" name="Freeform 289"/>
            <p:cNvSpPr>
              <a:spLocks/>
            </p:cNvSpPr>
            <p:nvPr/>
          </p:nvSpPr>
          <p:spPr bwMode="auto">
            <a:xfrm>
              <a:off x="2174495" y="3661696"/>
              <a:ext cx="43730" cy="264616"/>
            </a:xfrm>
            <a:custGeom>
              <a:avLst/>
              <a:gdLst>
                <a:gd name="T0" fmla="*/ 4 w 4"/>
                <a:gd name="T1" fmla="*/ 19 h 19"/>
                <a:gd name="T2" fmla="*/ 3 w 4"/>
                <a:gd name="T3" fmla="*/ 18 h 19"/>
                <a:gd name="T4" fmla="*/ 3 w 4"/>
                <a:gd name="T5" fmla="*/ 17 h 19"/>
                <a:gd name="T6" fmla="*/ 3 w 4"/>
                <a:gd name="T7" fmla="*/ 16 h 19"/>
                <a:gd name="T8" fmla="*/ 2 w 4"/>
                <a:gd name="T9" fmla="*/ 15 h 19"/>
                <a:gd name="T10" fmla="*/ 2 w 4"/>
                <a:gd name="T11" fmla="*/ 14 h 19"/>
                <a:gd name="T12" fmla="*/ 2 w 4"/>
                <a:gd name="T13" fmla="*/ 13 h 19"/>
                <a:gd name="T14" fmla="*/ 2 w 4"/>
                <a:gd name="T15" fmla="*/ 12 h 19"/>
                <a:gd name="T16" fmla="*/ 1 w 4"/>
                <a:gd name="T17" fmla="*/ 11 h 19"/>
                <a:gd name="T18" fmla="*/ 1 w 4"/>
                <a:gd name="T19" fmla="*/ 10 h 19"/>
                <a:gd name="T20" fmla="*/ 1 w 4"/>
                <a:gd name="T21" fmla="*/ 8 h 19"/>
                <a:gd name="T22" fmla="*/ 1 w 4"/>
                <a:gd name="T23" fmla="*/ 7 h 19"/>
                <a:gd name="T24" fmla="*/ 1 w 4"/>
                <a:gd name="T25" fmla="*/ 6 h 19"/>
                <a:gd name="T26" fmla="*/ 1 w 4"/>
                <a:gd name="T27" fmla="*/ 5 h 19"/>
                <a:gd name="T28" fmla="*/ 0 w 4"/>
                <a:gd name="T29" fmla="*/ 4 h 19"/>
                <a:gd name="T30" fmla="*/ 0 w 4"/>
                <a:gd name="T31" fmla="*/ 3 h 19"/>
                <a:gd name="T32" fmla="*/ 0 w 4"/>
                <a:gd name="T33" fmla="*/ 2 h 19"/>
                <a:gd name="T34" fmla="*/ 0 w 4"/>
                <a:gd name="T35" fmla="*/ 1 h 19"/>
                <a:gd name="T36" fmla="*/ 0 w 4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3" y="18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84" name="Line 290"/>
            <p:cNvSpPr>
              <a:spLocks noChangeShapeType="1"/>
            </p:cNvSpPr>
            <p:nvPr/>
          </p:nvSpPr>
          <p:spPr bwMode="auto">
            <a:xfrm flipV="1">
              <a:off x="2174495" y="3647768"/>
              <a:ext cx="426369" cy="13927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85" name="Freeform 291"/>
            <p:cNvSpPr>
              <a:spLocks/>
            </p:cNvSpPr>
            <p:nvPr/>
          </p:nvSpPr>
          <p:spPr bwMode="auto">
            <a:xfrm>
              <a:off x="2600864" y="3647768"/>
              <a:ext cx="32798" cy="194981"/>
            </a:xfrm>
            <a:custGeom>
              <a:avLst/>
              <a:gdLst>
                <a:gd name="T0" fmla="*/ 3 w 3"/>
                <a:gd name="T1" fmla="*/ 14 h 14"/>
                <a:gd name="T2" fmla="*/ 2 w 3"/>
                <a:gd name="T3" fmla="*/ 13 h 14"/>
                <a:gd name="T4" fmla="*/ 2 w 3"/>
                <a:gd name="T5" fmla="*/ 12 h 14"/>
                <a:gd name="T6" fmla="*/ 2 w 3"/>
                <a:gd name="T7" fmla="*/ 11 h 14"/>
                <a:gd name="T8" fmla="*/ 2 w 3"/>
                <a:gd name="T9" fmla="*/ 11 h 14"/>
                <a:gd name="T10" fmla="*/ 1 w 3"/>
                <a:gd name="T11" fmla="*/ 10 h 14"/>
                <a:gd name="T12" fmla="*/ 1 w 3"/>
                <a:gd name="T13" fmla="*/ 9 h 14"/>
                <a:gd name="T14" fmla="*/ 1 w 3"/>
                <a:gd name="T15" fmla="*/ 8 h 14"/>
                <a:gd name="T16" fmla="*/ 1 w 3"/>
                <a:gd name="T17" fmla="*/ 8 h 14"/>
                <a:gd name="T18" fmla="*/ 1 w 3"/>
                <a:gd name="T19" fmla="*/ 7 h 14"/>
                <a:gd name="T20" fmla="*/ 1 w 3"/>
                <a:gd name="T21" fmla="*/ 6 h 14"/>
                <a:gd name="T22" fmla="*/ 1 w 3"/>
                <a:gd name="T23" fmla="*/ 6 h 14"/>
                <a:gd name="T24" fmla="*/ 0 w 3"/>
                <a:gd name="T25" fmla="*/ 5 h 14"/>
                <a:gd name="T26" fmla="*/ 0 w 3"/>
                <a:gd name="T27" fmla="*/ 4 h 14"/>
                <a:gd name="T28" fmla="*/ 0 w 3"/>
                <a:gd name="T29" fmla="*/ 3 h 14"/>
                <a:gd name="T30" fmla="*/ 0 w 3"/>
                <a:gd name="T31" fmla="*/ 3 h 14"/>
                <a:gd name="T32" fmla="*/ 0 w 3"/>
                <a:gd name="T33" fmla="*/ 2 h 14"/>
                <a:gd name="T34" fmla="*/ 0 w 3"/>
                <a:gd name="T35" fmla="*/ 1 h 14"/>
                <a:gd name="T36" fmla="*/ 0 w 3"/>
                <a:gd name="T3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" h="14">
                  <a:moveTo>
                    <a:pt x="3" y="14"/>
                  </a:moveTo>
                  <a:lnTo>
                    <a:pt x="2" y="13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86" name="Line 292"/>
            <p:cNvSpPr>
              <a:spLocks noChangeShapeType="1"/>
            </p:cNvSpPr>
            <p:nvPr/>
          </p:nvSpPr>
          <p:spPr bwMode="auto">
            <a:xfrm flipH="1">
              <a:off x="2174495" y="3633841"/>
              <a:ext cx="42636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87" name="Freeform 293"/>
            <p:cNvSpPr>
              <a:spLocks/>
            </p:cNvSpPr>
            <p:nvPr/>
          </p:nvSpPr>
          <p:spPr bwMode="auto">
            <a:xfrm>
              <a:off x="2174495" y="3369225"/>
              <a:ext cx="32798" cy="264616"/>
            </a:xfrm>
            <a:custGeom>
              <a:avLst/>
              <a:gdLst>
                <a:gd name="T0" fmla="*/ 0 w 3"/>
                <a:gd name="T1" fmla="*/ 19 h 19"/>
                <a:gd name="T2" fmla="*/ 0 w 3"/>
                <a:gd name="T3" fmla="*/ 18 h 19"/>
                <a:gd name="T4" fmla="*/ 0 w 3"/>
                <a:gd name="T5" fmla="*/ 17 h 19"/>
                <a:gd name="T6" fmla="*/ 0 w 3"/>
                <a:gd name="T7" fmla="*/ 16 h 19"/>
                <a:gd name="T8" fmla="*/ 0 w 3"/>
                <a:gd name="T9" fmla="*/ 15 h 19"/>
                <a:gd name="T10" fmla="*/ 0 w 3"/>
                <a:gd name="T11" fmla="*/ 14 h 19"/>
                <a:gd name="T12" fmla="*/ 0 w 3"/>
                <a:gd name="T13" fmla="*/ 13 h 19"/>
                <a:gd name="T14" fmla="*/ 1 w 3"/>
                <a:gd name="T15" fmla="*/ 12 h 19"/>
                <a:gd name="T16" fmla="*/ 1 w 3"/>
                <a:gd name="T17" fmla="*/ 11 h 19"/>
                <a:gd name="T18" fmla="*/ 1 w 3"/>
                <a:gd name="T19" fmla="*/ 10 h 19"/>
                <a:gd name="T20" fmla="*/ 1 w 3"/>
                <a:gd name="T21" fmla="*/ 9 h 19"/>
                <a:gd name="T22" fmla="*/ 1 w 3"/>
                <a:gd name="T23" fmla="*/ 8 h 19"/>
                <a:gd name="T24" fmla="*/ 2 w 3"/>
                <a:gd name="T25" fmla="*/ 7 h 19"/>
                <a:gd name="T26" fmla="*/ 2 w 3"/>
                <a:gd name="T27" fmla="*/ 6 h 19"/>
                <a:gd name="T28" fmla="*/ 2 w 3"/>
                <a:gd name="T29" fmla="*/ 4 h 19"/>
                <a:gd name="T30" fmla="*/ 2 w 3"/>
                <a:gd name="T31" fmla="*/ 3 h 19"/>
                <a:gd name="T32" fmla="*/ 3 w 3"/>
                <a:gd name="T33" fmla="*/ 2 h 19"/>
                <a:gd name="T34" fmla="*/ 3 w 3"/>
                <a:gd name="T35" fmla="*/ 1 h 19"/>
                <a:gd name="T36" fmla="*/ 3 w 3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" h="19">
                  <a:moveTo>
                    <a:pt x="0" y="19"/>
                  </a:move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88" name="Line 294"/>
            <p:cNvSpPr>
              <a:spLocks noChangeShapeType="1"/>
            </p:cNvSpPr>
            <p:nvPr/>
          </p:nvSpPr>
          <p:spPr bwMode="auto">
            <a:xfrm>
              <a:off x="2207293" y="3369225"/>
              <a:ext cx="415437" cy="8356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89" name="Freeform 295"/>
            <p:cNvSpPr>
              <a:spLocks/>
            </p:cNvSpPr>
            <p:nvPr/>
          </p:nvSpPr>
          <p:spPr bwMode="auto">
            <a:xfrm>
              <a:off x="2600864" y="3452788"/>
              <a:ext cx="21865" cy="181053"/>
            </a:xfrm>
            <a:custGeom>
              <a:avLst/>
              <a:gdLst>
                <a:gd name="T0" fmla="*/ 0 w 2"/>
                <a:gd name="T1" fmla="*/ 13 h 13"/>
                <a:gd name="T2" fmla="*/ 0 w 2"/>
                <a:gd name="T3" fmla="*/ 13 h 13"/>
                <a:gd name="T4" fmla="*/ 0 w 2"/>
                <a:gd name="T5" fmla="*/ 12 h 13"/>
                <a:gd name="T6" fmla="*/ 0 w 2"/>
                <a:gd name="T7" fmla="*/ 11 h 13"/>
                <a:gd name="T8" fmla="*/ 0 w 2"/>
                <a:gd name="T9" fmla="*/ 10 h 13"/>
                <a:gd name="T10" fmla="*/ 0 w 2"/>
                <a:gd name="T11" fmla="*/ 10 h 13"/>
                <a:gd name="T12" fmla="*/ 0 w 2"/>
                <a:gd name="T13" fmla="*/ 9 h 13"/>
                <a:gd name="T14" fmla="*/ 0 w 2"/>
                <a:gd name="T15" fmla="*/ 8 h 13"/>
                <a:gd name="T16" fmla="*/ 0 w 2"/>
                <a:gd name="T17" fmla="*/ 8 h 13"/>
                <a:gd name="T18" fmla="*/ 1 w 2"/>
                <a:gd name="T19" fmla="*/ 7 h 13"/>
                <a:gd name="T20" fmla="*/ 1 w 2"/>
                <a:gd name="T21" fmla="*/ 6 h 13"/>
                <a:gd name="T22" fmla="*/ 1 w 2"/>
                <a:gd name="T23" fmla="*/ 5 h 13"/>
                <a:gd name="T24" fmla="*/ 1 w 2"/>
                <a:gd name="T25" fmla="*/ 5 h 13"/>
                <a:gd name="T26" fmla="*/ 1 w 2"/>
                <a:gd name="T27" fmla="*/ 4 h 13"/>
                <a:gd name="T28" fmla="*/ 1 w 2"/>
                <a:gd name="T29" fmla="*/ 3 h 13"/>
                <a:gd name="T30" fmla="*/ 2 w 2"/>
                <a:gd name="T31" fmla="*/ 2 h 13"/>
                <a:gd name="T32" fmla="*/ 2 w 2"/>
                <a:gd name="T33" fmla="*/ 2 h 13"/>
                <a:gd name="T34" fmla="*/ 2 w 2"/>
                <a:gd name="T35" fmla="*/ 1 h 13"/>
                <a:gd name="T36" fmla="*/ 2 w 2"/>
                <a:gd name="T3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" h="13">
                  <a:moveTo>
                    <a:pt x="0" y="13"/>
                  </a:move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90" name="Line 296"/>
            <p:cNvSpPr>
              <a:spLocks noChangeShapeType="1"/>
            </p:cNvSpPr>
            <p:nvPr/>
          </p:nvSpPr>
          <p:spPr bwMode="auto">
            <a:xfrm flipH="1" flipV="1">
              <a:off x="2218225" y="3355298"/>
              <a:ext cx="415437" cy="8356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91" name="Freeform 297"/>
            <p:cNvSpPr>
              <a:spLocks/>
            </p:cNvSpPr>
            <p:nvPr/>
          </p:nvSpPr>
          <p:spPr bwMode="auto">
            <a:xfrm>
              <a:off x="2218225" y="3104608"/>
              <a:ext cx="98393" cy="250689"/>
            </a:xfrm>
            <a:custGeom>
              <a:avLst/>
              <a:gdLst>
                <a:gd name="T0" fmla="*/ 0 w 9"/>
                <a:gd name="T1" fmla="*/ 18 h 18"/>
                <a:gd name="T2" fmla="*/ 0 w 9"/>
                <a:gd name="T3" fmla="*/ 17 h 18"/>
                <a:gd name="T4" fmla="*/ 1 w 9"/>
                <a:gd name="T5" fmla="*/ 16 h 18"/>
                <a:gd name="T6" fmla="*/ 1 w 9"/>
                <a:gd name="T7" fmla="*/ 15 h 18"/>
                <a:gd name="T8" fmla="*/ 1 w 9"/>
                <a:gd name="T9" fmla="*/ 14 h 18"/>
                <a:gd name="T10" fmla="*/ 2 w 9"/>
                <a:gd name="T11" fmla="*/ 13 h 18"/>
                <a:gd name="T12" fmla="*/ 2 w 9"/>
                <a:gd name="T13" fmla="*/ 12 h 18"/>
                <a:gd name="T14" fmla="*/ 3 w 9"/>
                <a:gd name="T15" fmla="*/ 11 h 18"/>
                <a:gd name="T16" fmla="*/ 3 w 9"/>
                <a:gd name="T17" fmla="*/ 10 h 18"/>
                <a:gd name="T18" fmla="*/ 4 w 9"/>
                <a:gd name="T19" fmla="*/ 9 h 18"/>
                <a:gd name="T20" fmla="*/ 4 w 9"/>
                <a:gd name="T21" fmla="*/ 8 h 18"/>
                <a:gd name="T22" fmla="*/ 5 w 9"/>
                <a:gd name="T23" fmla="*/ 7 h 18"/>
                <a:gd name="T24" fmla="*/ 5 w 9"/>
                <a:gd name="T25" fmla="*/ 6 h 18"/>
                <a:gd name="T26" fmla="*/ 6 w 9"/>
                <a:gd name="T27" fmla="*/ 5 h 18"/>
                <a:gd name="T28" fmla="*/ 7 w 9"/>
                <a:gd name="T29" fmla="*/ 4 h 18"/>
                <a:gd name="T30" fmla="*/ 7 w 9"/>
                <a:gd name="T31" fmla="*/ 3 h 18"/>
                <a:gd name="T32" fmla="*/ 8 w 9"/>
                <a:gd name="T33" fmla="*/ 2 h 18"/>
                <a:gd name="T34" fmla="*/ 9 w 9"/>
                <a:gd name="T35" fmla="*/ 1 h 18"/>
                <a:gd name="T36" fmla="*/ 9 w 9"/>
                <a:gd name="T3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18">
                  <a:moveTo>
                    <a:pt x="0" y="18"/>
                  </a:moveTo>
                  <a:lnTo>
                    <a:pt x="0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4" y="9"/>
                  </a:lnTo>
                  <a:lnTo>
                    <a:pt x="4" y="8"/>
                  </a:lnTo>
                  <a:lnTo>
                    <a:pt x="5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2"/>
                  </a:lnTo>
                  <a:lnTo>
                    <a:pt x="9" y="1"/>
                  </a:lnTo>
                  <a:lnTo>
                    <a:pt x="9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92" name="Line 298"/>
            <p:cNvSpPr>
              <a:spLocks noChangeShapeType="1"/>
            </p:cNvSpPr>
            <p:nvPr/>
          </p:nvSpPr>
          <p:spPr bwMode="auto">
            <a:xfrm>
              <a:off x="2316618" y="3104608"/>
              <a:ext cx="382639" cy="16712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93" name="Freeform 299"/>
            <p:cNvSpPr>
              <a:spLocks/>
            </p:cNvSpPr>
            <p:nvPr/>
          </p:nvSpPr>
          <p:spPr bwMode="auto">
            <a:xfrm>
              <a:off x="2633662" y="3271734"/>
              <a:ext cx="65595" cy="167126"/>
            </a:xfrm>
            <a:custGeom>
              <a:avLst/>
              <a:gdLst>
                <a:gd name="T0" fmla="*/ 0 w 6"/>
                <a:gd name="T1" fmla="*/ 12 h 12"/>
                <a:gd name="T2" fmla="*/ 0 w 6"/>
                <a:gd name="T3" fmla="*/ 12 h 12"/>
                <a:gd name="T4" fmla="*/ 0 w 6"/>
                <a:gd name="T5" fmla="*/ 11 h 12"/>
                <a:gd name="T6" fmla="*/ 0 w 6"/>
                <a:gd name="T7" fmla="*/ 10 h 12"/>
                <a:gd name="T8" fmla="*/ 1 w 6"/>
                <a:gd name="T9" fmla="*/ 9 h 12"/>
                <a:gd name="T10" fmla="*/ 1 w 6"/>
                <a:gd name="T11" fmla="*/ 9 h 12"/>
                <a:gd name="T12" fmla="*/ 1 w 6"/>
                <a:gd name="T13" fmla="*/ 8 h 12"/>
                <a:gd name="T14" fmla="*/ 2 w 6"/>
                <a:gd name="T15" fmla="*/ 7 h 12"/>
                <a:gd name="T16" fmla="*/ 2 w 6"/>
                <a:gd name="T17" fmla="*/ 7 h 12"/>
                <a:gd name="T18" fmla="*/ 2 w 6"/>
                <a:gd name="T19" fmla="*/ 6 h 12"/>
                <a:gd name="T20" fmla="*/ 3 w 6"/>
                <a:gd name="T21" fmla="*/ 5 h 12"/>
                <a:gd name="T22" fmla="*/ 3 w 6"/>
                <a:gd name="T23" fmla="*/ 5 h 12"/>
                <a:gd name="T24" fmla="*/ 3 w 6"/>
                <a:gd name="T25" fmla="*/ 4 h 12"/>
                <a:gd name="T26" fmla="*/ 4 w 6"/>
                <a:gd name="T27" fmla="*/ 3 h 12"/>
                <a:gd name="T28" fmla="*/ 4 w 6"/>
                <a:gd name="T29" fmla="*/ 3 h 12"/>
                <a:gd name="T30" fmla="*/ 5 w 6"/>
                <a:gd name="T31" fmla="*/ 2 h 12"/>
                <a:gd name="T32" fmla="*/ 5 w 6"/>
                <a:gd name="T33" fmla="*/ 1 h 12"/>
                <a:gd name="T34" fmla="*/ 6 w 6"/>
                <a:gd name="T35" fmla="*/ 1 h 12"/>
                <a:gd name="T36" fmla="*/ 6 w 6"/>
                <a:gd name="T3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94" name="Line 300"/>
            <p:cNvSpPr>
              <a:spLocks noChangeShapeType="1"/>
            </p:cNvSpPr>
            <p:nvPr/>
          </p:nvSpPr>
          <p:spPr bwMode="auto">
            <a:xfrm flipH="1" flipV="1">
              <a:off x="2327551" y="3076754"/>
              <a:ext cx="382639" cy="18105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95" name="Freeform 301"/>
            <p:cNvSpPr>
              <a:spLocks/>
            </p:cNvSpPr>
            <p:nvPr/>
          </p:nvSpPr>
          <p:spPr bwMode="auto">
            <a:xfrm>
              <a:off x="2327551" y="2853919"/>
              <a:ext cx="174921" cy="222835"/>
            </a:xfrm>
            <a:custGeom>
              <a:avLst/>
              <a:gdLst>
                <a:gd name="T0" fmla="*/ 0 w 16"/>
                <a:gd name="T1" fmla="*/ 16 h 16"/>
                <a:gd name="T2" fmla="*/ 1 w 16"/>
                <a:gd name="T3" fmla="*/ 15 h 16"/>
                <a:gd name="T4" fmla="*/ 2 w 16"/>
                <a:gd name="T5" fmla="*/ 15 h 16"/>
                <a:gd name="T6" fmla="*/ 3 w 16"/>
                <a:gd name="T7" fmla="*/ 14 h 16"/>
                <a:gd name="T8" fmla="*/ 3 w 16"/>
                <a:gd name="T9" fmla="*/ 13 h 16"/>
                <a:gd name="T10" fmla="*/ 4 w 16"/>
                <a:gd name="T11" fmla="*/ 12 h 16"/>
                <a:gd name="T12" fmla="*/ 5 w 16"/>
                <a:gd name="T13" fmla="*/ 11 h 16"/>
                <a:gd name="T14" fmla="*/ 6 w 16"/>
                <a:gd name="T15" fmla="*/ 10 h 16"/>
                <a:gd name="T16" fmla="*/ 7 w 16"/>
                <a:gd name="T17" fmla="*/ 9 h 16"/>
                <a:gd name="T18" fmla="*/ 7 w 16"/>
                <a:gd name="T19" fmla="*/ 8 h 16"/>
                <a:gd name="T20" fmla="*/ 8 w 16"/>
                <a:gd name="T21" fmla="*/ 7 h 16"/>
                <a:gd name="T22" fmla="*/ 9 w 16"/>
                <a:gd name="T23" fmla="*/ 6 h 16"/>
                <a:gd name="T24" fmla="*/ 10 w 16"/>
                <a:gd name="T25" fmla="*/ 6 h 16"/>
                <a:gd name="T26" fmla="*/ 11 w 16"/>
                <a:gd name="T27" fmla="*/ 5 h 16"/>
                <a:gd name="T28" fmla="*/ 12 w 16"/>
                <a:gd name="T29" fmla="*/ 4 h 16"/>
                <a:gd name="T30" fmla="*/ 13 w 16"/>
                <a:gd name="T31" fmla="*/ 3 h 16"/>
                <a:gd name="T32" fmla="*/ 14 w 16"/>
                <a:gd name="T33" fmla="*/ 2 h 16"/>
                <a:gd name="T34" fmla="*/ 15 w 16"/>
                <a:gd name="T35" fmla="*/ 1 h 16"/>
                <a:gd name="T36" fmla="*/ 16 w 16"/>
                <a:gd name="T3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1" y="15"/>
                  </a:lnTo>
                  <a:lnTo>
                    <a:pt x="2" y="15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4" y="12"/>
                  </a:lnTo>
                  <a:lnTo>
                    <a:pt x="5" y="11"/>
                  </a:lnTo>
                  <a:lnTo>
                    <a:pt x="6" y="10"/>
                  </a:lnTo>
                  <a:lnTo>
                    <a:pt x="7" y="9"/>
                  </a:lnTo>
                  <a:lnTo>
                    <a:pt x="7" y="8"/>
                  </a:lnTo>
                  <a:lnTo>
                    <a:pt x="8" y="7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2" y="4"/>
                  </a:lnTo>
                  <a:lnTo>
                    <a:pt x="13" y="3"/>
                  </a:lnTo>
                  <a:lnTo>
                    <a:pt x="14" y="2"/>
                  </a:lnTo>
                  <a:lnTo>
                    <a:pt x="15" y="1"/>
                  </a:lnTo>
                  <a:lnTo>
                    <a:pt x="16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96" name="Line 302"/>
            <p:cNvSpPr>
              <a:spLocks noChangeShapeType="1"/>
            </p:cNvSpPr>
            <p:nvPr/>
          </p:nvSpPr>
          <p:spPr bwMode="auto">
            <a:xfrm>
              <a:off x="2502471" y="2853919"/>
              <a:ext cx="317044" cy="25068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97" name="Freeform 303"/>
            <p:cNvSpPr>
              <a:spLocks/>
            </p:cNvSpPr>
            <p:nvPr/>
          </p:nvSpPr>
          <p:spPr bwMode="auto">
            <a:xfrm>
              <a:off x="2710189" y="3104608"/>
              <a:ext cx="109325" cy="153199"/>
            </a:xfrm>
            <a:custGeom>
              <a:avLst/>
              <a:gdLst>
                <a:gd name="T0" fmla="*/ 0 w 10"/>
                <a:gd name="T1" fmla="*/ 11 h 11"/>
                <a:gd name="T2" fmla="*/ 0 w 10"/>
                <a:gd name="T3" fmla="*/ 10 h 11"/>
                <a:gd name="T4" fmla="*/ 1 w 10"/>
                <a:gd name="T5" fmla="*/ 10 h 11"/>
                <a:gd name="T6" fmla="*/ 1 w 10"/>
                <a:gd name="T7" fmla="*/ 9 h 11"/>
                <a:gd name="T8" fmla="*/ 2 w 10"/>
                <a:gd name="T9" fmla="*/ 8 h 11"/>
                <a:gd name="T10" fmla="*/ 2 w 10"/>
                <a:gd name="T11" fmla="*/ 8 h 11"/>
                <a:gd name="T12" fmla="*/ 3 w 10"/>
                <a:gd name="T13" fmla="*/ 7 h 11"/>
                <a:gd name="T14" fmla="*/ 3 w 10"/>
                <a:gd name="T15" fmla="*/ 7 h 11"/>
                <a:gd name="T16" fmla="*/ 4 w 10"/>
                <a:gd name="T17" fmla="*/ 6 h 11"/>
                <a:gd name="T18" fmla="*/ 5 w 10"/>
                <a:gd name="T19" fmla="*/ 5 h 11"/>
                <a:gd name="T20" fmla="*/ 5 w 10"/>
                <a:gd name="T21" fmla="*/ 5 h 11"/>
                <a:gd name="T22" fmla="*/ 6 w 10"/>
                <a:gd name="T23" fmla="*/ 4 h 11"/>
                <a:gd name="T24" fmla="*/ 6 w 10"/>
                <a:gd name="T25" fmla="*/ 4 h 11"/>
                <a:gd name="T26" fmla="*/ 7 w 10"/>
                <a:gd name="T27" fmla="*/ 3 h 11"/>
                <a:gd name="T28" fmla="*/ 8 w 10"/>
                <a:gd name="T29" fmla="*/ 2 h 11"/>
                <a:gd name="T30" fmla="*/ 8 w 10"/>
                <a:gd name="T31" fmla="*/ 2 h 11"/>
                <a:gd name="T32" fmla="*/ 9 w 10"/>
                <a:gd name="T33" fmla="*/ 1 h 11"/>
                <a:gd name="T34" fmla="*/ 10 w 10"/>
                <a:gd name="T35" fmla="*/ 1 h 11"/>
                <a:gd name="T36" fmla="*/ 10 w 10"/>
                <a:gd name="T3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1">
                  <a:moveTo>
                    <a:pt x="0" y="11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2" y="8"/>
                  </a:lnTo>
                  <a:lnTo>
                    <a:pt x="2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98" name="Line 304"/>
            <p:cNvSpPr>
              <a:spLocks noChangeShapeType="1"/>
            </p:cNvSpPr>
            <p:nvPr/>
          </p:nvSpPr>
          <p:spPr bwMode="auto">
            <a:xfrm flipH="1" flipV="1">
              <a:off x="2513404" y="2839992"/>
              <a:ext cx="317044" cy="25068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399" name="Freeform 305"/>
            <p:cNvSpPr>
              <a:spLocks/>
            </p:cNvSpPr>
            <p:nvPr/>
          </p:nvSpPr>
          <p:spPr bwMode="auto">
            <a:xfrm>
              <a:off x="2513404" y="2658938"/>
              <a:ext cx="229583" cy="181053"/>
            </a:xfrm>
            <a:custGeom>
              <a:avLst/>
              <a:gdLst>
                <a:gd name="T0" fmla="*/ 0 w 21"/>
                <a:gd name="T1" fmla="*/ 13 h 13"/>
                <a:gd name="T2" fmla="*/ 1 w 21"/>
                <a:gd name="T3" fmla="*/ 13 h 13"/>
                <a:gd name="T4" fmla="*/ 2 w 21"/>
                <a:gd name="T5" fmla="*/ 12 h 13"/>
                <a:gd name="T6" fmla="*/ 3 w 21"/>
                <a:gd name="T7" fmla="*/ 11 h 13"/>
                <a:gd name="T8" fmla="*/ 4 w 21"/>
                <a:gd name="T9" fmla="*/ 10 h 13"/>
                <a:gd name="T10" fmla="*/ 6 w 21"/>
                <a:gd name="T11" fmla="*/ 9 h 13"/>
                <a:gd name="T12" fmla="*/ 7 w 21"/>
                <a:gd name="T13" fmla="*/ 9 h 13"/>
                <a:gd name="T14" fmla="*/ 8 w 21"/>
                <a:gd name="T15" fmla="*/ 8 h 13"/>
                <a:gd name="T16" fmla="*/ 9 w 21"/>
                <a:gd name="T17" fmla="*/ 7 h 13"/>
                <a:gd name="T18" fmla="*/ 10 w 21"/>
                <a:gd name="T19" fmla="*/ 6 h 13"/>
                <a:gd name="T20" fmla="*/ 11 w 21"/>
                <a:gd name="T21" fmla="*/ 6 h 13"/>
                <a:gd name="T22" fmla="*/ 12 w 21"/>
                <a:gd name="T23" fmla="*/ 5 h 13"/>
                <a:gd name="T24" fmla="*/ 13 w 21"/>
                <a:gd name="T25" fmla="*/ 4 h 13"/>
                <a:gd name="T26" fmla="*/ 15 w 21"/>
                <a:gd name="T27" fmla="*/ 4 h 13"/>
                <a:gd name="T28" fmla="*/ 16 w 21"/>
                <a:gd name="T29" fmla="*/ 3 h 13"/>
                <a:gd name="T30" fmla="*/ 17 w 21"/>
                <a:gd name="T31" fmla="*/ 2 h 13"/>
                <a:gd name="T32" fmla="*/ 18 w 21"/>
                <a:gd name="T33" fmla="*/ 2 h 13"/>
                <a:gd name="T34" fmla="*/ 20 w 21"/>
                <a:gd name="T35" fmla="*/ 1 h 13"/>
                <a:gd name="T36" fmla="*/ 21 w 21"/>
                <a:gd name="T3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13">
                  <a:moveTo>
                    <a:pt x="0" y="13"/>
                  </a:moveTo>
                  <a:lnTo>
                    <a:pt x="1" y="13"/>
                  </a:lnTo>
                  <a:lnTo>
                    <a:pt x="2" y="12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6" y="9"/>
                  </a:lnTo>
                  <a:lnTo>
                    <a:pt x="7" y="9"/>
                  </a:lnTo>
                  <a:lnTo>
                    <a:pt x="8" y="8"/>
                  </a:lnTo>
                  <a:lnTo>
                    <a:pt x="9" y="7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20" y="1"/>
                  </a:lnTo>
                  <a:lnTo>
                    <a:pt x="21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00" name="Line 306"/>
            <p:cNvSpPr>
              <a:spLocks noChangeShapeType="1"/>
            </p:cNvSpPr>
            <p:nvPr/>
          </p:nvSpPr>
          <p:spPr bwMode="auto">
            <a:xfrm>
              <a:off x="2742987" y="2658938"/>
              <a:ext cx="240516" cy="30639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01" name="Freeform 307"/>
            <p:cNvSpPr>
              <a:spLocks/>
            </p:cNvSpPr>
            <p:nvPr/>
          </p:nvSpPr>
          <p:spPr bwMode="auto">
            <a:xfrm>
              <a:off x="2830447" y="2965336"/>
              <a:ext cx="153056" cy="125345"/>
            </a:xfrm>
            <a:custGeom>
              <a:avLst/>
              <a:gdLst>
                <a:gd name="T0" fmla="*/ 0 w 14"/>
                <a:gd name="T1" fmla="*/ 9 h 9"/>
                <a:gd name="T2" fmla="*/ 1 w 14"/>
                <a:gd name="T3" fmla="*/ 9 h 9"/>
                <a:gd name="T4" fmla="*/ 2 w 14"/>
                <a:gd name="T5" fmla="*/ 8 h 9"/>
                <a:gd name="T6" fmla="*/ 3 w 14"/>
                <a:gd name="T7" fmla="*/ 8 h 9"/>
                <a:gd name="T8" fmla="*/ 3 w 14"/>
                <a:gd name="T9" fmla="*/ 7 h 9"/>
                <a:gd name="T10" fmla="*/ 4 w 14"/>
                <a:gd name="T11" fmla="*/ 7 h 9"/>
                <a:gd name="T12" fmla="*/ 5 w 14"/>
                <a:gd name="T13" fmla="*/ 6 h 9"/>
                <a:gd name="T14" fmla="*/ 6 w 14"/>
                <a:gd name="T15" fmla="*/ 6 h 9"/>
                <a:gd name="T16" fmla="*/ 6 w 14"/>
                <a:gd name="T17" fmla="*/ 5 h 9"/>
                <a:gd name="T18" fmla="*/ 7 w 14"/>
                <a:gd name="T19" fmla="*/ 5 h 9"/>
                <a:gd name="T20" fmla="*/ 8 w 14"/>
                <a:gd name="T21" fmla="*/ 4 h 9"/>
                <a:gd name="T22" fmla="*/ 9 w 14"/>
                <a:gd name="T23" fmla="*/ 4 h 9"/>
                <a:gd name="T24" fmla="*/ 9 w 14"/>
                <a:gd name="T25" fmla="*/ 3 h 9"/>
                <a:gd name="T26" fmla="*/ 10 w 14"/>
                <a:gd name="T27" fmla="*/ 3 h 9"/>
                <a:gd name="T28" fmla="*/ 11 w 14"/>
                <a:gd name="T29" fmla="*/ 2 h 9"/>
                <a:gd name="T30" fmla="*/ 12 w 14"/>
                <a:gd name="T31" fmla="*/ 2 h 9"/>
                <a:gd name="T32" fmla="*/ 13 w 14"/>
                <a:gd name="T33" fmla="*/ 1 h 9"/>
                <a:gd name="T34" fmla="*/ 14 w 14"/>
                <a:gd name="T35" fmla="*/ 1 h 9"/>
                <a:gd name="T36" fmla="*/ 14 w 14"/>
                <a:gd name="T3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9">
                  <a:moveTo>
                    <a:pt x="0" y="9"/>
                  </a:moveTo>
                  <a:lnTo>
                    <a:pt x="1" y="9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7" y="5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02" name="Line 308"/>
            <p:cNvSpPr>
              <a:spLocks noChangeShapeType="1"/>
            </p:cNvSpPr>
            <p:nvPr/>
          </p:nvSpPr>
          <p:spPr bwMode="auto">
            <a:xfrm flipH="1" flipV="1">
              <a:off x="2764852" y="2658938"/>
              <a:ext cx="240516" cy="30639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03" name="Freeform 309"/>
            <p:cNvSpPr>
              <a:spLocks/>
            </p:cNvSpPr>
            <p:nvPr/>
          </p:nvSpPr>
          <p:spPr bwMode="auto">
            <a:xfrm>
              <a:off x="2764852" y="2519667"/>
              <a:ext cx="262381" cy="139272"/>
            </a:xfrm>
            <a:custGeom>
              <a:avLst/>
              <a:gdLst>
                <a:gd name="T0" fmla="*/ 0 w 24"/>
                <a:gd name="T1" fmla="*/ 10 h 10"/>
                <a:gd name="T2" fmla="*/ 1 w 24"/>
                <a:gd name="T3" fmla="*/ 9 h 10"/>
                <a:gd name="T4" fmla="*/ 2 w 24"/>
                <a:gd name="T5" fmla="*/ 8 h 10"/>
                <a:gd name="T6" fmla="*/ 3 w 24"/>
                <a:gd name="T7" fmla="*/ 8 h 10"/>
                <a:gd name="T8" fmla="*/ 5 w 24"/>
                <a:gd name="T9" fmla="*/ 7 h 10"/>
                <a:gd name="T10" fmla="*/ 6 w 24"/>
                <a:gd name="T11" fmla="*/ 7 h 10"/>
                <a:gd name="T12" fmla="*/ 7 w 24"/>
                <a:gd name="T13" fmla="*/ 6 h 10"/>
                <a:gd name="T14" fmla="*/ 9 w 24"/>
                <a:gd name="T15" fmla="*/ 6 h 10"/>
                <a:gd name="T16" fmla="*/ 10 w 24"/>
                <a:gd name="T17" fmla="*/ 5 h 10"/>
                <a:gd name="T18" fmla="*/ 11 w 24"/>
                <a:gd name="T19" fmla="*/ 5 h 10"/>
                <a:gd name="T20" fmla="*/ 13 w 24"/>
                <a:gd name="T21" fmla="*/ 4 h 10"/>
                <a:gd name="T22" fmla="*/ 14 w 24"/>
                <a:gd name="T23" fmla="*/ 4 h 10"/>
                <a:gd name="T24" fmla="*/ 15 w 24"/>
                <a:gd name="T25" fmla="*/ 3 h 10"/>
                <a:gd name="T26" fmla="*/ 17 w 24"/>
                <a:gd name="T27" fmla="*/ 3 h 10"/>
                <a:gd name="T28" fmla="*/ 18 w 24"/>
                <a:gd name="T29" fmla="*/ 2 h 10"/>
                <a:gd name="T30" fmla="*/ 20 w 24"/>
                <a:gd name="T31" fmla="*/ 2 h 10"/>
                <a:gd name="T32" fmla="*/ 21 w 24"/>
                <a:gd name="T33" fmla="*/ 1 h 10"/>
                <a:gd name="T34" fmla="*/ 23 w 24"/>
                <a:gd name="T35" fmla="*/ 1 h 10"/>
                <a:gd name="T36" fmla="*/ 24 w 24"/>
                <a:gd name="T3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10">
                  <a:moveTo>
                    <a:pt x="0" y="10"/>
                  </a:moveTo>
                  <a:lnTo>
                    <a:pt x="1" y="9"/>
                  </a:lnTo>
                  <a:lnTo>
                    <a:pt x="2" y="8"/>
                  </a:lnTo>
                  <a:lnTo>
                    <a:pt x="3" y="8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6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5" y="3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4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04" name="Line 310"/>
            <p:cNvSpPr>
              <a:spLocks noChangeShapeType="1"/>
            </p:cNvSpPr>
            <p:nvPr/>
          </p:nvSpPr>
          <p:spPr bwMode="auto">
            <a:xfrm>
              <a:off x="3027233" y="2519667"/>
              <a:ext cx="153056" cy="362107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05" name="Freeform 311"/>
            <p:cNvSpPr>
              <a:spLocks/>
            </p:cNvSpPr>
            <p:nvPr/>
          </p:nvSpPr>
          <p:spPr bwMode="auto">
            <a:xfrm>
              <a:off x="3005368" y="2881773"/>
              <a:ext cx="174921" cy="83563"/>
            </a:xfrm>
            <a:custGeom>
              <a:avLst/>
              <a:gdLst>
                <a:gd name="T0" fmla="*/ 0 w 16"/>
                <a:gd name="T1" fmla="*/ 6 h 6"/>
                <a:gd name="T2" fmla="*/ 1 w 16"/>
                <a:gd name="T3" fmla="*/ 5 h 6"/>
                <a:gd name="T4" fmla="*/ 1 w 16"/>
                <a:gd name="T5" fmla="*/ 5 h 6"/>
                <a:gd name="T6" fmla="*/ 2 w 16"/>
                <a:gd name="T7" fmla="*/ 5 h 6"/>
                <a:gd name="T8" fmla="*/ 3 w 16"/>
                <a:gd name="T9" fmla="*/ 4 h 6"/>
                <a:gd name="T10" fmla="*/ 4 w 16"/>
                <a:gd name="T11" fmla="*/ 4 h 6"/>
                <a:gd name="T12" fmla="*/ 5 w 16"/>
                <a:gd name="T13" fmla="*/ 4 h 6"/>
                <a:gd name="T14" fmla="*/ 6 w 16"/>
                <a:gd name="T15" fmla="*/ 3 h 6"/>
                <a:gd name="T16" fmla="*/ 7 w 16"/>
                <a:gd name="T17" fmla="*/ 3 h 6"/>
                <a:gd name="T18" fmla="*/ 8 w 16"/>
                <a:gd name="T19" fmla="*/ 2 h 6"/>
                <a:gd name="T20" fmla="*/ 9 w 16"/>
                <a:gd name="T21" fmla="*/ 2 h 6"/>
                <a:gd name="T22" fmla="*/ 10 w 16"/>
                <a:gd name="T23" fmla="*/ 2 h 6"/>
                <a:gd name="T24" fmla="*/ 11 w 16"/>
                <a:gd name="T25" fmla="*/ 1 h 6"/>
                <a:gd name="T26" fmla="*/ 12 w 16"/>
                <a:gd name="T27" fmla="*/ 1 h 6"/>
                <a:gd name="T28" fmla="*/ 12 w 16"/>
                <a:gd name="T29" fmla="*/ 1 h 6"/>
                <a:gd name="T30" fmla="*/ 13 w 16"/>
                <a:gd name="T31" fmla="*/ 0 h 6"/>
                <a:gd name="T32" fmla="*/ 14 w 16"/>
                <a:gd name="T33" fmla="*/ 0 h 6"/>
                <a:gd name="T34" fmla="*/ 15 w 16"/>
                <a:gd name="T35" fmla="*/ 0 h 6"/>
                <a:gd name="T36" fmla="*/ 16 w 16"/>
                <a:gd name="T3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6">
                  <a:moveTo>
                    <a:pt x="0" y="6"/>
                  </a:move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6" y="3"/>
                  </a:lnTo>
                  <a:lnTo>
                    <a:pt x="7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06" name="Line 312"/>
            <p:cNvSpPr>
              <a:spLocks noChangeShapeType="1"/>
            </p:cNvSpPr>
            <p:nvPr/>
          </p:nvSpPr>
          <p:spPr bwMode="auto">
            <a:xfrm flipH="1" flipV="1">
              <a:off x="3049098" y="2519667"/>
              <a:ext cx="153056" cy="34818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07" name="Freeform 313"/>
            <p:cNvSpPr>
              <a:spLocks/>
            </p:cNvSpPr>
            <p:nvPr/>
          </p:nvSpPr>
          <p:spPr bwMode="auto">
            <a:xfrm>
              <a:off x="3049098" y="2450031"/>
              <a:ext cx="295179" cy="69636"/>
            </a:xfrm>
            <a:custGeom>
              <a:avLst/>
              <a:gdLst>
                <a:gd name="T0" fmla="*/ 0 w 27"/>
                <a:gd name="T1" fmla="*/ 5 h 5"/>
                <a:gd name="T2" fmla="*/ 1 w 27"/>
                <a:gd name="T3" fmla="*/ 5 h 5"/>
                <a:gd name="T4" fmla="*/ 3 w 27"/>
                <a:gd name="T5" fmla="*/ 4 h 5"/>
                <a:gd name="T6" fmla="*/ 4 w 27"/>
                <a:gd name="T7" fmla="*/ 4 h 5"/>
                <a:gd name="T8" fmla="*/ 6 w 27"/>
                <a:gd name="T9" fmla="*/ 4 h 5"/>
                <a:gd name="T10" fmla="*/ 7 w 27"/>
                <a:gd name="T11" fmla="*/ 3 h 5"/>
                <a:gd name="T12" fmla="*/ 9 w 27"/>
                <a:gd name="T13" fmla="*/ 3 h 5"/>
                <a:gd name="T14" fmla="*/ 10 w 27"/>
                <a:gd name="T15" fmla="*/ 3 h 5"/>
                <a:gd name="T16" fmla="*/ 12 w 27"/>
                <a:gd name="T17" fmla="*/ 2 h 5"/>
                <a:gd name="T18" fmla="*/ 13 w 27"/>
                <a:gd name="T19" fmla="*/ 2 h 5"/>
                <a:gd name="T20" fmla="*/ 15 w 27"/>
                <a:gd name="T21" fmla="*/ 2 h 5"/>
                <a:gd name="T22" fmla="*/ 16 w 27"/>
                <a:gd name="T23" fmla="*/ 2 h 5"/>
                <a:gd name="T24" fmla="*/ 18 w 27"/>
                <a:gd name="T25" fmla="*/ 1 h 5"/>
                <a:gd name="T26" fmla="*/ 19 w 27"/>
                <a:gd name="T27" fmla="*/ 1 h 5"/>
                <a:gd name="T28" fmla="*/ 21 w 27"/>
                <a:gd name="T29" fmla="*/ 1 h 5"/>
                <a:gd name="T30" fmla="*/ 22 w 27"/>
                <a:gd name="T31" fmla="*/ 1 h 5"/>
                <a:gd name="T32" fmla="*/ 24 w 27"/>
                <a:gd name="T33" fmla="*/ 0 h 5"/>
                <a:gd name="T34" fmla="*/ 25 w 27"/>
                <a:gd name="T35" fmla="*/ 0 h 5"/>
                <a:gd name="T36" fmla="*/ 27 w 27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5">
                  <a:moveTo>
                    <a:pt x="0" y="5"/>
                  </a:moveTo>
                  <a:lnTo>
                    <a:pt x="1" y="5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7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08" name="Line 314"/>
            <p:cNvSpPr>
              <a:spLocks noChangeShapeType="1"/>
            </p:cNvSpPr>
            <p:nvPr/>
          </p:nvSpPr>
          <p:spPr bwMode="auto">
            <a:xfrm>
              <a:off x="3344277" y="2450031"/>
              <a:ext cx="54663" cy="37603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09" name="Freeform 315"/>
            <p:cNvSpPr>
              <a:spLocks/>
            </p:cNvSpPr>
            <p:nvPr/>
          </p:nvSpPr>
          <p:spPr bwMode="auto">
            <a:xfrm>
              <a:off x="3202154" y="2826065"/>
              <a:ext cx="196786" cy="41782"/>
            </a:xfrm>
            <a:custGeom>
              <a:avLst/>
              <a:gdLst>
                <a:gd name="T0" fmla="*/ 0 w 18"/>
                <a:gd name="T1" fmla="*/ 3 h 3"/>
                <a:gd name="T2" fmla="*/ 1 w 18"/>
                <a:gd name="T3" fmla="*/ 3 h 3"/>
                <a:gd name="T4" fmla="*/ 2 w 18"/>
                <a:gd name="T5" fmla="*/ 3 h 3"/>
                <a:gd name="T6" fmla="*/ 3 w 18"/>
                <a:gd name="T7" fmla="*/ 3 h 3"/>
                <a:gd name="T8" fmla="*/ 4 w 18"/>
                <a:gd name="T9" fmla="*/ 2 h 3"/>
                <a:gd name="T10" fmla="*/ 5 w 18"/>
                <a:gd name="T11" fmla="*/ 2 h 3"/>
                <a:gd name="T12" fmla="*/ 6 w 18"/>
                <a:gd name="T13" fmla="*/ 2 h 3"/>
                <a:gd name="T14" fmla="*/ 7 w 18"/>
                <a:gd name="T15" fmla="*/ 2 h 3"/>
                <a:gd name="T16" fmla="*/ 8 w 18"/>
                <a:gd name="T17" fmla="*/ 1 h 3"/>
                <a:gd name="T18" fmla="*/ 9 w 18"/>
                <a:gd name="T19" fmla="*/ 1 h 3"/>
                <a:gd name="T20" fmla="*/ 10 w 18"/>
                <a:gd name="T21" fmla="*/ 1 h 3"/>
                <a:gd name="T22" fmla="*/ 11 w 18"/>
                <a:gd name="T23" fmla="*/ 1 h 3"/>
                <a:gd name="T24" fmla="*/ 12 w 18"/>
                <a:gd name="T25" fmla="*/ 1 h 3"/>
                <a:gd name="T26" fmla="*/ 13 w 18"/>
                <a:gd name="T27" fmla="*/ 1 h 3"/>
                <a:gd name="T28" fmla="*/ 14 w 18"/>
                <a:gd name="T29" fmla="*/ 0 h 3"/>
                <a:gd name="T30" fmla="*/ 15 w 18"/>
                <a:gd name="T31" fmla="*/ 0 h 3"/>
                <a:gd name="T32" fmla="*/ 16 w 18"/>
                <a:gd name="T33" fmla="*/ 0 h 3"/>
                <a:gd name="T34" fmla="*/ 17 w 18"/>
                <a:gd name="T35" fmla="*/ 0 h 3"/>
                <a:gd name="T36" fmla="*/ 18 w 18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3">
                  <a:moveTo>
                    <a:pt x="0" y="3"/>
                  </a:move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10" name="Line 316"/>
            <p:cNvSpPr>
              <a:spLocks noChangeShapeType="1"/>
            </p:cNvSpPr>
            <p:nvPr/>
          </p:nvSpPr>
          <p:spPr bwMode="auto">
            <a:xfrm flipH="1" flipV="1">
              <a:off x="3366142" y="2450031"/>
              <a:ext cx="54663" cy="37603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11" name="Freeform 317"/>
            <p:cNvSpPr>
              <a:spLocks/>
            </p:cNvSpPr>
            <p:nvPr/>
          </p:nvSpPr>
          <p:spPr bwMode="auto">
            <a:xfrm>
              <a:off x="3366142" y="2436103"/>
              <a:ext cx="306111" cy="13927"/>
            </a:xfrm>
            <a:custGeom>
              <a:avLst/>
              <a:gdLst>
                <a:gd name="T0" fmla="*/ 0 w 28"/>
                <a:gd name="T1" fmla="*/ 1 h 1"/>
                <a:gd name="T2" fmla="*/ 1 w 28"/>
                <a:gd name="T3" fmla="*/ 1 h 1"/>
                <a:gd name="T4" fmla="*/ 3 w 28"/>
                <a:gd name="T5" fmla="*/ 1 h 1"/>
                <a:gd name="T6" fmla="*/ 4 w 28"/>
                <a:gd name="T7" fmla="*/ 1 h 1"/>
                <a:gd name="T8" fmla="*/ 6 w 28"/>
                <a:gd name="T9" fmla="*/ 1 h 1"/>
                <a:gd name="T10" fmla="*/ 8 w 28"/>
                <a:gd name="T11" fmla="*/ 0 h 1"/>
                <a:gd name="T12" fmla="*/ 9 w 28"/>
                <a:gd name="T13" fmla="*/ 0 h 1"/>
                <a:gd name="T14" fmla="*/ 11 w 28"/>
                <a:gd name="T15" fmla="*/ 0 h 1"/>
                <a:gd name="T16" fmla="*/ 12 w 28"/>
                <a:gd name="T17" fmla="*/ 0 h 1"/>
                <a:gd name="T18" fmla="*/ 14 w 28"/>
                <a:gd name="T19" fmla="*/ 0 h 1"/>
                <a:gd name="T20" fmla="*/ 15 w 28"/>
                <a:gd name="T21" fmla="*/ 0 h 1"/>
                <a:gd name="T22" fmla="*/ 17 w 28"/>
                <a:gd name="T23" fmla="*/ 0 h 1"/>
                <a:gd name="T24" fmla="*/ 18 w 28"/>
                <a:gd name="T25" fmla="*/ 0 h 1"/>
                <a:gd name="T26" fmla="*/ 20 w 28"/>
                <a:gd name="T27" fmla="*/ 0 h 1"/>
                <a:gd name="T28" fmla="*/ 21 w 28"/>
                <a:gd name="T29" fmla="*/ 0 h 1"/>
                <a:gd name="T30" fmla="*/ 23 w 28"/>
                <a:gd name="T31" fmla="*/ 1 h 1"/>
                <a:gd name="T32" fmla="*/ 24 w 28"/>
                <a:gd name="T33" fmla="*/ 1 h 1"/>
                <a:gd name="T34" fmla="*/ 26 w 28"/>
                <a:gd name="T35" fmla="*/ 1 h 1"/>
                <a:gd name="T36" fmla="*/ 28 w 28"/>
                <a:gd name="T3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1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8" y="1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12" name="Line 318"/>
            <p:cNvSpPr>
              <a:spLocks noChangeShapeType="1"/>
            </p:cNvSpPr>
            <p:nvPr/>
          </p:nvSpPr>
          <p:spPr bwMode="auto">
            <a:xfrm flipH="1">
              <a:off x="3628523" y="2450031"/>
              <a:ext cx="43730" cy="37603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13" name="Freeform 319"/>
            <p:cNvSpPr>
              <a:spLocks/>
            </p:cNvSpPr>
            <p:nvPr/>
          </p:nvSpPr>
          <p:spPr bwMode="auto">
            <a:xfrm>
              <a:off x="3420805" y="2812137"/>
              <a:ext cx="207718" cy="13927"/>
            </a:xfrm>
            <a:custGeom>
              <a:avLst/>
              <a:gdLst>
                <a:gd name="T0" fmla="*/ 0 w 19"/>
                <a:gd name="T1" fmla="*/ 1 h 1"/>
                <a:gd name="T2" fmla="*/ 1 w 19"/>
                <a:gd name="T3" fmla="*/ 1 h 1"/>
                <a:gd name="T4" fmla="*/ 2 w 19"/>
                <a:gd name="T5" fmla="*/ 1 h 1"/>
                <a:gd name="T6" fmla="*/ 3 w 19"/>
                <a:gd name="T7" fmla="*/ 1 h 1"/>
                <a:gd name="T8" fmla="*/ 4 w 19"/>
                <a:gd name="T9" fmla="*/ 1 h 1"/>
                <a:gd name="T10" fmla="*/ 5 w 19"/>
                <a:gd name="T11" fmla="*/ 1 h 1"/>
                <a:gd name="T12" fmla="*/ 6 w 19"/>
                <a:gd name="T13" fmla="*/ 1 h 1"/>
                <a:gd name="T14" fmla="*/ 7 w 19"/>
                <a:gd name="T15" fmla="*/ 0 h 1"/>
                <a:gd name="T16" fmla="*/ 8 w 19"/>
                <a:gd name="T17" fmla="*/ 0 h 1"/>
                <a:gd name="T18" fmla="*/ 9 w 19"/>
                <a:gd name="T19" fmla="*/ 0 h 1"/>
                <a:gd name="T20" fmla="*/ 10 w 19"/>
                <a:gd name="T21" fmla="*/ 0 h 1"/>
                <a:gd name="T22" fmla="*/ 11 w 19"/>
                <a:gd name="T23" fmla="*/ 0 h 1"/>
                <a:gd name="T24" fmla="*/ 12 w 19"/>
                <a:gd name="T25" fmla="*/ 0 h 1"/>
                <a:gd name="T26" fmla="*/ 13 w 19"/>
                <a:gd name="T27" fmla="*/ 0 h 1"/>
                <a:gd name="T28" fmla="*/ 14 w 19"/>
                <a:gd name="T29" fmla="*/ 1 h 1"/>
                <a:gd name="T30" fmla="*/ 15 w 19"/>
                <a:gd name="T31" fmla="*/ 1 h 1"/>
                <a:gd name="T32" fmla="*/ 16 w 19"/>
                <a:gd name="T33" fmla="*/ 1 h 1"/>
                <a:gd name="T34" fmla="*/ 17 w 19"/>
                <a:gd name="T35" fmla="*/ 1 h 1"/>
                <a:gd name="T36" fmla="*/ 19 w 19"/>
                <a:gd name="T3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1">
                  <a:moveTo>
                    <a:pt x="0" y="1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9" y="1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14" name="Line 320"/>
            <p:cNvSpPr>
              <a:spLocks noChangeShapeType="1"/>
            </p:cNvSpPr>
            <p:nvPr/>
          </p:nvSpPr>
          <p:spPr bwMode="auto">
            <a:xfrm flipV="1">
              <a:off x="3639455" y="2450031"/>
              <a:ext cx="54663" cy="37603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15" name="Freeform 321"/>
            <p:cNvSpPr>
              <a:spLocks/>
            </p:cNvSpPr>
            <p:nvPr/>
          </p:nvSpPr>
          <p:spPr bwMode="auto">
            <a:xfrm>
              <a:off x="3694118" y="2450031"/>
              <a:ext cx="295179" cy="55709"/>
            </a:xfrm>
            <a:custGeom>
              <a:avLst/>
              <a:gdLst>
                <a:gd name="T0" fmla="*/ 0 w 27"/>
                <a:gd name="T1" fmla="*/ 0 h 4"/>
                <a:gd name="T2" fmla="*/ 1 w 27"/>
                <a:gd name="T3" fmla="*/ 0 h 4"/>
                <a:gd name="T4" fmla="*/ 3 w 27"/>
                <a:gd name="T5" fmla="*/ 0 h 4"/>
                <a:gd name="T6" fmla="*/ 4 w 27"/>
                <a:gd name="T7" fmla="*/ 0 h 4"/>
                <a:gd name="T8" fmla="*/ 6 w 27"/>
                <a:gd name="T9" fmla="*/ 1 h 4"/>
                <a:gd name="T10" fmla="*/ 7 w 27"/>
                <a:gd name="T11" fmla="*/ 1 h 4"/>
                <a:gd name="T12" fmla="*/ 9 w 27"/>
                <a:gd name="T13" fmla="*/ 1 h 4"/>
                <a:gd name="T14" fmla="*/ 10 w 27"/>
                <a:gd name="T15" fmla="*/ 1 h 4"/>
                <a:gd name="T16" fmla="*/ 12 w 27"/>
                <a:gd name="T17" fmla="*/ 1 h 4"/>
                <a:gd name="T18" fmla="*/ 13 w 27"/>
                <a:gd name="T19" fmla="*/ 2 h 4"/>
                <a:gd name="T20" fmla="*/ 15 w 27"/>
                <a:gd name="T21" fmla="*/ 2 h 4"/>
                <a:gd name="T22" fmla="*/ 16 w 27"/>
                <a:gd name="T23" fmla="*/ 2 h 4"/>
                <a:gd name="T24" fmla="*/ 18 w 27"/>
                <a:gd name="T25" fmla="*/ 2 h 4"/>
                <a:gd name="T26" fmla="*/ 19 w 27"/>
                <a:gd name="T27" fmla="*/ 3 h 4"/>
                <a:gd name="T28" fmla="*/ 21 w 27"/>
                <a:gd name="T29" fmla="*/ 3 h 4"/>
                <a:gd name="T30" fmla="*/ 22 w 27"/>
                <a:gd name="T31" fmla="*/ 3 h 4"/>
                <a:gd name="T32" fmla="*/ 24 w 27"/>
                <a:gd name="T33" fmla="*/ 4 h 4"/>
                <a:gd name="T34" fmla="*/ 25 w 27"/>
                <a:gd name="T35" fmla="*/ 4 h 4"/>
                <a:gd name="T36" fmla="*/ 27 w 27"/>
                <a:gd name="T3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4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7" y="4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16" name="Line 322"/>
            <p:cNvSpPr>
              <a:spLocks noChangeShapeType="1"/>
            </p:cNvSpPr>
            <p:nvPr/>
          </p:nvSpPr>
          <p:spPr bwMode="auto">
            <a:xfrm flipH="1">
              <a:off x="3836241" y="2505739"/>
              <a:ext cx="153056" cy="362107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17" name="Freeform 323"/>
            <p:cNvSpPr>
              <a:spLocks/>
            </p:cNvSpPr>
            <p:nvPr/>
          </p:nvSpPr>
          <p:spPr bwMode="auto">
            <a:xfrm>
              <a:off x="3639455" y="2826065"/>
              <a:ext cx="196786" cy="41782"/>
            </a:xfrm>
            <a:custGeom>
              <a:avLst/>
              <a:gdLst>
                <a:gd name="T0" fmla="*/ 0 w 18"/>
                <a:gd name="T1" fmla="*/ 0 h 3"/>
                <a:gd name="T2" fmla="*/ 1 w 18"/>
                <a:gd name="T3" fmla="*/ 0 h 3"/>
                <a:gd name="T4" fmla="*/ 2 w 18"/>
                <a:gd name="T5" fmla="*/ 0 h 3"/>
                <a:gd name="T6" fmla="*/ 3 w 18"/>
                <a:gd name="T7" fmla="*/ 0 h 3"/>
                <a:gd name="T8" fmla="*/ 4 w 18"/>
                <a:gd name="T9" fmla="*/ 0 h 3"/>
                <a:gd name="T10" fmla="*/ 5 w 18"/>
                <a:gd name="T11" fmla="*/ 0 h 3"/>
                <a:gd name="T12" fmla="*/ 6 w 18"/>
                <a:gd name="T13" fmla="*/ 1 h 3"/>
                <a:gd name="T14" fmla="*/ 7 w 18"/>
                <a:gd name="T15" fmla="*/ 1 h 3"/>
                <a:gd name="T16" fmla="*/ 8 w 18"/>
                <a:gd name="T17" fmla="*/ 1 h 3"/>
                <a:gd name="T18" fmla="*/ 9 w 18"/>
                <a:gd name="T19" fmla="*/ 1 h 3"/>
                <a:gd name="T20" fmla="*/ 10 w 18"/>
                <a:gd name="T21" fmla="*/ 1 h 3"/>
                <a:gd name="T22" fmla="*/ 11 w 18"/>
                <a:gd name="T23" fmla="*/ 1 h 3"/>
                <a:gd name="T24" fmla="*/ 12 w 18"/>
                <a:gd name="T25" fmla="*/ 2 h 3"/>
                <a:gd name="T26" fmla="*/ 13 w 18"/>
                <a:gd name="T27" fmla="*/ 2 h 3"/>
                <a:gd name="T28" fmla="*/ 14 w 18"/>
                <a:gd name="T29" fmla="*/ 2 h 3"/>
                <a:gd name="T30" fmla="*/ 15 w 18"/>
                <a:gd name="T31" fmla="*/ 2 h 3"/>
                <a:gd name="T32" fmla="*/ 16 w 18"/>
                <a:gd name="T33" fmla="*/ 2 h 3"/>
                <a:gd name="T34" fmla="*/ 17 w 18"/>
                <a:gd name="T35" fmla="*/ 3 h 3"/>
                <a:gd name="T36" fmla="*/ 18 w 18"/>
                <a:gd name="T3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8" y="3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18" name="Line 324"/>
            <p:cNvSpPr>
              <a:spLocks noChangeShapeType="1"/>
            </p:cNvSpPr>
            <p:nvPr/>
          </p:nvSpPr>
          <p:spPr bwMode="auto">
            <a:xfrm flipV="1">
              <a:off x="3858106" y="2519667"/>
              <a:ext cx="153056" cy="34818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19" name="Freeform 325"/>
            <p:cNvSpPr>
              <a:spLocks/>
            </p:cNvSpPr>
            <p:nvPr/>
          </p:nvSpPr>
          <p:spPr bwMode="auto">
            <a:xfrm>
              <a:off x="4011162" y="2519667"/>
              <a:ext cx="262381" cy="125345"/>
            </a:xfrm>
            <a:custGeom>
              <a:avLst/>
              <a:gdLst>
                <a:gd name="T0" fmla="*/ 0 w 24"/>
                <a:gd name="T1" fmla="*/ 0 h 9"/>
                <a:gd name="T2" fmla="*/ 1 w 24"/>
                <a:gd name="T3" fmla="*/ 0 h 9"/>
                <a:gd name="T4" fmla="*/ 3 w 24"/>
                <a:gd name="T5" fmla="*/ 1 h 9"/>
                <a:gd name="T6" fmla="*/ 4 w 24"/>
                <a:gd name="T7" fmla="*/ 1 h 9"/>
                <a:gd name="T8" fmla="*/ 5 w 24"/>
                <a:gd name="T9" fmla="*/ 2 h 9"/>
                <a:gd name="T10" fmla="*/ 7 w 24"/>
                <a:gd name="T11" fmla="*/ 2 h 9"/>
                <a:gd name="T12" fmla="*/ 8 w 24"/>
                <a:gd name="T13" fmla="*/ 2 h 9"/>
                <a:gd name="T14" fmla="*/ 10 w 24"/>
                <a:gd name="T15" fmla="*/ 3 h 9"/>
                <a:gd name="T16" fmla="*/ 11 w 24"/>
                <a:gd name="T17" fmla="*/ 3 h 9"/>
                <a:gd name="T18" fmla="*/ 12 w 24"/>
                <a:gd name="T19" fmla="*/ 4 h 9"/>
                <a:gd name="T20" fmla="*/ 14 w 24"/>
                <a:gd name="T21" fmla="*/ 4 h 9"/>
                <a:gd name="T22" fmla="*/ 15 w 24"/>
                <a:gd name="T23" fmla="*/ 5 h 9"/>
                <a:gd name="T24" fmla="*/ 16 w 24"/>
                <a:gd name="T25" fmla="*/ 5 h 9"/>
                <a:gd name="T26" fmla="*/ 18 w 24"/>
                <a:gd name="T27" fmla="*/ 6 h 9"/>
                <a:gd name="T28" fmla="*/ 19 w 24"/>
                <a:gd name="T29" fmla="*/ 6 h 9"/>
                <a:gd name="T30" fmla="*/ 20 w 24"/>
                <a:gd name="T31" fmla="*/ 7 h 9"/>
                <a:gd name="T32" fmla="*/ 22 w 24"/>
                <a:gd name="T33" fmla="*/ 8 h 9"/>
                <a:gd name="T34" fmla="*/ 23 w 24"/>
                <a:gd name="T35" fmla="*/ 8 h 9"/>
                <a:gd name="T36" fmla="*/ 24 w 24"/>
                <a:gd name="T3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8" y="6"/>
                  </a:lnTo>
                  <a:lnTo>
                    <a:pt x="19" y="6"/>
                  </a:lnTo>
                  <a:lnTo>
                    <a:pt x="20" y="7"/>
                  </a:lnTo>
                  <a:lnTo>
                    <a:pt x="22" y="8"/>
                  </a:lnTo>
                  <a:lnTo>
                    <a:pt x="23" y="8"/>
                  </a:lnTo>
                  <a:lnTo>
                    <a:pt x="24" y="9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0" name="Line 326"/>
            <p:cNvSpPr>
              <a:spLocks noChangeShapeType="1"/>
            </p:cNvSpPr>
            <p:nvPr/>
          </p:nvSpPr>
          <p:spPr bwMode="auto">
            <a:xfrm flipH="1">
              <a:off x="4043959" y="2645011"/>
              <a:ext cx="229583" cy="30639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1" name="Freeform 327"/>
            <p:cNvSpPr>
              <a:spLocks/>
            </p:cNvSpPr>
            <p:nvPr/>
          </p:nvSpPr>
          <p:spPr bwMode="auto">
            <a:xfrm>
              <a:off x="3858106" y="2867846"/>
              <a:ext cx="185853" cy="83563"/>
            </a:xfrm>
            <a:custGeom>
              <a:avLst/>
              <a:gdLst>
                <a:gd name="T0" fmla="*/ 0 w 17"/>
                <a:gd name="T1" fmla="*/ 0 h 6"/>
                <a:gd name="T2" fmla="*/ 1 w 17"/>
                <a:gd name="T3" fmla="*/ 1 h 6"/>
                <a:gd name="T4" fmla="*/ 2 w 17"/>
                <a:gd name="T5" fmla="*/ 1 h 6"/>
                <a:gd name="T6" fmla="*/ 3 w 17"/>
                <a:gd name="T7" fmla="*/ 1 h 6"/>
                <a:gd name="T8" fmla="*/ 4 w 17"/>
                <a:gd name="T9" fmla="*/ 1 h 6"/>
                <a:gd name="T10" fmla="*/ 5 w 17"/>
                <a:gd name="T11" fmla="*/ 2 h 6"/>
                <a:gd name="T12" fmla="*/ 6 w 17"/>
                <a:gd name="T13" fmla="*/ 2 h 6"/>
                <a:gd name="T14" fmla="*/ 7 w 17"/>
                <a:gd name="T15" fmla="*/ 2 h 6"/>
                <a:gd name="T16" fmla="*/ 8 w 17"/>
                <a:gd name="T17" fmla="*/ 3 h 6"/>
                <a:gd name="T18" fmla="*/ 9 w 17"/>
                <a:gd name="T19" fmla="*/ 3 h 6"/>
                <a:gd name="T20" fmla="*/ 9 w 17"/>
                <a:gd name="T21" fmla="*/ 3 h 6"/>
                <a:gd name="T22" fmla="*/ 10 w 17"/>
                <a:gd name="T23" fmla="*/ 4 h 6"/>
                <a:gd name="T24" fmla="*/ 11 w 17"/>
                <a:gd name="T25" fmla="*/ 4 h 6"/>
                <a:gd name="T26" fmla="*/ 12 w 17"/>
                <a:gd name="T27" fmla="*/ 4 h 6"/>
                <a:gd name="T28" fmla="*/ 13 w 17"/>
                <a:gd name="T29" fmla="*/ 5 h 6"/>
                <a:gd name="T30" fmla="*/ 14 w 17"/>
                <a:gd name="T31" fmla="*/ 5 h 6"/>
                <a:gd name="T32" fmla="*/ 15 w 17"/>
                <a:gd name="T33" fmla="*/ 6 h 6"/>
                <a:gd name="T34" fmla="*/ 16 w 17"/>
                <a:gd name="T35" fmla="*/ 6 h 6"/>
                <a:gd name="T36" fmla="*/ 17 w 17"/>
                <a:gd name="T3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6">
                  <a:moveTo>
                    <a:pt x="0" y="0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7" y="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2" name="Line 328"/>
            <p:cNvSpPr>
              <a:spLocks noChangeShapeType="1"/>
            </p:cNvSpPr>
            <p:nvPr/>
          </p:nvSpPr>
          <p:spPr bwMode="auto">
            <a:xfrm flipV="1">
              <a:off x="4054892" y="2658938"/>
              <a:ext cx="240516" cy="30639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3" name="Freeform 329"/>
            <p:cNvSpPr>
              <a:spLocks/>
            </p:cNvSpPr>
            <p:nvPr/>
          </p:nvSpPr>
          <p:spPr bwMode="auto">
            <a:xfrm>
              <a:off x="4295408" y="2658938"/>
              <a:ext cx="229583" cy="167126"/>
            </a:xfrm>
            <a:custGeom>
              <a:avLst/>
              <a:gdLst>
                <a:gd name="T0" fmla="*/ 0 w 21"/>
                <a:gd name="T1" fmla="*/ 0 h 12"/>
                <a:gd name="T2" fmla="*/ 1 w 21"/>
                <a:gd name="T3" fmla="*/ 0 h 12"/>
                <a:gd name="T4" fmla="*/ 3 w 21"/>
                <a:gd name="T5" fmla="*/ 1 h 12"/>
                <a:gd name="T6" fmla="*/ 4 w 21"/>
                <a:gd name="T7" fmla="*/ 1 h 12"/>
                <a:gd name="T8" fmla="*/ 5 w 21"/>
                <a:gd name="T9" fmla="*/ 2 h 12"/>
                <a:gd name="T10" fmla="*/ 6 w 21"/>
                <a:gd name="T11" fmla="*/ 3 h 12"/>
                <a:gd name="T12" fmla="*/ 7 w 21"/>
                <a:gd name="T13" fmla="*/ 3 h 12"/>
                <a:gd name="T14" fmla="*/ 9 w 21"/>
                <a:gd name="T15" fmla="*/ 4 h 12"/>
                <a:gd name="T16" fmla="*/ 10 w 21"/>
                <a:gd name="T17" fmla="*/ 5 h 12"/>
                <a:gd name="T18" fmla="*/ 11 w 21"/>
                <a:gd name="T19" fmla="*/ 5 h 12"/>
                <a:gd name="T20" fmla="*/ 12 w 21"/>
                <a:gd name="T21" fmla="*/ 6 h 12"/>
                <a:gd name="T22" fmla="*/ 13 w 21"/>
                <a:gd name="T23" fmla="*/ 7 h 12"/>
                <a:gd name="T24" fmla="*/ 14 w 21"/>
                <a:gd name="T25" fmla="*/ 8 h 12"/>
                <a:gd name="T26" fmla="*/ 16 w 21"/>
                <a:gd name="T27" fmla="*/ 8 h 12"/>
                <a:gd name="T28" fmla="*/ 17 w 21"/>
                <a:gd name="T29" fmla="*/ 9 h 12"/>
                <a:gd name="T30" fmla="*/ 18 w 21"/>
                <a:gd name="T31" fmla="*/ 10 h 12"/>
                <a:gd name="T32" fmla="*/ 19 w 21"/>
                <a:gd name="T33" fmla="*/ 11 h 12"/>
                <a:gd name="T34" fmla="*/ 20 w 21"/>
                <a:gd name="T35" fmla="*/ 11 h 12"/>
                <a:gd name="T36" fmla="*/ 21 w 21"/>
                <a:gd name="T3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12">
                  <a:moveTo>
                    <a:pt x="0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2"/>
                  </a:lnTo>
                  <a:lnTo>
                    <a:pt x="6" y="3"/>
                  </a:lnTo>
                  <a:lnTo>
                    <a:pt x="7" y="3"/>
                  </a:lnTo>
                  <a:lnTo>
                    <a:pt x="9" y="4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2" y="6"/>
                  </a:lnTo>
                  <a:lnTo>
                    <a:pt x="13" y="7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7" y="9"/>
                  </a:lnTo>
                  <a:lnTo>
                    <a:pt x="18" y="10"/>
                  </a:lnTo>
                  <a:lnTo>
                    <a:pt x="19" y="11"/>
                  </a:lnTo>
                  <a:lnTo>
                    <a:pt x="20" y="11"/>
                  </a:lnTo>
                  <a:lnTo>
                    <a:pt x="21" y="12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4" name="Line 330"/>
            <p:cNvSpPr>
              <a:spLocks noChangeShapeType="1"/>
            </p:cNvSpPr>
            <p:nvPr/>
          </p:nvSpPr>
          <p:spPr bwMode="auto">
            <a:xfrm flipH="1">
              <a:off x="4207947" y="2826065"/>
              <a:ext cx="317044" cy="26461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5" name="Freeform 331"/>
            <p:cNvSpPr>
              <a:spLocks/>
            </p:cNvSpPr>
            <p:nvPr/>
          </p:nvSpPr>
          <p:spPr bwMode="auto">
            <a:xfrm>
              <a:off x="4054892" y="2965336"/>
              <a:ext cx="153056" cy="125345"/>
            </a:xfrm>
            <a:custGeom>
              <a:avLst/>
              <a:gdLst>
                <a:gd name="T0" fmla="*/ 0 w 14"/>
                <a:gd name="T1" fmla="*/ 0 h 9"/>
                <a:gd name="T2" fmla="*/ 1 w 14"/>
                <a:gd name="T3" fmla="*/ 0 h 9"/>
                <a:gd name="T4" fmla="*/ 2 w 14"/>
                <a:gd name="T5" fmla="*/ 1 h 9"/>
                <a:gd name="T6" fmla="*/ 2 w 14"/>
                <a:gd name="T7" fmla="*/ 1 h 9"/>
                <a:gd name="T8" fmla="*/ 3 w 14"/>
                <a:gd name="T9" fmla="*/ 2 h 9"/>
                <a:gd name="T10" fmla="*/ 4 w 14"/>
                <a:gd name="T11" fmla="*/ 2 h 9"/>
                <a:gd name="T12" fmla="*/ 5 w 14"/>
                <a:gd name="T13" fmla="*/ 3 h 9"/>
                <a:gd name="T14" fmla="*/ 6 w 14"/>
                <a:gd name="T15" fmla="*/ 3 h 9"/>
                <a:gd name="T16" fmla="*/ 7 w 14"/>
                <a:gd name="T17" fmla="*/ 3 h 9"/>
                <a:gd name="T18" fmla="*/ 7 w 14"/>
                <a:gd name="T19" fmla="*/ 4 h 9"/>
                <a:gd name="T20" fmla="*/ 8 w 14"/>
                <a:gd name="T21" fmla="*/ 4 h 9"/>
                <a:gd name="T22" fmla="*/ 9 w 14"/>
                <a:gd name="T23" fmla="*/ 5 h 9"/>
                <a:gd name="T24" fmla="*/ 10 w 14"/>
                <a:gd name="T25" fmla="*/ 5 h 9"/>
                <a:gd name="T26" fmla="*/ 11 w 14"/>
                <a:gd name="T27" fmla="*/ 6 h 9"/>
                <a:gd name="T28" fmla="*/ 11 w 14"/>
                <a:gd name="T29" fmla="*/ 6 h 9"/>
                <a:gd name="T30" fmla="*/ 12 w 14"/>
                <a:gd name="T31" fmla="*/ 7 h 9"/>
                <a:gd name="T32" fmla="*/ 13 w 14"/>
                <a:gd name="T33" fmla="*/ 7 h 9"/>
                <a:gd name="T34" fmla="*/ 14 w 14"/>
                <a:gd name="T35" fmla="*/ 8 h 9"/>
                <a:gd name="T36" fmla="*/ 14 w 14"/>
                <a:gd name="T3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9">
                  <a:moveTo>
                    <a:pt x="0" y="0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8" y="4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4" y="8"/>
                  </a:lnTo>
                  <a:lnTo>
                    <a:pt x="14" y="9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6" name="Line 332"/>
            <p:cNvSpPr>
              <a:spLocks noChangeShapeType="1"/>
            </p:cNvSpPr>
            <p:nvPr/>
          </p:nvSpPr>
          <p:spPr bwMode="auto">
            <a:xfrm flipV="1">
              <a:off x="4218880" y="2839992"/>
              <a:ext cx="317044" cy="25068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7" name="Freeform 333"/>
            <p:cNvSpPr>
              <a:spLocks/>
            </p:cNvSpPr>
            <p:nvPr/>
          </p:nvSpPr>
          <p:spPr bwMode="auto">
            <a:xfrm>
              <a:off x="4535924" y="2839992"/>
              <a:ext cx="174921" cy="222835"/>
            </a:xfrm>
            <a:custGeom>
              <a:avLst/>
              <a:gdLst>
                <a:gd name="T0" fmla="*/ 0 w 16"/>
                <a:gd name="T1" fmla="*/ 0 h 16"/>
                <a:gd name="T2" fmla="*/ 1 w 16"/>
                <a:gd name="T3" fmla="*/ 1 h 16"/>
                <a:gd name="T4" fmla="*/ 2 w 16"/>
                <a:gd name="T5" fmla="*/ 2 h 16"/>
                <a:gd name="T6" fmla="*/ 3 w 16"/>
                <a:gd name="T7" fmla="*/ 3 h 16"/>
                <a:gd name="T8" fmla="*/ 4 w 16"/>
                <a:gd name="T9" fmla="*/ 4 h 16"/>
                <a:gd name="T10" fmla="*/ 5 w 16"/>
                <a:gd name="T11" fmla="*/ 4 h 16"/>
                <a:gd name="T12" fmla="*/ 6 w 16"/>
                <a:gd name="T13" fmla="*/ 5 h 16"/>
                <a:gd name="T14" fmla="*/ 7 w 16"/>
                <a:gd name="T15" fmla="*/ 6 h 16"/>
                <a:gd name="T16" fmla="*/ 8 w 16"/>
                <a:gd name="T17" fmla="*/ 7 h 16"/>
                <a:gd name="T18" fmla="*/ 9 w 16"/>
                <a:gd name="T19" fmla="*/ 8 h 16"/>
                <a:gd name="T20" fmla="*/ 10 w 16"/>
                <a:gd name="T21" fmla="*/ 9 h 16"/>
                <a:gd name="T22" fmla="*/ 11 w 16"/>
                <a:gd name="T23" fmla="*/ 10 h 16"/>
                <a:gd name="T24" fmla="*/ 12 w 16"/>
                <a:gd name="T25" fmla="*/ 11 h 16"/>
                <a:gd name="T26" fmla="*/ 12 w 16"/>
                <a:gd name="T27" fmla="*/ 11 h 16"/>
                <a:gd name="T28" fmla="*/ 13 w 16"/>
                <a:gd name="T29" fmla="*/ 12 h 16"/>
                <a:gd name="T30" fmla="*/ 14 w 16"/>
                <a:gd name="T31" fmla="*/ 13 h 16"/>
                <a:gd name="T32" fmla="*/ 15 w 16"/>
                <a:gd name="T33" fmla="*/ 14 h 16"/>
                <a:gd name="T34" fmla="*/ 16 w 16"/>
                <a:gd name="T35" fmla="*/ 15 h 16"/>
                <a:gd name="T36" fmla="*/ 16 w 16"/>
                <a:gd name="T3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1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4"/>
                  </a:lnTo>
                  <a:lnTo>
                    <a:pt x="6" y="5"/>
                  </a:lnTo>
                  <a:lnTo>
                    <a:pt x="7" y="6"/>
                  </a:lnTo>
                  <a:lnTo>
                    <a:pt x="8" y="7"/>
                  </a:lnTo>
                  <a:lnTo>
                    <a:pt x="9" y="8"/>
                  </a:lnTo>
                  <a:lnTo>
                    <a:pt x="10" y="9"/>
                  </a:lnTo>
                  <a:lnTo>
                    <a:pt x="11" y="10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3" y="12"/>
                  </a:lnTo>
                  <a:lnTo>
                    <a:pt x="14" y="13"/>
                  </a:lnTo>
                  <a:lnTo>
                    <a:pt x="15" y="14"/>
                  </a:lnTo>
                  <a:lnTo>
                    <a:pt x="16" y="15"/>
                  </a:lnTo>
                  <a:lnTo>
                    <a:pt x="16" y="1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8" name="Line 334"/>
            <p:cNvSpPr>
              <a:spLocks noChangeShapeType="1"/>
            </p:cNvSpPr>
            <p:nvPr/>
          </p:nvSpPr>
          <p:spPr bwMode="auto">
            <a:xfrm flipH="1">
              <a:off x="4339138" y="3062827"/>
              <a:ext cx="371706" cy="18105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29" name="Freeform 335"/>
            <p:cNvSpPr>
              <a:spLocks/>
            </p:cNvSpPr>
            <p:nvPr/>
          </p:nvSpPr>
          <p:spPr bwMode="auto">
            <a:xfrm>
              <a:off x="4218880" y="3090681"/>
              <a:ext cx="120258" cy="153199"/>
            </a:xfrm>
            <a:custGeom>
              <a:avLst/>
              <a:gdLst>
                <a:gd name="T0" fmla="*/ 0 w 11"/>
                <a:gd name="T1" fmla="*/ 0 h 11"/>
                <a:gd name="T2" fmla="*/ 1 w 11"/>
                <a:gd name="T3" fmla="*/ 1 h 11"/>
                <a:gd name="T4" fmla="*/ 2 w 11"/>
                <a:gd name="T5" fmla="*/ 1 h 11"/>
                <a:gd name="T6" fmla="*/ 2 w 11"/>
                <a:gd name="T7" fmla="*/ 2 h 11"/>
                <a:gd name="T8" fmla="*/ 3 w 11"/>
                <a:gd name="T9" fmla="*/ 3 h 11"/>
                <a:gd name="T10" fmla="*/ 4 w 11"/>
                <a:gd name="T11" fmla="*/ 3 h 11"/>
                <a:gd name="T12" fmla="*/ 4 w 11"/>
                <a:gd name="T13" fmla="*/ 4 h 11"/>
                <a:gd name="T14" fmla="*/ 5 w 11"/>
                <a:gd name="T15" fmla="*/ 4 h 11"/>
                <a:gd name="T16" fmla="*/ 5 w 11"/>
                <a:gd name="T17" fmla="*/ 5 h 11"/>
                <a:gd name="T18" fmla="*/ 6 w 11"/>
                <a:gd name="T19" fmla="*/ 5 h 11"/>
                <a:gd name="T20" fmla="*/ 7 w 11"/>
                <a:gd name="T21" fmla="*/ 6 h 11"/>
                <a:gd name="T22" fmla="*/ 7 w 11"/>
                <a:gd name="T23" fmla="*/ 7 h 11"/>
                <a:gd name="T24" fmla="*/ 8 w 11"/>
                <a:gd name="T25" fmla="*/ 7 h 11"/>
                <a:gd name="T26" fmla="*/ 8 w 11"/>
                <a:gd name="T27" fmla="*/ 8 h 11"/>
                <a:gd name="T28" fmla="*/ 9 w 11"/>
                <a:gd name="T29" fmla="*/ 9 h 11"/>
                <a:gd name="T30" fmla="*/ 10 w 11"/>
                <a:gd name="T31" fmla="*/ 9 h 11"/>
                <a:gd name="T32" fmla="*/ 10 w 11"/>
                <a:gd name="T33" fmla="*/ 10 h 11"/>
                <a:gd name="T34" fmla="*/ 11 w 11"/>
                <a:gd name="T35" fmla="*/ 10 h 11"/>
                <a:gd name="T36" fmla="*/ 11 w 11"/>
                <a:gd name="T3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6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1" y="11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30" name="Line 336"/>
            <p:cNvSpPr>
              <a:spLocks noChangeShapeType="1"/>
            </p:cNvSpPr>
            <p:nvPr/>
          </p:nvSpPr>
          <p:spPr bwMode="auto">
            <a:xfrm flipV="1">
              <a:off x="4350070" y="3076754"/>
              <a:ext cx="371706" cy="18105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31" name="Freeform 337"/>
            <p:cNvSpPr>
              <a:spLocks/>
            </p:cNvSpPr>
            <p:nvPr/>
          </p:nvSpPr>
          <p:spPr bwMode="auto">
            <a:xfrm>
              <a:off x="4721777" y="3076754"/>
              <a:ext cx="109325" cy="250689"/>
            </a:xfrm>
            <a:custGeom>
              <a:avLst/>
              <a:gdLst>
                <a:gd name="T0" fmla="*/ 0 w 10"/>
                <a:gd name="T1" fmla="*/ 0 h 18"/>
                <a:gd name="T2" fmla="*/ 1 w 10"/>
                <a:gd name="T3" fmla="*/ 1 h 18"/>
                <a:gd name="T4" fmla="*/ 2 w 10"/>
                <a:gd name="T5" fmla="*/ 2 h 18"/>
                <a:gd name="T6" fmla="*/ 2 w 10"/>
                <a:gd name="T7" fmla="*/ 3 h 18"/>
                <a:gd name="T8" fmla="*/ 3 w 10"/>
                <a:gd name="T9" fmla="*/ 4 h 18"/>
                <a:gd name="T10" fmla="*/ 4 w 10"/>
                <a:gd name="T11" fmla="*/ 5 h 18"/>
                <a:gd name="T12" fmla="*/ 4 w 10"/>
                <a:gd name="T13" fmla="*/ 6 h 18"/>
                <a:gd name="T14" fmla="*/ 5 w 10"/>
                <a:gd name="T15" fmla="*/ 7 h 18"/>
                <a:gd name="T16" fmla="*/ 5 w 10"/>
                <a:gd name="T17" fmla="*/ 8 h 18"/>
                <a:gd name="T18" fmla="*/ 6 w 10"/>
                <a:gd name="T19" fmla="*/ 9 h 18"/>
                <a:gd name="T20" fmla="*/ 7 w 10"/>
                <a:gd name="T21" fmla="*/ 10 h 18"/>
                <a:gd name="T22" fmla="*/ 7 w 10"/>
                <a:gd name="T23" fmla="*/ 11 h 18"/>
                <a:gd name="T24" fmla="*/ 8 w 10"/>
                <a:gd name="T25" fmla="*/ 12 h 18"/>
                <a:gd name="T26" fmla="*/ 8 w 10"/>
                <a:gd name="T27" fmla="*/ 13 h 18"/>
                <a:gd name="T28" fmla="*/ 9 w 10"/>
                <a:gd name="T29" fmla="*/ 14 h 18"/>
                <a:gd name="T30" fmla="*/ 9 w 10"/>
                <a:gd name="T31" fmla="*/ 15 h 18"/>
                <a:gd name="T32" fmla="*/ 9 w 10"/>
                <a:gd name="T33" fmla="*/ 16 h 18"/>
                <a:gd name="T34" fmla="*/ 10 w 10"/>
                <a:gd name="T35" fmla="*/ 17 h 18"/>
                <a:gd name="T36" fmla="*/ 10 w 10"/>
                <a:gd name="T3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8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4" y="6"/>
                  </a:lnTo>
                  <a:lnTo>
                    <a:pt x="5" y="7"/>
                  </a:lnTo>
                  <a:lnTo>
                    <a:pt x="5" y="8"/>
                  </a:lnTo>
                  <a:lnTo>
                    <a:pt x="6" y="9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9" y="16"/>
                  </a:lnTo>
                  <a:lnTo>
                    <a:pt x="10" y="17"/>
                  </a:lnTo>
                  <a:lnTo>
                    <a:pt x="10" y="18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32" name="Line 338"/>
            <p:cNvSpPr>
              <a:spLocks noChangeShapeType="1"/>
            </p:cNvSpPr>
            <p:nvPr/>
          </p:nvSpPr>
          <p:spPr bwMode="auto">
            <a:xfrm flipH="1">
              <a:off x="4426598" y="3327443"/>
              <a:ext cx="404504" cy="9749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33" name="Freeform 339"/>
            <p:cNvSpPr>
              <a:spLocks/>
            </p:cNvSpPr>
            <p:nvPr/>
          </p:nvSpPr>
          <p:spPr bwMode="auto">
            <a:xfrm>
              <a:off x="4350070" y="3257807"/>
              <a:ext cx="76528" cy="167126"/>
            </a:xfrm>
            <a:custGeom>
              <a:avLst/>
              <a:gdLst>
                <a:gd name="T0" fmla="*/ 0 w 7"/>
                <a:gd name="T1" fmla="*/ 0 h 12"/>
                <a:gd name="T2" fmla="*/ 0 w 7"/>
                <a:gd name="T3" fmla="*/ 1 h 12"/>
                <a:gd name="T4" fmla="*/ 1 w 7"/>
                <a:gd name="T5" fmla="*/ 1 h 12"/>
                <a:gd name="T6" fmla="*/ 1 w 7"/>
                <a:gd name="T7" fmla="*/ 2 h 12"/>
                <a:gd name="T8" fmla="*/ 2 w 7"/>
                <a:gd name="T9" fmla="*/ 3 h 12"/>
                <a:gd name="T10" fmla="*/ 2 w 7"/>
                <a:gd name="T11" fmla="*/ 3 h 12"/>
                <a:gd name="T12" fmla="*/ 3 w 7"/>
                <a:gd name="T13" fmla="*/ 4 h 12"/>
                <a:gd name="T14" fmla="*/ 3 w 7"/>
                <a:gd name="T15" fmla="*/ 5 h 12"/>
                <a:gd name="T16" fmla="*/ 3 w 7"/>
                <a:gd name="T17" fmla="*/ 5 h 12"/>
                <a:gd name="T18" fmla="*/ 4 w 7"/>
                <a:gd name="T19" fmla="*/ 6 h 12"/>
                <a:gd name="T20" fmla="*/ 4 w 7"/>
                <a:gd name="T21" fmla="*/ 7 h 12"/>
                <a:gd name="T22" fmla="*/ 4 w 7"/>
                <a:gd name="T23" fmla="*/ 7 h 12"/>
                <a:gd name="T24" fmla="*/ 5 w 7"/>
                <a:gd name="T25" fmla="*/ 8 h 12"/>
                <a:gd name="T26" fmla="*/ 5 w 7"/>
                <a:gd name="T27" fmla="*/ 9 h 12"/>
                <a:gd name="T28" fmla="*/ 6 w 7"/>
                <a:gd name="T29" fmla="*/ 9 h 12"/>
                <a:gd name="T30" fmla="*/ 6 w 7"/>
                <a:gd name="T31" fmla="*/ 10 h 12"/>
                <a:gd name="T32" fmla="*/ 6 w 7"/>
                <a:gd name="T33" fmla="*/ 11 h 12"/>
                <a:gd name="T34" fmla="*/ 6 w 7"/>
                <a:gd name="T35" fmla="*/ 12 h 12"/>
                <a:gd name="T36" fmla="*/ 7 w 7"/>
                <a:gd name="T3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7"/>
                  </a:lnTo>
                  <a:lnTo>
                    <a:pt x="5" y="8"/>
                  </a:lnTo>
                  <a:lnTo>
                    <a:pt x="5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7" y="12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34" name="Line 340"/>
            <p:cNvSpPr>
              <a:spLocks noChangeShapeType="1"/>
            </p:cNvSpPr>
            <p:nvPr/>
          </p:nvSpPr>
          <p:spPr bwMode="auto">
            <a:xfrm flipV="1">
              <a:off x="4426598" y="3355298"/>
              <a:ext cx="415437" cy="8356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35" name="Freeform 341"/>
            <p:cNvSpPr>
              <a:spLocks/>
            </p:cNvSpPr>
            <p:nvPr/>
          </p:nvSpPr>
          <p:spPr bwMode="auto">
            <a:xfrm>
              <a:off x="4842035" y="3355298"/>
              <a:ext cx="32798" cy="264616"/>
            </a:xfrm>
            <a:custGeom>
              <a:avLst/>
              <a:gdLst>
                <a:gd name="T0" fmla="*/ 0 w 3"/>
                <a:gd name="T1" fmla="*/ 0 h 19"/>
                <a:gd name="T2" fmla="*/ 0 w 3"/>
                <a:gd name="T3" fmla="*/ 1 h 19"/>
                <a:gd name="T4" fmla="*/ 1 w 3"/>
                <a:gd name="T5" fmla="*/ 2 h 19"/>
                <a:gd name="T6" fmla="*/ 1 w 3"/>
                <a:gd name="T7" fmla="*/ 3 h 19"/>
                <a:gd name="T8" fmla="*/ 1 w 3"/>
                <a:gd name="T9" fmla="*/ 4 h 19"/>
                <a:gd name="T10" fmla="*/ 1 w 3"/>
                <a:gd name="T11" fmla="*/ 5 h 19"/>
                <a:gd name="T12" fmla="*/ 2 w 3"/>
                <a:gd name="T13" fmla="*/ 6 h 19"/>
                <a:gd name="T14" fmla="*/ 2 w 3"/>
                <a:gd name="T15" fmla="*/ 7 h 19"/>
                <a:gd name="T16" fmla="*/ 2 w 3"/>
                <a:gd name="T17" fmla="*/ 8 h 19"/>
                <a:gd name="T18" fmla="*/ 2 w 3"/>
                <a:gd name="T19" fmla="*/ 9 h 19"/>
                <a:gd name="T20" fmla="*/ 3 w 3"/>
                <a:gd name="T21" fmla="*/ 10 h 19"/>
                <a:gd name="T22" fmla="*/ 3 w 3"/>
                <a:gd name="T23" fmla="*/ 11 h 19"/>
                <a:gd name="T24" fmla="*/ 3 w 3"/>
                <a:gd name="T25" fmla="*/ 12 h 19"/>
                <a:gd name="T26" fmla="*/ 3 w 3"/>
                <a:gd name="T27" fmla="*/ 14 h 19"/>
                <a:gd name="T28" fmla="*/ 3 w 3"/>
                <a:gd name="T29" fmla="*/ 15 h 19"/>
                <a:gd name="T30" fmla="*/ 3 w 3"/>
                <a:gd name="T31" fmla="*/ 16 h 19"/>
                <a:gd name="T32" fmla="*/ 3 w 3"/>
                <a:gd name="T33" fmla="*/ 17 h 19"/>
                <a:gd name="T34" fmla="*/ 3 w 3"/>
                <a:gd name="T35" fmla="*/ 18 h 19"/>
                <a:gd name="T36" fmla="*/ 3 w 3"/>
                <a:gd name="T3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" h="19">
                  <a:moveTo>
                    <a:pt x="0" y="0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9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36" name="Line 342"/>
            <p:cNvSpPr>
              <a:spLocks noChangeShapeType="1"/>
            </p:cNvSpPr>
            <p:nvPr/>
          </p:nvSpPr>
          <p:spPr bwMode="auto">
            <a:xfrm flipH="1">
              <a:off x="4459396" y="3619914"/>
              <a:ext cx="4154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37" name="Freeform 343"/>
            <p:cNvSpPr>
              <a:spLocks/>
            </p:cNvSpPr>
            <p:nvPr/>
          </p:nvSpPr>
          <p:spPr bwMode="auto">
            <a:xfrm>
              <a:off x="4426598" y="3438861"/>
              <a:ext cx="32798" cy="181053"/>
            </a:xfrm>
            <a:custGeom>
              <a:avLst/>
              <a:gdLst>
                <a:gd name="T0" fmla="*/ 0 w 3"/>
                <a:gd name="T1" fmla="*/ 0 h 13"/>
                <a:gd name="T2" fmla="*/ 0 w 3"/>
                <a:gd name="T3" fmla="*/ 1 h 13"/>
                <a:gd name="T4" fmla="*/ 1 w 3"/>
                <a:gd name="T5" fmla="*/ 2 h 13"/>
                <a:gd name="T6" fmla="*/ 1 w 3"/>
                <a:gd name="T7" fmla="*/ 2 h 13"/>
                <a:gd name="T8" fmla="*/ 1 w 3"/>
                <a:gd name="T9" fmla="*/ 3 h 13"/>
                <a:gd name="T10" fmla="*/ 1 w 3"/>
                <a:gd name="T11" fmla="*/ 4 h 13"/>
                <a:gd name="T12" fmla="*/ 1 w 3"/>
                <a:gd name="T13" fmla="*/ 5 h 13"/>
                <a:gd name="T14" fmla="*/ 2 w 3"/>
                <a:gd name="T15" fmla="*/ 5 h 13"/>
                <a:gd name="T16" fmla="*/ 2 w 3"/>
                <a:gd name="T17" fmla="*/ 6 h 13"/>
                <a:gd name="T18" fmla="*/ 2 w 3"/>
                <a:gd name="T19" fmla="*/ 7 h 13"/>
                <a:gd name="T20" fmla="*/ 2 w 3"/>
                <a:gd name="T21" fmla="*/ 8 h 13"/>
                <a:gd name="T22" fmla="*/ 2 w 3"/>
                <a:gd name="T23" fmla="*/ 8 h 13"/>
                <a:gd name="T24" fmla="*/ 2 w 3"/>
                <a:gd name="T25" fmla="*/ 9 h 13"/>
                <a:gd name="T26" fmla="*/ 2 w 3"/>
                <a:gd name="T27" fmla="*/ 10 h 13"/>
                <a:gd name="T28" fmla="*/ 2 w 3"/>
                <a:gd name="T29" fmla="*/ 10 h 13"/>
                <a:gd name="T30" fmla="*/ 2 w 3"/>
                <a:gd name="T31" fmla="*/ 11 h 13"/>
                <a:gd name="T32" fmla="*/ 2 w 3"/>
                <a:gd name="T33" fmla="*/ 12 h 13"/>
                <a:gd name="T34" fmla="*/ 2 w 3"/>
                <a:gd name="T35" fmla="*/ 13 h 13"/>
                <a:gd name="T36" fmla="*/ 3 w 3"/>
                <a:gd name="T3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" h="13">
                  <a:moveTo>
                    <a:pt x="0" y="0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3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38" name="Line 344"/>
            <p:cNvSpPr>
              <a:spLocks noChangeShapeType="1"/>
            </p:cNvSpPr>
            <p:nvPr/>
          </p:nvSpPr>
          <p:spPr bwMode="auto">
            <a:xfrm>
              <a:off x="3978364" y="3633841"/>
              <a:ext cx="42636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39" name="Freeform 345"/>
            <p:cNvSpPr>
              <a:spLocks/>
            </p:cNvSpPr>
            <p:nvPr/>
          </p:nvSpPr>
          <p:spPr bwMode="auto">
            <a:xfrm>
              <a:off x="4382868" y="3633841"/>
              <a:ext cx="21865" cy="181053"/>
            </a:xfrm>
            <a:custGeom>
              <a:avLst/>
              <a:gdLst>
                <a:gd name="T0" fmla="*/ 2 w 2"/>
                <a:gd name="T1" fmla="*/ 0 h 13"/>
                <a:gd name="T2" fmla="*/ 2 w 2"/>
                <a:gd name="T3" fmla="*/ 1 h 13"/>
                <a:gd name="T4" fmla="*/ 2 w 2"/>
                <a:gd name="T5" fmla="*/ 2 h 13"/>
                <a:gd name="T6" fmla="*/ 2 w 2"/>
                <a:gd name="T7" fmla="*/ 2 h 13"/>
                <a:gd name="T8" fmla="*/ 2 w 2"/>
                <a:gd name="T9" fmla="*/ 3 h 13"/>
                <a:gd name="T10" fmla="*/ 2 w 2"/>
                <a:gd name="T11" fmla="*/ 4 h 13"/>
                <a:gd name="T12" fmla="*/ 2 w 2"/>
                <a:gd name="T13" fmla="*/ 5 h 13"/>
                <a:gd name="T14" fmla="*/ 2 w 2"/>
                <a:gd name="T15" fmla="*/ 5 h 13"/>
                <a:gd name="T16" fmla="*/ 2 w 2"/>
                <a:gd name="T17" fmla="*/ 6 h 13"/>
                <a:gd name="T18" fmla="*/ 1 w 2"/>
                <a:gd name="T19" fmla="*/ 7 h 13"/>
                <a:gd name="T20" fmla="*/ 1 w 2"/>
                <a:gd name="T21" fmla="*/ 7 h 13"/>
                <a:gd name="T22" fmla="*/ 1 w 2"/>
                <a:gd name="T23" fmla="*/ 8 h 13"/>
                <a:gd name="T24" fmla="*/ 1 w 2"/>
                <a:gd name="T25" fmla="*/ 9 h 13"/>
                <a:gd name="T26" fmla="*/ 1 w 2"/>
                <a:gd name="T27" fmla="*/ 9 h 13"/>
                <a:gd name="T28" fmla="*/ 1 w 2"/>
                <a:gd name="T29" fmla="*/ 10 h 13"/>
                <a:gd name="T30" fmla="*/ 1 w 2"/>
                <a:gd name="T31" fmla="*/ 11 h 13"/>
                <a:gd name="T32" fmla="*/ 0 w 2"/>
                <a:gd name="T33" fmla="*/ 11 h 13"/>
                <a:gd name="T34" fmla="*/ 0 w 2"/>
                <a:gd name="T35" fmla="*/ 12 h 13"/>
                <a:gd name="T36" fmla="*/ 0 w 2"/>
                <a:gd name="T3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" h="13">
                  <a:moveTo>
                    <a:pt x="2" y="0"/>
                  </a:move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40" name="Line 346"/>
            <p:cNvSpPr>
              <a:spLocks noChangeShapeType="1"/>
            </p:cNvSpPr>
            <p:nvPr/>
          </p:nvSpPr>
          <p:spPr bwMode="auto">
            <a:xfrm flipH="1" flipV="1">
              <a:off x="3967431" y="3731332"/>
              <a:ext cx="415437" cy="8356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41" name="Freeform 347"/>
            <p:cNvSpPr>
              <a:spLocks/>
            </p:cNvSpPr>
            <p:nvPr/>
          </p:nvSpPr>
          <p:spPr bwMode="auto">
            <a:xfrm>
              <a:off x="3967431" y="3633841"/>
              <a:ext cx="10933" cy="97490"/>
            </a:xfrm>
            <a:custGeom>
              <a:avLst/>
              <a:gdLst>
                <a:gd name="T0" fmla="*/ 1 w 1"/>
                <a:gd name="T1" fmla="*/ 0 h 7"/>
                <a:gd name="T2" fmla="*/ 1 w 1"/>
                <a:gd name="T3" fmla="*/ 1 h 7"/>
                <a:gd name="T4" fmla="*/ 1 w 1"/>
                <a:gd name="T5" fmla="*/ 1 h 7"/>
                <a:gd name="T6" fmla="*/ 1 w 1"/>
                <a:gd name="T7" fmla="*/ 1 h 7"/>
                <a:gd name="T8" fmla="*/ 1 w 1"/>
                <a:gd name="T9" fmla="*/ 2 h 7"/>
                <a:gd name="T10" fmla="*/ 1 w 1"/>
                <a:gd name="T11" fmla="*/ 2 h 7"/>
                <a:gd name="T12" fmla="*/ 1 w 1"/>
                <a:gd name="T13" fmla="*/ 3 h 7"/>
                <a:gd name="T14" fmla="*/ 1 w 1"/>
                <a:gd name="T15" fmla="*/ 3 h 7"/>
                <a:gd name="T16" fmla="*/ 1 w 1"/>
                <a:gd name="T17" fmla="*/ 3 h 7"/>
                <a:gd name="T18" fmla="*/ 1 w 1"/>
                <a:gd name="T19" fmla="*/ 4 h 7"/>
                <a:gd name="T20" fmla="*/ 1 w 1"/>
                <a:gd name="T21" fmla="*/ 4 h 7"/>
                <a:gd name="T22" fmla="*/ 1 w 1"/>
                <a:gd name="T23" fmla="*/ 4 h 7"/>
                <a:gd name="T24" fmla="*/ 1 w 1"/>
                <a:gd name="T25" fmla="*/ 5 h 7"/>
                <a:gd name="T26" fmla="*/ 0 w 1"/>
                <a:gd name="T27" fmla="*/ 5 h 7"/>
                <a:gd name="T28" fmla="*/ 0 w 1"/>
                <a:gd name="T29" fmla="*/ 5 h 7"/>
                <a:gd name="T30" fmla="*/ 0 w 1"/>
                <a:gd name="T31" fmla="*/ 6 h 7"/>
                <a:gd name="T32" fmla="*/ 0 w 1"/>
                <a:gd name="T33" fmla="*/ 6 h 7"/>
                <a:gd name="T34" fmla="*/ 0 w 1"/>
                <a:gd name="T35" fmla="*/ 6 h 7"/>
                <a:gd name="T36" fmla="*/ 0 w 1"/>
                <a:gd name="T3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" h="7">
                  <a:moveTo>
                    <a:pt x="1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42" name="Line 348"/>
            <p:cNvSpPr>
              <a:spLocks noChangeShapeType="1"/>
            </p:cNvSpPr>
            <p:nvPr/>
          </p:nvSpPr>
          <p:spPr bwMode="auto">
            <a:xfrm>
              <a:off x="3967431" y="3731332"/>
              <a:ext cx="415437" cy="9749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43" name="Freeform 349"/>
            <p:cNvSpPr>
              <a:spLocks/>
            </p:cNvSpPr>
            <p:nvPr/>
          </p:nvSpPr>
          <p:spPr bwMode="auto">
            <a:xfrm>
              <a:off x="4306340" y="3828822"/>
              <a:ext cx="76528" cy="153199"/>
            </a:xfrm>
            <a:custGeom>
              <a:avLst/>
              <a:gdLst>
                <a:gd name="T0" fmla="*/ 7 w 7"/>
                <a:gd name="T1" fmla="*/ 0 h 11"/>
                <a:gd name="T2" fmla="*/ 6 w 7"/>
                <a:gd name="T3" fmla="*/ 0 h 11"/>
                <a:gd name="T4" fmla="*/ 6 w 7"/>
                <a:gd name="T5" fmla="*/ 1 h 11"/>
                <a:gd name="T6" fmla="*/ 6 w 7"/>
                <a:gd name="T7" fmla="*/ 2 h 11"/>
                <a:gd name="T8" fmla="*/ 6 w 7"/>
                <a:gd name="T9" fmla="*/ 2 h 11"/>
                <a:gd name="T10" fmla="*/ 5 w 7"/>
                <a:gd name="T11" fmla="*/ 3 h 11"/>
                <a:gd name="T12" fmla="*/ 5 w 7"/>
                <a:gd name="T13" fmla="*/ 4 h 11"/>
                <a:gd name="T14" fmla="*/ 5 w 7"/>
                <a:gd name="T15" fmla="*/ 4 h 11"/>
                <a:gd name="T16" fmla="*/ 4 w 7"/>
                <a:gd name="T17" fmla="*/ 5 h 11"/>
                <a:gd name="T18" fmla="*/ 4 w 7"/>
                <a:gd name="T19" fmla="*/ 6 h 11"/>
                <a:gd name="T20" fmla="*/ 4 w 7"/>
                <a:gd name="T21" fmla="*/ 6 h 11"/>
                <a:gd name="T22" fmla="*/ 3 w 7"/>
                <a:gd name="T23" fmla="*/ 7 h 11"/>
                <a:gd name="T24" fmla="*/ 3 w 7"/>
                <a:gd name="T25" fmla="*/ 8 h 11"/>
                <a:gd name="T26" fmla="*/ 3 w 7"/>
                <a:gd name="T27" fmla="*/ 8 h 11"/>
                <a:gd name="T28" fmla="*/ 2 w 7"/>
                <a:gd name="T29" fmla="*/ 9 h 11"/>
                <a:gd name="T30" fmla="*/ 2 w 7"/>
                <a:gd name="T31" fmla="*/ 10 h 11"/>
                <a:gd name="T32" fmla="*/ 1 w 7"/>
                <a:gd name="T33" fmla="*/ 10 h 11"/>
                <a:gd name="T34" fmla="*/ 1 w 7"/>
                <a:gd name="T35" fmla="*/ 11 h 11"/>
                <a:gd name="T36" fmla="*/ 0 w 7"/>
                <a:gd name="T3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11">
                  <a:moveTo>
                    <a:pt x="7" y="0"/>
                  </a:moveTo>
                  <a:lnTo>
                    <a:pt x="6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1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44" name="Line 350"/>
            <p:cNvSpPr>
              <a:spLocks noChangeShapeType="1"/>
            </p:cNvSpPr>
            <p:nvPr/>
          </p:nvSpPr>
          <p:spPr bwMode="auto">
            <a:xfrm flipH="1" flipV="1">
              <a:off x="3934634" y="3814895"/>
              <a:ext cx="371706" cy="16712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45" name="Freeform 351"/>
            <p:cNvSpPr>
              <a:spLocks/>
            </p:cNvSpPr>
            <p:nvPr/>
          </p:nvSpPr>
          <p:spPr bwMode="auto">
            <a:xfrm>
              <a:off x="3934634" y="3731332"/>
              <a:ext cx="32798" cy="8356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1 h 6"/>
                <a:gd name="T4" fmla="*/ 3 w 3"/>
                <a:gd name="T5" fmla="*/ 1 h 6"/>
                <a:gd name="T6" fmla="*/ 2 w 3"/>
                <a:gd name="T7" fmla="*/ 1 h 6"/>
                <a:gd name="T8" fmla="*/ 2 w 3"/>
                <a:gd name="T9" fmla="*/ 2 h 6"/>
                <a:gd name="T10" fmla="*/ 2 w 3"/>
                <a:gd name="T11" fmla="*/ 2 h 6"/>
                <a:gd name="T12" fmla="*/ 2 w 3"/>
                <a:gd name="T13" fmla="*/ 2 h 6"/>
                <a:gd name="T14" fmla="*/ 2 w 3"/>
                <a:gd name="T15" fmla="*/ 3 h 6"/>
                <a:gd name="T16" fmla="*/ 2 w 3"/>
                <a:gd name="T17" fmla="*/ 3 h 6"/>
                <a:gd name="T18" fmla="*/ 1 w 3"/>
                <a:gd name="T19" fmla="*/ 3 h 6"/>
                <a:gd name="T20" fmla="*/ 1 w 3"/>
                <a:gd name="T21" fmla="*/ 4 h 6"/>
                <a:gd name="T22" fmla="*/ 1 w 3"/>
                <a:gd name="T23" fmla="*/ 4 h 6"/>
                <a:gd name="T24" fmla="*/ 1 w 3"/>
                <a:gd name="T25" fmla="*/ 4 h 6"/>
                <a:gd name="T26" fmla="*/ 1 w 3"/>
                <a:gd name="T27" fmla="*/ 5 h 6"/>
                <a:gd name="T28" fmla="*/ 1 w 3"/>
                <a:gd name="T29" fmla="*/ 5 h 6"/>
                <a:gd name="T30" fmla="*/ 0 w 3"/>
                <a:gd name="T31" fmla="*/ 5 h 6"/>
                <a:gd name="T32" fmla="*/ 0 w 3"/>
                <a:gd name="T33" fmla="*/ 6 h 6"/>
                <a:gd name="T34" fmla="*/ 0 w 3"/>
                <a:gd name="T35" fmla="*/ 6 h 6"/>
                <a:gd name="T36" fmla="*/ 0 w 3"/>
                <a:gd name="T3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46" name="Line 352"/>
            <p:cNvSpPr>
              <a:spLocks noChangeShapeType="1"/>
            </p:cNvSpPr>
            <p:nvPr/>
          </p:nvSpPr>
          <p:spPr bwMode="auto">
            <a:xfrm>
              <a:off x="3923701" y="3828822"/>
              <a:ext cx="382639" cy="16712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47" name="Freeform 353"/>
            <p:cNvSpPr>
              <a:spLocks/>
            </p:cNvSpPr>
            <p:nvPr/>
          </p:nvSpPr>
          <p:spPr bwMode="auto">
            <a:xfrm>
              <a:off x="4197015" y="3995948"/>
              <a:ext cx="109325" cy="153199"/>
            </a:xfrm>
            <a:custGeom>
              <a:avLst/>
              <a:gdLst>
                <a:gd name="T0" fmla="*/ 10 w 10"/>
                <a:gd name="T1" fmla="*/ 0 h 11"/>
                <a:gd name="T2" fmla="*/ 9 w 10"/>
                <a:gd name="T3" fmla="*/ 1 h 11"/>
                <a:gd name="T4" fmla="*/ 9 w 10"/>
                <a:gd name="T5" fmla="*/ 2 h 11"/>
                <a:gd name="T6" fmla="*/ 8 w 10"/>
                <a:gd name="T7" fmla="*/ 2 h 11"/>
                <a:gd name="T8" fmla="*/ 8 w 10"/>
                <a:gd name="T9" fmla="*/ 3 h 11"/>
                <a:gd name="T10" fmla="*/ 7 w 10"/>
                <a:gd name="T11" fmla="*/ 3 h 11"/>
                <a:gd name="T12" fmla="*/ 7 w 10"/>
                <a:gd name="T13" fmla="*/ 4 h 11"/>
                <a:gd name="T14" fmla="*/ 6 w 10"/>
                <a:gd name="T15" fmla="*/ 5 h 11"/>
                <a:gd name="T16" fmla="*/ 6 w 10"/>
                <a:gd name="T17" fmla="*/ 5 h 11"/>
                <a:gd name="T18" fmla="*/ 5 w 10"/>
                <a:gd name="T19" fmla="*/ 6 h 11"/>
                <a:gd name="T20" fmla="*/ 5 w 10"/>
                <a:gd name="T21" fmla="*/ 6 h 11"/>
                <a:gd name="T22" fmla="*/ 4 w 10"/>
                <a:gd name="T23" fmla="*/ 7 h 11"/>
                <a:gd name="T24" fmla="*/ 3 w 10"/>
                <a:gd name="T25" fmla="*/ 7 h 11"/>
                <a:gd name="T26" fmla="*/ 3 w 10"/>
                <a:gd name="T27" fmla="*/ 8 h 11"/>
                <a:gd name="T28" fmla="*/ 2 w 10"/>
                <a:gd name="T29" fmla="*/ 8 h 11"/>
                <a:gd name="T30" fmla="*/ 2 w 10"/>
                <a:gd name="T31" fmla="*/ 9 h 11"/>
                <a:gd name="T32" fmla="*/ 1 w 10"/>
                <a:gd name="T33" fmla="*/ 10 h 11"/>
                <a:gd name="T34" fmla="*/ 0 w 10"/>
                <a:gd name="T35" fmla="*/ 10 h 11"/>
                <a:gd name="T36" fmla="*/ 0 w 10"/>
                <a:gd name="T3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9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1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48" name="Line 354"/>
            <p:cNvSpPr>
              <a:spLocks noChangeShapeType="1"/>
            </p:cNvSpPr>
            <p:nvPr/>
          </p:nvSpPr>
          <p:spPr bwMode="auto">
            <a:xfrm flipH="1" flipV="1">
              <a:off x="3869039" y="3898458"/>
              <a:ext cx="327976" cy="25068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49" name="Freeform 355"/>
            <p:cNvSpPr>
              <a:spLocks/>
            </p:cNvSpPr>
            <p:nvPr/>
          </p:nvSpPr>
          <p:spPr bwMode="auto">
            <a:xfrm>
              <a:off x="3869039" y="3828822"/>
              <a:ext cx="54663" cy="69636"/>
            </a:xfrm>
            <a:custGeom>
              <a:avLst/>
              <a:gdLst>
                <a:gd name="T0" fmla="*/ 5 w 5"/>
                <a:gd name="T1" fmla="*/ 0 h 5"/>
                <a:gd name="T2" fmla="*/ 5 w 5"/>
                <a:gd name="T3" fmla="*/ 0 h 5"/>
                <a:gd name="T4" fmla="*/ 5 w 5"/>
                <a:gd name="T5" fmla="*/ 0 h 5"/>
                <a:gd name="T6" fmla="*/ 5 w 5"/>
                <a:gd name="T7" fmla="*/ 1 h 5"/>
                <a:gd name="T8" fmla="*/ 4 w 5"/>
                <a:gd name="T9" fmla="*/ 1 h 5"/>
                <a:gd name="T10" fmla="*/ 4 w 5"/>
                <a:gd name="T11" fmla="*/ 1 h 5"/>
                <a:gd name="T12" fmla="*/ 4 w 5"/>
                <a:gd name="T13" fmla="*/ 2 h 5"/>
                <a:gd name="T14" fmla="*/ 3 w 5"/>
                <a:gd name="T15" fmla="*/ 2 h 5"/>
                <a:gd name="T16" fmla="*/ 3 w 5"/>
                <a:gd name="T17" fmla="*/ 2 h 5"/>
                <a:gd name="T18" fmla="*/ 3 w 5"/>
                <a:gd name="T19" fmla="*/ 2 h 5"/>
                <a:gd name="T20" fmla="*/ 3 w 5"/>
                <a:gd name="T21" fmla="*/ 3 h 5"/>
                <a:gd name="T22" fmla="*/ 2 w 5"/>
                <a:gd name="T23" fmla="*/ 3 h 5"/>
                <a:gd name="T24" fmla="*/ 2 w 5"/>
                <a:gd name="T25" fmla="*/ 3 h 5"/>
                <a:gd name="T26" fmla="*/ 2 w 5"/>
                <a:gd name="T27" fmla="*/ 4 h 5"/>
                <a:gd name="T28" fmla="*/ 1 w 5"/>
                <a:gd name="T29" fmla="*/ 4 h 5"/>
                <a:gd name="T30" fmla="*/ 1 w 5"/>
                <a:gd name="T31" fmla="*/ 4 h 5"/>
                <a:gd name="T32" fmla="*/ 1 w 5"/>
                <a:gd name="T33" fmla="*/ 4 h 5"/>
                <a:gd name="T34" fmla="*/ 0 w 5"/>
                <a:gd name="T35" fmla="*/ 5 h 5"/>
                <a:gd name="T36" fmla="*/ 0 w 5"/>
                <a:gd name="T3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50" name="Line 356"/>
            <p:cNvSpPr>
              <a:spLocks noChangeShapeType="1"/>
            </p:cNvSpPr>
            <p:nvPr/>
          </p:nvSpPr>
          <p:spPr bwMode="auto">
            <a:xfrm>
              <a:off x="3869039" y="3898458"/>
              <a:ext cx="317044" cy="25068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51" name="Freeform 357"/>
            <p:cNvSpPr>
              <a:spLocks/>
            </p:cNvSpPr>
            <p:nvPr/>
          </p:nvSpPr>
          <p:spPr bwMode="auto">
            <a:xfrm>
              <a:off x="4033027" y="4149147"/>
              <a:ext cx="153056" cy="125345"/>
            </a:xfrm>
            <a:custGeom>
              <a:avLst/>
              <a:gdLst>
                <a:gd name="T0" fmla="*/ 14 w 14"/>
                <a:gd name="T1" fmla="*/ 0 h 9"/>
                <a:gd name="T2" fmla="*/ 13 w 14"/>
                <a:gd name="T3" fmla="*/ 1 h 9"/>
                <a:gd name="T4" fmla="*/ 12 w 14"/>
                <a:gd name="T5" fmla="*/ 1 h 9"/>
                <a:gd name="T6" fmla="*/ 12 w 14"/>
                <a:gd name="T7" fmla="*/ 2 h 9"/>
                <a:gd name="T8" fmla="*/ 11 w 14"/>
                <a:gd name="T9" fmla="*/ 2 h 9"/>
                <a:gd name="T10" fmla="*/ 10 w 14"/>
                <a:gd name="T11" fmla="*/ 3 h 9"/>
                <a:gd name="T12" fmla="*/ 10 w 14"/>
                <a:gd name="T13" fmla="*/ 3 h 9"/>
                <a:gd name="T14" fmla="*/ 9 w 14"/>
                <a:gd name="T15" fmla="*/ 4 h 9"/>
                <a:gd name="T16" fmla="*/ 8 w 14"/>
                <a:gd name="T17" fmla="*/ 4 h 9"/>
                <a:gd name="T18" fmla="*/ 7 w 14"/>
                <a:gd name="T19" fmla="*/ 5 h 9"/>
                <a:gd name="T20" fmla="*/ 7 w 14"/>
                <a:gd name="T21" fmla="*/ 5 h 9"/>
                <a:gd name="T22" fmla="*/ 6 w 14"/>
                <a:gd name="T23" fmla="*/ 6 h 9"/>
                <a:gd name="T24" fmla="*/ 5 w 14"/>
                <a:gd name="T25" fmla="*/ 6 h 9"/>
                <a:gd name="T26" fmla="*/ 4 w 14"/>
                <a:gd name="T27" fmla="*/ 7 h 9"/>
                <a:gd name="T28" fmla="*/ 4 w 14"/>
                <a:gd name="T29" fmla="*/ 7 h 9"/>
                <a:gd name="T30" fmla="*/ 3 w 14"/>
                <a:gd name="T31" fmla="*/ 7 h 9"/>
                <a:gd name="T32" fmla="*/ 2 w 14"/>
                <a:gd name="T33" fmla="*/ 8 h 9"/>
                <a:gd name="T34" fmla="*/ 1 w 14"/>
                <a:gd name="T35" fmla="*/ 8 h 9"/>
                <a:gd name="T36" fmla="*/ 0 w 14"/>
                <a:gd name="T3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9">
                  <a:moveTo>
                    <a:pt x="14" y="0"/>
                  </a:moveTo>
                  <a:lnTo>
                    <a:pt x="13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5" y="6"/>
                  </a:lnTo>
                  <a:lnTo>
                    <a:pt x="4" y="7"/>
                  </a:lnTo>
                  <a:lnTo>
                    <a:pt x="4" y="7"/>
                  </a:lnTo>
                  <a:lnTo>
                    <a:pt x="3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0" y="9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52" name="Line 358"/>
            <p:cNvSpPr>
              <a:spLocks noChangeShapeType="1"/>
            </p:cNvSpPr>
            <p:nvPr/>
          </p:nvSpPr>
          <p:spPr bwMode="auto">
            <a:xfrm flipH="1" flipV="1">
              <a:off x="3792511" y="3968094"/>
              <a:ext cx="240516" cy="30639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53" name="Freeform 359"/>
            <p:cNvSpPr>
              <a:spLocks/>
            </p:cNvSpPr>
            <p:nvPr/>
          </p:nvSpPr>
          <p:spPr bwMode="auto">
            <a:xfrm>
              <a:off x="3792511" y="3898458"/>
              <a:ext cx="76528" cy="69636"/>
            </a:xfrm>
            <a:custGeom>
              <a:avLst/>
              <a:gdLst>
                <a:gd name="T0" fmla="*/ 7 w 7"/>
                <a:gd name="T1" fmla="*/ 0 h 5"/>
                <a:gd name="T2" fmla="*/ 6 w 7"/>
                <a:gd name="T3" fmla="*/ 1 h 5"/>
                <a:gd name="T4" fmla="*/ 6 w 7"/>
                <a:gd name="T5" fmla="*/ 1 h 5"/>
                <a:gd name="T6" fmla="*/ 6 w 7"/>
                <a:gd name="T7" fmla="*/ 1 h 5"/>
                <a:gd name="T8" fmla="*/ 5 w 7"/>
                <a:gd name="T9" fmla="*/ 1 h 5"/>
                <a:gd name="T10" fmla="*/ 5 w 7"/>
                <a:gd name="T11" fmla="*/ 2 h 5"/>
                <a:gd name="T12" fmla="*/ 5 w 7"/>
                <a:gd name="T13" fmla="*/ 2 h 5"/>
                <a:gd name="T14" fmla="*/ 4 w 7"/>
                <a:gd name="T15" fmla="*/ 2 h 5"/>
                <a:gd name="T16" fmla="*/ 4 w 7"/>
                <a:gd name="T17" fmla="*/ 2 h 5"/>
                <a:gd name="T18" fmla="*/ 3 w 7"/>
                <a:gd name="T19" fmla="*/ 3 h 5"/>
                <a:gd name="T20" fmla="*/ 3 w 7"/>
                <a:gd name="T21" fmla="*/ 3 h 5"/>
                <a:gd name="T22" fmla="*/ 3 w 7"/>
                <a:gd name="T23" fmla="*/ 3 h 5"/>
                <a:gd name="T24" fmla="*/ 2 w 7"/>
                <a:gd name="T25" fmla="*/ 3 h 5"/>
                <a:gd name="T26" fmla="*/ 2 w 7"/>
                <a:gd name="T27" fmla="*/ 4 h 5"/>
                <a:gd name="T28" fmla="*/ 1 w 7"/>
                <a:gd name="T29" fmla="*/ 4 h 5"/>
                <a:gd name="T30" fmla="*/ 1 w 7"/>
                <a:gd name="T31" fmla="*/ 4 h 5"/>
                <a:gd name="T32" fmla="*/ 1 w 7"/>
                <a:gd name="T33" fmla="*/ 4 h 5"/>
                <a:gd name="T34" fmla="*/ 0 w 7"/>
                <a:gd name="T35" fmla="*/ 5 h 5"/>
                <a:gd name="T36" fmla="*/ 0 w 7"/>
                <a:gd name="T3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54" name="Line 360"/>
            <p:cNvSpPr>
              <a:spLocks noChangeShapeType="1"/>
            </p:cNvSpPr>
            <p:nvPr/>
          </p:nvSpPr>
          <p:spPr bwMode="auto">
            <a:xfrm>
              <a:off x="3781578" y="3968094"/>
              <a:ext cx="240516" cy="30639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55" name="Freeform 361"/>
            <p:cNvSpPr>
              <a:spLocks/>
            </p:cNvSpPr>
            <p:nvPr/>
          </p:nvSpPr>
          <p:spPr bwMode="auto">
            <a:xfrm>
              <a:off x="3858106" y="4274492"/>
              <a:ext cx="163988" cy="8356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1 h 6"/>
                <a:gd name="T4" fmla="*/ 14 w 15"/>
                <a:gd name="T5" fmla="*/ 1 h 6"/>
                <a:gd name="T6" fmla="*/ 13 w 15"/>
                <a:gd name="T7" fmla="*/ 1 h 6"/>
                <a:gd name="T8" fmla="*/ 12 w 15"/>
                <a:gd name="T9" fmla="*/ 2 h 6"/>
                <a:gd name="T10" fmla="*/ 11 w 15"/>
                <a:gd name="T11" fmla="*/ 2 h 6"/>
                <a:gd name="T12" fmla="*/ 10 w 15"/>
                <a:gd name="T13" fmla="*/ 3 h 6"/>
                <a:gd name="T14" fmla="*/ 9 w 15"/>
                <a:gd name="T15" fmla="*/ 3 h 6"/>
                <a:gd name="T16" fmla="*/ 9 w 15"/>
                <a:gd name="T17" fmla="*/ 3 h 6"/>
                <a:gd name="T18" fmla="*/ 8 w 15"/>
                <a:gd name="T19" fmla="*/ 4 h 6"/>
                <a:gd name="T20" fmla="*/ 7 w 15"/>
                <a:gd name="T21" fmla="*/ 4 h 6"/>
                <a:gd name="T22" fmla="*/ 6 w 15"/>
                <a:gd name="T23" fmla="*/ 4 h 6"/>
                <a:gd name="T24" fmla="*/ 5 w 15"/>
                <a:gd name="T25" fmla="*/ 5 h 6"/>
                <a:gd name="T26" fmla="*/ 4 w 15"/>
                <a:gd name="T27" fmla="*/ 5 h 6"/>
                <a:gd name="T28" fmla="*/ 3 w 15"/>
                <a:gd name="T29" fmla="*/ 5 h 6"/>
                <a:gd name="T30" fmla="*/ 2 w 15"/>
                <a:gd name="T31" fmla="*/ 5 h 6"/>
                <a:gd name="T32" fmla="*/ 1 w 15"/>
                <a:gd name="T33" fmla="*/ 6 h 6"/>
                <a:gd name="T34" fmla="*/ 0 w 15"/>
                <a:gd name="T35" fmla="*/ 6 h 6"/>
                <a:gd name="T36" fmla="*/ 0 w 15"/>
                <a:gd name="T3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56" name="Line 362"/>
            <p:cNvSpPr>
              <a:spLocks noChangeShapeType="1"/>
            </p:cNvSpPr>
            <p:nvPr/>
          </p:nvSpPr>
          <p:spPr bwMode="auto">
            <a:xfrm flipH="1" flipV="1">
              <a:off x="3694118" y="4009875"/>
              <a:ext cx="163988" cy="34818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57" name="Freeform 363"/>
            <p:cNvSpPr>
              <a:spLocks/>
            </p:cNvSpPr>
            <p:nvPr/>
          </p:nvSpPr>
          <p:spPr bwMode="auto">
            <a:xfrm>
              <a:off x="3694118" y="3968094"/>
              <a:ext cx="87460" cy="4178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7 w 8"/>
                <a:gd name="T5" fmla="*/ 0 h 3"/>
                <a:gd name="T6" fmla="*/ 7 w 8"/>
                <a:gd name="T7" fmla="*/ 1 h 3"/>
                <a:gd name="T8" fmla="*/ 6 w 8"/>
                <a:gd name="T9" fmla="*/ 1 h 3"/>
                <a:gd name="T10" fmla="*/ 6 w 8"/>
                <a:gd name="T11" fmla="*/ 1 h 3"/>
                <a:gd name="T12" fmla="*/ 6 w 8"/>
                <a:gd name="T13" fmla="*/ 1 h 3"/>
                <a:gd name="T14" fmla="*/ 5 w 8"/>
                <a:gd name="T15" fmla="*/ 1 h 3"/>
                <a:gd name="T16" fmla="*/ 5 w 8"/>
                <a:gd name="T17" fmla="*/ 2 h 3"/>
                <a:gd name="T18" fmla="*/ 4 w 8"/>
                <a:gd name="T19" fmla="*/ 2 h 3"/>
                <a:gd name="T20" fmla="*/ 4 w 8"/>
                <a:gd name="T21" fmla="*/ 2 h 3"/>
                <a:gd name="T22" fmla="*/ 3 w 8"/>
                <a:gd name="T23" fmla="*/ 2 h 3"/>
                <a:gd name="T24" fmla="*/ 3 w 8"/>
                <a:gd name="T25" fmla="*/ 2 h 3"/>
                <a:gd name="T26" fmla="*/ 2 w 8"/>
                <a:gd name="T27" fmla="*/ 2 h 3"/>
                <a:gd name="T28" fmla="*/ 2 w 8"/>
                <a:gd name="T29" fmla="*/ 2 h 3"/>
                <a:gd name="T30" fmla="*/ 2 w 8"/>
                <a:gd name="T31" fmla="*/ 3 h 3"/>
                <a:gd name="T32" fmla="*/ 1 w 8"/>
                <a:gd name="T33" fmla="*/ 3 h 3"/>
                <a:gd name="T34" fmla="*/ 1 w 8"/>
                <a:gd name="T35" fmla="*/ 3 h 3"/>
                <a:gd name="T36" fmla="*/ 0 w 8"/>
                <a:gd name="T3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58" name="Line 364"/>
            <p:cNvSpPr>
              <a:spLocks noChangeShapeType="1"/>
            </p:cNvSpPr>
            <p:nvPr/>
          </p:nvSpPr>
          <p:spPr bwMode="auto">
            <a:xfrm>
              <a:off x="3683185" y="4009875"/>
              <a:ext cx="153056" cy="362107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59" name="Freeform 365"/>
            <p:cNvSpPr>
              <a:spLocks/>
            </p:cNvSpPr>
            <p:nvPr/>
          </p:nvSpPr>
          <p:spPr bwMode="auto">
            <a:xfrm>
              <a:off x="3650388" y="4371982"/>
              <a:ext cx="185853" cy="41782"/>
            </a:xfrm>
            <a:custGeom>
              <a:avLst/>
              <a:gdLst>
                <a:gd name="T0" fmla="*/ 17 w 17"/>
                <a:gd name="T1" fmla="*/ 0 h 3"/>
                <a:gd name="T2" fmla="*/ 16 w 17"/>
                <a:gd name="T3" fmla="*/ 0 h 3"/>
                <a:gd name="T4" fmla="*/ 15 w 17"/>
                <a:gd name="T5" fmla="*/ 0 h 3"/>
                <a:gd name="T6" fmla="*/ 14 w 17"/>
                <a:gd name="T7" fmla="*/ 0 h 3"/>
                <a:gd name="T8" fmla="*/ 13 w 17"/>
                <a:gd name="T9" fmla="*/ 0 h 3"/>
                <a:gd name="T10" fmla="*/ 13 w 17"/>
                <a:gd name="T11" fmla="*/ 1 h 3"/>
                <a:gd name="T12" fmla="*/ 12 w 17"/>
                <a:gd name="T13" fmla="*/ 1 h 3"/>
                <a:gd name="T14" fmla="*/ 11 w 17"/>
                <a:gd name="T15" fmla="*/ 1 h 3"/>
                <a:gd name="T16" fmla="*/ 10 w 17"/>
                <a:gd name="T17" fmla="*/ 1 h 3"/>
                <a:gd name="T18" fmla="*/ 9 w 17"/>
                <a:gd name="T19" fmla="*/ 1 h 3"/>
                <a:gd name="T20" fmla="*/ 8 w 17"/>
                <a:gd name="T21" fmla="*/ 2 h 3"/>
                <a:gd name="T22" fmla="*/ 7 w 17"/>
                <a:gd name="T23" fmla="*/ 2 h 3"/>
                <a:gd name="T24" fmla="*/ 6 w 17"/>
                <a:gd name="T25" fmla="*/ 2 h 3"/>
                <a:gd name="T26" fmla="*/ 5 w 17"/>
                <a:gd name="T27" fmla="*/ 2 h 3"/>
                <a:gd name="T28" fmla="*/ 4 w 17"/>
                <a:gd name="T29" fmla="*/ 2 h 3"/>
                <a:gd name="T30" fmla="*/ 3 w 17"/>
                <a:gd name="T31" fmla="*/ 2 h 3"/>
                <a:gd name="T32" fmla="*/ 2 w 17"/>
                <a:gd name="T33" fmla="*/ 2 h 3"/>
                <a:gd name="T34" fmla="*/ 1 w 17"/>
                <a:gd name="T35" fmla="*/ 3 h 3"/>
                <a:gd name="T36" fmla="*/ 0 w 17"/>
                <a:gd name="T3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3">
                  <a:moveTo>
                    <a:pt x="17" y="0"/>
                  </a:move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3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60" name="Line 366"/>
            <p:cNvSpPr>
              <a:spLocks noChangeShapeType="1"/>
            </p:cNvSpPr>
            <p:nvPr/>
          </p:nvSpPr>
          <p:spPr bwMode="auto">
            <a:xfrm flipH="1" flipV="1">
              <a:off x="3584793" y="4037730"/>
              <a:ext cx="65595" cy="37603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61" name="Freeform 367"/>
            <p:cNvSpPr>
              <a:spLocks/>
            </p:cNvSpPr>
            <p:nvPr/>
          </p:nvSpPr>
          <p:spPr bwMode="auto">
            <a:xfrm>
              <a:off x="3584793" y="4009875"/>
              <a:ext cx="98393" cy="27854"/>
            </a:xfrm>
            <a:custGeom>
              <a:avLst/>
              <a:gdLst>
                <a:gd name="T0" fmla="*/ 9 w 9"/>
                <a:gd name="T1" fmla="*/ 0 h 2"/>
                <a:gd name="T2" fmla="*/ 9 w 9"/>
                <a:gd name="T3" fmla="*/ 0 h 2"/>
                <a:gd name="T4" fmla="*/ 8 w 9"/>
                <a:gd name="T5" fmla="*/ 0 h 2"/>
                <a:gd name="T6" fmla="*/ 8 w 9"/>
                <a:gd name="T7" fmla="*/ 1 h 2"/>
                <a:gd name="T8" fmla="*/ 7 w 9"/>
                <a:gd name="T9" fmla="*/ 1 h 2"/>
                <a:gd name="T10" fmla="*/ 7 w 9"/>
                <a:gd name="T11" fmla="*/ 1 h 2"/>
                <a:gd name="T12" fmla="*/ 6 w 9"/>
                <a:gd name="T13" fmla="*/ 1 h 2"/>
                <a:gd name="T14" fmla="*/ 6 w 9"/>
                <a:gd name="T15" fmla="*/ 1 h 2"/>
                <a:gd name="T16" fmla="*/ 6 w 9"/>
                <a:gd name="T17" fmla="*/ 1 h 2"/>
                <a:gd name="T18" fmla="*/ 5 w 9"/>
                <a:gd name="T19" fmla="*/ 1 h 2"/>
                <a:gd name="T20" fmla="*/ 5 w 9"/>
                <a:gd name="T21" fmla="*/ 1 h 2"/>
                <a:gd name="T22" fmla="*/ 4 w 9"/>
                <a:gd name="T23" fmla="*/ 1 h 2"/>
                <a:gd name="T24" fmla="*/ 4 w 9"/>
                <a:gd name="T25" fmla="*/ 1 h 2"/>
                <a:gd name="T26" fmla="*/ 3 w 9"/>
                <a:gd name="T27" fmla="*/ 2 h 2"/>
                <a:gd name="T28" fmla="*/ 3 w 9"/>
                <a:gd name="T29" fmla="*/ 2 h 2"/>
                <a:gd name="T30" fmla="*/ 2 w 9"/>
                <a:gd name="T31" fmla="*/ 2 h 2"/>
                <a:gd name="T32" fmla="*/ 1 w 9"/>
                <a:gd name="T33" fmla="*/ 2 h 2"/>
                <a:gd name="T34" fmla="*/ 1 w 9"/>
                <a:gd name="T35" fmla="*/ 2 h 2"/>
                <a:gd name="T36" fmla="*/ 0 w 9"/>
                <a:gd name="T3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2">
                  <a:moveTo>
                    <a:pt x="9" y="0"/>
                  </a:moveTo>
                  <a:lnTo>
                    <a:pt x="9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62" name="Line 368"/>
            <p:cNvSpPr>
              <a:spLocks noChangeShapeType="1"/>
            </p:cNvSpPr>
            <p:nvPr/>
          </p:nvSpPr>
          <p:spPr bwMode="auto">
            <a:xfrm>
              <a:off x="3584793" y="4037730"/>
              <a:ext cx="43730" cy="37603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63" name="Freeform 369"/>
            <p:cNvSpPr>
              <a:spLocks/>
            </p:cNvSpPr>
            <p:nvPr/>
          </p:nvSpPr>
          <p:spPr bwMode="auto">
            <a:xfrm>
              <a:off x="3442670" y="4413764"/>
              <a:ext cx="185853" cy="0"/>
            </a:xfrm>
            <a:custGeom>
              <a:avLst/>
              <a:gdLst>
                <a:gd name="T0" fmla="*/ 17 w 17"/>
                <a:gd name="T1" fmla="*/ 16 w 17"/>
                <a:gd name="T2" fmla="*/ 15 w 17"/>
                <a:gd name="T3" fmla="*/ 14 w 17"/>
                <a:gd name="T4" fmla="*/ 13 w 17"/>
                <a:gd name="T5" fmla="*/ 12 w 17"/>
                <a:gd name="T6" fmla="*/ 11 w 17"/>
                <a:gd name="T7" fmla="*/ 10 w 17"/>
                <a:gd name="T8" fmla="*/ 9 w 17"/>
                <a:gd name="T9" fmla="*/ 8 w 17"/>
                <a:gd name="T10" fmla="*/ 8 w 17"/>
                <a:gd name="T11" fmla="*/ 7 w 17"/>
                <a:gd name="T12" fmla="*/ 6 w 17"/>
                <a:gd name="T13" fmla="*/ 5 w 17"/>
                <a:gd name="T14" fmla="*/ 4 w 17"/>
                <a:gd name="T15" fmla="*/ 3 w 17"/>
                <a:gd name="T16" fmla="*/ 2 w 17"/>
                <a:gd name="T17" fmla="*/ 1 w 17"/>
                <a:gd name="T18" fmla="*/ 0 w 1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</a:cxnLst>
              <a:rect l="0" t="0" r="r" b="b"/>
              <a:pathLst>
                <a:path w="17">
                  <a:moveTo>
                    <a:pt x="17" y="0"/>
                  </a:move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64" name="Line 370"/>
            <p:cNvSpPr>
              <a:spLocks noChangeShapeType="1"/>
            </p:cNvSpPr>
            <p:nvPr/>
          </p:nvSpPr>
          <p:spPr bwMode="auto">
            <a:xfrm flipV="1">
              <a:off x="3442670" y="4037730"/>
              <a:ext cx="43730" cy="37603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65" name="Freeform 371"/>
            <p:cNvSpPr>
              <a:spLocks/>
            </p:cNvSpPr>
            <p:nvPr/>
          </p:nvSpPr>
          <p:spPr bwMode="auto">
            <a:xfrm>
              <a:off x="3486400" y="4037730"/>
              <a:ext cx="98393" cy="0"/>
            </a:xfrm>
            <a:custGeom>
              <a:avLst/>
              <a:gdLst>
                <a:gd name="T0" fmla="*/ 9 w 9"/>
                <a:gd name="T1" fmla="*/ 8 w 9"/>
                <a:gd name="T2" fmla="*/ 8 w 9"/>
                <a:gd name="T3" fmla="*/ 7 w 9"/>
                <a:gd name="T4" fmla="*/ 7 w 9"/>
                <a:gd name="T5" fmla="*/ 6 w 9"/>
                <a:gd name="T6" fmla="*/ 6 w 9"/>
                <a:gd name="T7" fmla="*/ 5 w 9"/>
                <a:gd name="T8" fmla="*/ 5 w 9"/>
                <a:gd name="T9" fmla="*/ 4 w 9"/>
                <a:gd name="T10" fmla="*/ 4 w 9"/>
                <a:gd name="T11" fmla="*/ 3 w 9"/>
                <a:gd name="T12" fmla="*/ 3 w 9"/>
                <a:gd name="T13" fmla="*/ 2 w 9"/>
                <a:gd name="T14" fmla="*/ 2 w 9"/>
                <a:gd name="T15" fmla="*/ 1 w 9"/>
                <a:gd name="T16" fmla="*/ 1 w 9"/>
                <a:gd name="T17" fmla="*/ 0 w 9"/>
                <a:gd name="T18" fmla="*/ 0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66" name="Line 372"/>
            <p:cNvSpPr>
              <a:spLocks noChangeShapeType="1"/>
            </p:cNvSpPr>
            <p:nvPr/>
          </p:nvSpPr>
          <p:spPr bwMode="auto">
            <a:xfrm flipH="1">
              <a:off x="3420805" y="4037730"/>
              <a:ext cx="54663" cy="37603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67" name="Freeform 373"/>
            <p:cNvSpPr>
              <a:spLocks/>
            </p:cNvSpPr>
            <p:nvPr/>
          </p:nvSpPr>
          <p:spPr bwMode="auto">
            <a:xfrm>
              <a:off x="3234951" y="4371982"/>
              <a:ext cx="185853" cy="41782"/>
            </a:xfrm>
            <a:custGeom>
              <a:avLst/>
              <a:gdLst>
                <a:gd name="T0" fmla="*/ 17 w 17"/>
                <a:gd name="T1" fmla="*/ 3 h 3"/>
                <a:gd name="T2" fmla="*/ 16 w 17"/>
                <a:gd name="T3" fmla="*/ 3 h 3"/>
                <a:gd name="T4" fmla="*/ 15 w 17"/>
                <a:gd name="T5" fmla="*/ 3 h 3"/>
                <a:gd name="T6" fmla="*/ 14 w 17"/>
                <a:gd name="T7" fmla="*/ 2 h 3"/>
                <a:gd name="T8" fmla="*/ 13 w 17"/>
                <a:gd name="T9" fmla="*/ 2 h 3"/>
                <a:gd name="T10" fmla="*/ 12 w 17"/>
                <a:gd name="T11" fmla="*/ 2 h 3"/>
                <a:gd name="T12" fmla="*/ 11 w 17"/>
                <a:gd name="T13" fmla="*/ 2 h 3"/>
                <a:gd name="T14" fmla="*/ 10 w 17"/>
                <a:gd name="T15" fmla="*/ 2 h 3"/>
                <a:gd name="T16" fmla="*/ 9 w 17"/>
                <a:gd name="T17" fmla="*/ 2 h 3"/>
                <a:gd name="T18" fmla="*/ 8 w 17"/>
                <a:gd name="T19" fmla="*/ 2 h 3"/>
                <a:gd name="T20" fmla="*/ 7 w 17"/>
                <a:gd name="T21" fmla="*/ 2 h 3"/>
                <a:gd name="T22" fmla="*/ 6 w 17"/>
                <a:gd name="T23" fmla="*/ 1 h 3"/>
                <a:gd name="T24" fmla="*/ 5 w 17"/>
                <a:gd name="T25" fmla="*/ 1 h 3"/>
                <a:gd name="T26" fmla="*/ 4 w 17"/>
                <a:gd name="T27" fmla="*/ 1 h 3"/>
                <a:gd name="T28" fmla="*/ 3 w 17"/>
                <a:gd name="T29" fmla="*/ 1 h 3"/>
                <a:gd name="T30" fmla="*/ 3 w 17"/>
                <a:gd name="T31" fmla="*/ 1 h 3"/>
                <a:gd name="T32" fmla="*/ 2 w 17"/>
                <a:gd name="T33" fmla="*/ 0 h 3"/>
                <a:gd name="T34" fmla="*/ 1 w 17"/>
                <a:gd name="T35" fmla="*/ 0 h 3"/>
                <a:gd name="T36" fmla="*/ 0 w 17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3">
                  <a:moveTo>
                    <a:pt x="17" y="3"/>
                  </a:moveTo>
                  <a:lnTo>
                    <a:pt x="16" y="3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68" name="Line 374"/>
            <p:cNvSpPr>
              <a:spLocks noChangeShapeType="1"/>
            </p:cNvSpPr>
            <p:nvPr/>
          </p:nvSpPr>
          <p:spPr bwMode="auto">
            <a:xfrm flipV="1">
              <a:off x="3234951" y="4009875"/>
              <a:ext cx="142123" cy="362107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69" name="Freeform 375"/>
            <p:cNvSpPr>
              <a:spLocks/>
            </p:cNvSpPr>
            <p:nvPr/>
          </p:nvSpPr>
          <p:spPr bwMode="auto">
            <a:xfrm>
              <a:off x="3377074" y="4009875"/>
              <a:ext cx="98393" cy="27854"/>
            </a:xfrm>
            <a:custGeom>
              <a:avLst/>
              <a:gdLst>
                <a:gd name="T0" fmla="*/ 9 w 9"/>
                <a:gd name="T1" fmla="*/ 2 h 2"/>
                <a:gd name="T2" fmla="*/ 8 w 9"/>
                <a:gd name="T3" fmla="*/ 2 h 2"/>
                <a:gd name="T4" fmla="*/ 8 w 9"/>
                <a:gd name="T5" fmla="*/ 2 h 2"/>
                <a:gd name="T6" fmla="*/ 7 w 9"/>
                <a:gd name="T7" fmla="*/ 2 h 2"/>
                <a:gd name="T8" fmla="*/ 7 w 9"/>
                <a:gd name="T9" fmla="*/ 2 h 2"/>
                <a:gd name="T10" fmla="*/ 6 w 9"/>
                <a:gd name="T11" fmla="*/ 2 h 2"/>
                <a:gd name="T12" fmla="*/ 6 w 9"/>
                <a:gd name="T13" fmla="*/ 2 h 2"/>
                <a:gd name="T14" fmla="*/ 5 w 9"/>
                <a:gd name="T15" fmla="*/ 1 h 2"/>
                <a:gd name="T16" fmla="*/ 5 w 9"/>
                <a:gd name="T17" fmla="*/ 1 h 2"/>
                <a:gd name="T18" fmla="*/ 4 w 9"/>
                <a:gd name="T19" fmla="*/ 1 h 2"/>
                <a:gd name="T20" fmla="*/ 4 w 9"/>
                <a:gd name="T21" fmla="*/ 1 h 2"/>
                <a:gd name="T22" fmla="*/ 3 w 9"/>
                <a:gd name="T23" fmla="*/ 1 h 2"/>
                <a:gd name="T24" fmla="*/ 3 w 9"/>
                <a:gd name="T25" fmla="*/ 1 h 2"/>
                <a:gd name="T26" fmla="*/ 2 w 9"/>
                <a:gd name="T27" fmla="*/ 1 h 2"/>
                <a:gd name="T28" fmla="*/ 2 w 9"/>
                <a:gd name="T29" fmla="*/ 1 h 2"/>
                <a:gd name="T30" fmla="*/ 1 w 9"/>
                <a:gd name="T31" fmla="*/ 1 h 2"/>
                <a:gd name="T32" fmla="*/ 1 w 9"/>
                <a:gd name="T33" fmla="*/ 1 h 2"/>
                <a:gd name="T34" fmla="*/ 0 w 9"/>
                <a:gd name="T35" fmla="*/ 1 h 2"/>
                <a:gd name="T36" fmla="*/ 0 w 9"/>
                <a:gd name="T3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2">
                  <a:moveTo>
                    <a:pt x="9" y="2"/>
                  </a:move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70" name="Line 376"/>
            <p:cNvSpPr>
              <a:spLocks noChangeShapeType="1"/>
            </p:cNvSpPr>
            <p:nvPr/>
          </p:nvSpPr>
          <p:spPr bwMode="auto">
            <a:xfrm flipH="1">
              <a:off x="3213086" y="4009875"/>
              <a:ext cx="153056" cy="362107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71" name="Freeform 377"/>
            <p:cNvSpPr>
              <a:spLocks/>
            </p:cNvSpPr>
            <p:nvPr/>
          </p:nvSpPr>
          <p:spPr bwMode="auto">
            <a:xfrm>
              <a:off x="3038166" y="4288419"/>
              <a:ext cx="174921" cy="83563"/>
            </a:xfrm>
            <a:custGeom>
              <a:avLst/>
              <a:gdLst>
                <a:gd name="T0" fmla="*/ 16 w 16"/>
                <a:gd name="T1" fmla="*/ 6 h 6"/>
                <a:gd name="T2" fmla="*/ 15 w 16"/>
                <a:gd name="T3" fmla="*/ 5 h 6"/>
                <a:gd name="T4" fmla="*/ 15 w 16"/>
                <a:gd name="T5" fmla="*/ 5 h 6"/>
                <a:gd name="T6" fmla="*/ 14 w 16"/>
                <a:gd name="T7" fmla="*/ 5 h 6"/>
                <a:gd name="T8" fmla="*/ 13 w 16"/>
                <a:gd name="T9" fmla="*/ 4 h 6"/>
                <a:gd name="T10" fmla="*/ 12 w 16"/>
                <a:gd name="T11" fmla="*/ 4 h 6"/>
                <a:gd name="T12" fmla="*/ 11 w 16"/>
                <a:gd name="T13" fmla="*/ 4 h 6"/>
                <a:gd name="T14" fmla="*/ 10 w 16"/>
                <a:gd name="T15" fmla="*/ 4 h 6"/>
                <a:gd name="T16" fmla="*/ 9 w 16"/>
                <a:gd name="T17" fmla="*/ 3 h 6"/>
                <a:gd name="T18" fmla="*/ 8 w 16"/>
                <a:gd name="T19" fmla="*/ 3 h 6"/>
                <a:gd name="T20" fmla="*/ 7 w 16"/>
                <a:gd name="T21" fmla="*/ 3 h 6"/>
                <a:gd name="T22" fmla="*/ 6 w 16"/>
                <a:gd name="T23" fmla="*/ 2 h 6"/>
                <a:gd name="T24" fmla="*/ 6 w 16"/>
                <a:gd name="T25" fmla="*/ 2 h 6"/>
                <a:gd name="T26" fmla="*/ 5 w 16"/>
                <a:gd name="T27" fmla="*/ 2 h 6"/>
                <a:gd name="T28" fmla="*/ 4 w 16"/>
                <a:gd name="T29" fmla="*/ 1 h 6"/>
                <a:gd name="T30" fmla="*/ 3 w 16"/>
                <a:gd name="T31" fmla="*/ 1 h 6"/>
                <a:gd name="T32" fmla="*/ 2 w 16"/>
                <a:gd name="T33" fmla="*/ 1 h 6"/>
                <a:gd name="T34" fmla="*/ 1 w 16"/>
                <a:gd name="T35" fmla="*/ 0 h 6"/>
                <a:gd name="T36" fmla="*/ 0 w 16"/>
                <a:gd name="T3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6">
                  <a:moveTo>
                    <a:pt x="16" y="6"/>
                  </a:moveTo>
                  <a:lnTo>
                    <a:pt x="15" y="5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72" name="Line 378"/>
            <p:cNvSpPr>
              <a:spLocks noChangeShapeType="1"/>
            </p:cNvSpPr>
            <p:nvPr/>
          </p:nvSpPr>
          <p:spPr bwMode="auto">
            <a:xfrm flipV="1">
              <a:off x="3038166" y="3968094"/>
              <a:ext cx="240516" cy="32032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73" name="Freeform 379"/>
            <p:cNvSpPr>
              <a:spLocks/>
            </p:cNvSpPr>
            <p:nvPr/>
          </p:nvSpPr>
          <p:spPr bwMode="auto">
            <a:xfrm>
              <a:off x="3278681" y="3968094"/>
              <a:ext cx="87460" cy="41782"/>
            </a:xfrm>
            <a:custGeom>
              <a:avLst/>
              <a:gdLst>
                <a:gd name="T0" fmla="*/ 8 w 8"/>
                <a:gd name="T1" fmla="*/ 3 h 3"/>
                <a:gd name="T2" fmla="*/ 8 w 8"/>
                <a:gd name="T3" fmla="*/ 3 h 3"/>
                <a:gd name="T4" fmla="*/ 7 w 8"/>
                <a:gd name="T5" fmla="*/ 3 h 3"/>
                <a:gd name="T6" fmla="*/ 7 w 8"/>
                <a:gd name="T7" fmla="*/ 3 h 3"/>
                <a:gd name="T8" fmla="*/ 6 w 8"/>
                <a:gd name="T9" fmla="*/ 3 h 3"/>
                <a:gd name="T10" fmla="*/ 6 w 8"/>
                <a:gd name="T11" fmla="*/ 3 h 3"/>
                <a:gd name="T12" fmla="*/ 5 w 8"/>
                <a:gd name="T13" fmla="*/ 2 h 3"/>
                <a:gd name="T14" fmla="*/ 5 w 8"/>
                <a:gd name="T15" fmla="*/ 2 h 3"/>
                <a:gd name="T16" fmla="*/ 4 w 8"/>
                <a:gd name="T17" fmla="*/ 2 h 3"/>
                <a:gd name="T18" fmla="*/ 4 w 8"/>
                <a:gd name="T19" fmla="*/ 2 h 3"/>
                <a:gd name="T20" fmla="*/ 4 w 8"/>
                <a:gd name="T21" fmla="*/ 2 h 3"/>
                <a:gd name="T22" fmla="*/ 3 w 8"/>
                <a:gd name="T23" fmla="*/ 2 h 3"/>
                <a:gd name="T24" fmla="*/ 3 w 8"/>
                <a:gd name="T25" fmla="*/ 1 h 3"/>
                <a:gd name="T26" fmla="*/ 2 w 8"/>
                <a:gd name="T27" fmla="*/ 1 h 3"/>
                <a:gd name="T28" fmla="*/ 2 w 8"/>
                <a:gd name="T29" fmla="*/ 1 h 3"/>
                <a:gd name="T30" fmla="*/ 1 w 8"/>
                <a:gd name="T31" fmla="*/ 1 h 3"/>
                <a:gd name="T32" fmla="*/ 1 w 8"/>
                <a:gd name="T33" fmla="*/ 1 h 3"/>
                <a:gd name="T34" fmla="*/ 0 w 8"/>
                <a:gd name="T35" fmla="*/ 0 h 3"/>
                <a:gd name="T36" fmla="*/ 0 w 8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3">
                  <a:moveTo>
                    <a:pt x="8" y="3"/>
                  </a:moveTo>
                  <a:lnTo>
                    <a:pt x="8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74" name="Line 380"/>
            <p:cNvSpPr>
              <a:spLocks noChangeShapeType="1"/>
            </p:cNvSpPr>
            <p:nvPr/>
          </p:nvSpPr>
          <p:spPr bwMode="auto">
            <a:xfrm flipH="1">
              <a:off x="3027233" y="3968094"/>
              <a:ext cx="240516" cy="30639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75" name="Freeform 381"/>
            <p:cNvSpPr>
              <a:spLocks/>
            </p:cNvSpPr>
            <p:nvPr/>
          </p:nvSpPr>
          <p:spPr bwMode="auto">
            <a:xfrm>
              <a:off x="2885110" y="4163074"/>
              <a:ext cx="142123" cy="111417"/>
            </a:xfrm>
            <a:custGeom>
              <a:avLst/>
              <a:gdLst>
                <a:gd name="T0" fmla="*/ 13 w 13"/>
                <a:gd name="T1" fmla="*/ 8 h 8"/>
                <a:gd name="T2" fmla="*/ 12 w 13"/>
                <a:gd name="T3" fmla="*/ 8 h 8"/>
                <a:gd name="T4" fmla="*/ 12 w 13"/>
                <a:gd name="T5" fmla="*/ 7 h 8"/>
                <a:gd name="T6" fmla="*/ 11 w 13"/>
                <a:gd name="T7" fmla="*/ 7 h 8"/>
                <a:gd name="T8" fmla="*/ 10 w 13"/>
                <a:gd name="T9" fmla="*/ 7 h 8"/>
                <a:gd name="T10" fmla="*/ 9 w 13"/>
                <a:gd name="T11" fmla="*/ 6 h 8"/>
                <a:gd name="T12" fmla="*/ 8 w 13"/>
                <a:gd name="T13" fmla="*/ 6 h 8"/>
                <a:gd name="T14" fmla="*/ 8 w 13"/>
                <a:gd name="T15" fmla="*/ 5 h 8"/>
                <a:gd name="T16" fmla="*/ 7 w 13"/>
                <a:gd name="T17" fmla="*/ 5 h 8"/>
                <a:gd name="T18" fmla="*/ 6 w 13"/>
                <a:gd name="T19" fmla="*/ 4 h 8"/>
                <a:gd name="T20" fmla="*/ 5 w 13"/>
                <a:gd name="T21" fmla="*/ 4 h 8"/>
                <a:gd name="T22" fmla="*/ 5 w 13"/>
                <a:gd name="T23" fmla="*/ 4 h 8"/>
                <a:gd name="T24" fmla="*/ 4 w 13"/>
                <a:gd name="T25" fmla="*/ 3 h 8"/>
                <a:gd name="T26" fmla="*/ 3 w 13"/>
                <a:gd name="T27" fmla="*/ 3 h 8"/>
                <a:gd name="T28" fmla="*/ 3 w 13"/>
                <a:gd name="T29" fmla="*/ 2 h 8"/>
                <a:gd name="T30" fmla="*/ 2 w 13"/>
                <a:gd name="T31" fmla="*/ 2 h 8"/>
                <a:gd name="T32" fmla="*/ 1 w 13"/>
                <a:gd name="T33" fmla="*/ 1 h 8"/>
                <a:gd name="T34" fmla="*/ 0 w 13"/>
                <a:gd name="T35" fmla="*/ 1 h 8"/>
                <a:gd name="T36" fmla="*/ 0 w 13"/>
                <a:gd name="T3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8">
                  <a:moveTo>
                    <a:pt x="13" y="8"/>
                  </a:moveTo>
                  <a:lnTo>
                    <a:pt x="12" y="8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76" name="Line 382"/>
            <p:cNvSpPr>
              <a:spLocks noChangeShapeType="1"/>
            </p:cNvSpPr>
            <p:nvPr/>
          </p:nvSpPr>
          <p:spPr bwMode="auto">
            <a:xfrm flipV="1">
              <a:off x="2885110" y="3912385"/>
              <a:ext cx="306111" cy="25068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77" name="Freeform 383"/>
            <p:cNvSpPr>
              <a:spLocks/>
            </p:cNvSpPr>
            <p:nvPr/>
          </p:nvSpPr>
          <p:spPr bwMode="auto">
            <a:xfrm>
              <a:off x="3191221" y="3912385"/>
              <a:ext cx="76528" cy="55709"/>
            </a:xfrm>
            <a:custGeom>
              <a:avLst/>
              <a:gdLst>
                <a:gd name="T0" fmla="*/ 7 w 7"/>
                <a:gd name="T1" fmla="*/ 4 h 4"/>
                <a:gd name="T2" fmla="*/ 7 w 7"/>
                <a:gd name="T3" fmla="*/ 4 h 4"/>
                <a:gd name="T4" fmla="*/ 7 w 7"/>
                <a:gd name="T5" fmla="*/ 4 h 4"/>
                <a:gd name="T6" fmla="*/ 6 w 7"/>
                <a:gd name="T7" fmla="*/ 3 h 4"/>
                <a:gd name="T8" fmla="*/ 6 w 7"/>
                <a:gd name="T9" fmla="*/ 3 h 4"/>
                <a:gd name="T10" fmla="*/ 5 w 7"/>
                <a:gd name="T11" fmla="*/ 3 h 4"/>
                <a:gd name="T12" fmla="*/ 5 w 7"/>
                <a:gd name="T13" fmla="*/ 3 h 4"/>
                <a:gd name="T14" fmla="*/ 5 w 7"/>
                <a:gd name="T15" fmla="*/ 2 h 4"/>
                <a:gd name="T16" fmla="*/ 4 w 7"/>
                <a:gd name="T17" fmla="*/ 2 h 4"/>
                <a:gd name="T18" fmla="*/ 4 w 7"/>
                <a:gd name="T19" fmla="*/ 2 h 4"/>
                <a:gd name="T20" fmla="*/ 3 w 7"/>
                <a:gd name="T21" fmla="*/ 2 h 4"/>
                <a:gd name="T22" fmla="*/ 3 w 7"/>
                <a:gd name="T23" fmla="*/ 2 h 4"/>
                <a:gd name="T24" fmla="*/ 3 w 7"/>
                <a:gd name="T25" fmla="*/ 1 h 4"/>
                <a:gd name="T26" fmla="*/ 2 w 7"/>
                <a:gd name="T27" fmla="*/ 1 h 4"/>
                <a:gd name="T28" fmla="*/ 2 w 7"/>
                <a:gd name="T29" fmla="*/ 1 h 4"/>
                <a:gd name="T30" fmla="*/ 1 w 7"/>
                <a:gd name="T31" fmla="*/ 1 h 4"/>
                <a:gd name="T32" fmla="*/ 1 w 7"/>
                <a:gd name="T33" fmla="*/ 0 h 4"/>
                <a:gd name="T34" fmla="*/ 1 w 7"/>
                <a:gd name="T35" fmla="*/ 0 h 4"/>
                <a:gd name="T36" fmla="*/ 0 w 7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7" y="4"/>
                  </a:lnTo>
                  <a:lnTo>
                    <a:pt x="7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78" name="Line 384"/>
            <p:cNvSpPr>
              <a:spLocks noChangeShapeType="1"/>
            </p:cNvSpPr>
            <p:nvPr/>
          </p:nvSpPr>
          <p:spPr bwMode="auto">
            <a:xfrm flipH="1">
              <a:off x="2874178" y="3898458"/>
              <a:ext cx="317044" cy="25068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79" name="Freeform 385"/>
            <p:cNvSpPr>
              <a:spLocks/>
            </p:cNvSpPr>
            <p:nvPr/>
          </p:nvSpPr>
          <p:spPr bwMode="auto">
            <a:xfrm>
              <a:off x="2753920" y="4009875"/>
              <a:ext cx="120258" cy="139272"/>
            </a:xfrm>
            <a:custGeom>
              <a:avLst/>
              <a:gdLst>
                <a:gd name="T0" fmla="*/ 11 w 11"/>
                <a:gd name="T1" fmla="*/ 10 h 10"/>
                <a:gd name="T2" fmla="*/ 10 w 11"/>
                <a:gd name="T3" fmla="*/ 10 h 10"/>
                <a:gd name="T4" fmla="*/ 10 w 11"/>
                <a:gd name="T5" fmla="*/ 9 h 10"/>
                <a:gd name="T6" fmla="*/ 9 w 11"/>
                <a:gd name="T7" fmla="*/ 9 h 10"/>
                <a:gd name="T8" fmla="*/ 8 w 11"/>
                <a:gd name="T9" fmla="*/ 8 h 10"/>
                <a:gd name="T10" fmla="*/ 8 w 11"/>
                <a:gd name="T11" fmla="*/ 8 h 10"/>
                <a:gd name="T12" fmla="*/ 7 w 11"/>
                <a:gd name="T13" fmla="*/ 7 h 10"/>
                <a:gd name="T14" fmla="*/ 6 w 11"/>
                <a:gd name="T15" fmla="*/ 7 h 10"/>
                <a:gd name="T16" fmla="*/ 6 w 11"/>
                <a:gd name="T17" fmla="*/ 6 h 10"/>
                <a:gd name="T18" fmla="*/ 5 w 11"/>
                <a:gd name="T19" fmla="*/ 5 h 10"/>
                <a:gd name="T20" fmla="*/ 5 w 11"/>
                <a:gd name="T21" fmla="*/ 5 h 10"/>
                <a:gd name="T22" fmla="*/ 4 w 11"/>
                <a:gd name="T23" fmla="*/ 4 h 10"/>
                <a:gd name="T24" fmla="*/ 4 w 11"/>
                <a:gd name="T25" fmla="*/ 4 h 10"/>
                <a:gd name="T26" fmla="*/ 3 w 11"/>
                <a:gd name="T27" fmla="*/ 3 h 10"/>
                <a:gd name="T28" fmla="*/ 3 w 11"/>
                <a:gd name="T29" fmla="*/ 3 h 10"/>
                <a:gd name="T30" fmla="*/ 2 w 11"/>
                <a:gd name="T31" fmla="*/ 2 h 10"/>
                <a:gd name="T32" fmla="*/ 1 w 11"/>
                <a:gd name="T33" fmla="*/ 1 h 10"/>
                <a:gd name="T34" fmla="*/ 1 w 11"/>
                <a:gd name="T35" fmla="*/ 1 h 10"/>
                <a:gd name="T36" fmla="*/ 0 w 11"/>
                <a:gd name="T3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0">
                  <a:moveTo>
                    <a:pt x="11" y="10"/>
                  </a:moveTo>
                  <a:lnTo>
                    <a:pt x="10" y="10"/>
                  </a:lnTo>
                  <a:lnTo>
                    <a:pt x="10" y="9"/>
                  </a:lnTo>
                  <a:lnTo>
                    <a:pt x="9" y="9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80" name="Line 386"/>
            <p:cNvSpPr>
              <a:spLocks noChangeShapeType="1"/>
            </p:cNvSpPr>
            <p:nvPr/>
          </p:nvSpPr>
          <p:spPr bwMode="auto">
            <a:xfrm flipV="1">
              <a:off x="2753920" y="3828822"/>
              <a:ext cx="382639" cy="18105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81" name="Freeform 387"/>
            <p:cNvSpPr>
              <a:spLocks/>
            </p:cNvSpPr>
            <p:nvPr/>
          </p:nvSpPr>
          <p:spPr bwMode="auto">
            <a:xfrm>
              <a:off x="3136558" y="3828822"/>
              <a:ext cx="54663" cy="69636"/>
            </a:xfrm>
            <a:custGeom>
              <a:avLst/>
              <a:gdLst>
                <a:gd name="T0" fmla="*/ 5 w 5"/>
                <a:gd name="T1" fmla="*/ 5 h 5"/>
                <a:gd name="T2" fmla="*/ 5 w 5"/>
                <a:gd name="T3" fmla="*/ 5 h 5"/>
                <a:gd name="T4" fmla="*/ 4 w 5"/>
                <a:gd name="T5" fmla="*/ 5 h 5"/>
                <a:gd name="T6" fmla="*/ 4 w 5"/>
                <a:gd name="T7" fmla="*/ 5 h 5"/>
                <a:gd name="T8" fmla="*/ 4 w 5"/>
                <a:gd name="T9" fmla="*/ 4 h 5"/>
                <a:gd name="T10" fmla="*/ 3 w 5"/>
                <a:gd name="T11" fmla="*/ 4 h 5"/>
                <a:gd name="T12" fmla="*/ 3 w 5"/>
                <a:gd name="T13" fmla="*/ 4 h 5"/>
                <a:gd name="T14" fmla="*/ 3 w 5"/>
                <a:gd name="T15" fmla="*/ 3 h 5"/>
                <a:gd name="T16" fmla="*/ 2 w 5"/>
                <a:gd name="T17" fmla="*/ 3 h 5"/>
                <a:gd name="T18" fmla="*/ 2 w 5"/>
                <a:gd name="T19" fmla="*/ 3 h 5"/>
                <a:gd name="T20" fmla="*/ 2 w 5"/>
                <a:gd name="T21" fmla="*/ 3 h 5"/>
                <a:gd name="T22" fmla="*/ 2 w 5"/>
                <a:gd name="T23" fmla="*/ 2 h 5"/>
                <a:gd name="T24" fmla="*/ 1 w 5"/>
                <a:gd name="T25" fmla="*/ 2 h 5"/>
                <a:gd name="T26" fmla="*/ 1 w 5"/>
                <a:gd name="T27" fmla="*/ 2 h 5"/>
                <a:gd name="T28" fmla="*/ 1 w 5"/>
                <a:gd name="T29" fmla="*/ 1 h 5"/>
                <a:gd name="T30" fmla="*/ 0 w 5"/>
                <a:gd name="T31" fmla="*/ 1 h 5"/>
                <a:gd name="T32" fmla="*/ 0 w 5"/>
                <a:gd name="T33" fmla="*/ 1 h 5"/>
                <a:gd name="T34" fmla="*/ 0 w 5"/>
                <a:gd name="T35" fmla="*/ 0 h 5"/>
                <a:gd name="T36" fmla="*/ 0 w 5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82" name="Line 388"/>
            <p:cNvSpPr>
              <a:spLocks noChangeShapeType="1"/>
            </p:cNvSpPr>
            <p:nvPr/>
          </p:nvSpPr>
          <p:spPr bwMode="auto">
            <a:xfrm flipH="1">
              <a:off x="2753920" y="3828822"/>
              <a:ext cx="371706" cy="16712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83" name="Freeform 389"/>
            <p:cNvSpPr>
              <a:spLocks/>
            </p:cNvSpPr>
            <p:nvPr/>
          </p:nvSpPr>
          <p:spPr bwMode="auto">
            <a:xfrm>
              <a:off x="2677392" y="3842749"/>
              <a:ext cx="76528" cy="153199"/>
            </a:xfrm>
            <a:custGeom>
              <a:avLst/>
              <a:gdLst>
                <a:gd name="T0" fmla="*/ 7 w 7"/>
                <a:gd name="T1" fmla="*/ 11 h 11"/>
                <a:gd name="T2" fmla="*/ 6 w 7"/>
                <a:gd name="T3" fmla="*/ 11 h 11"/>
                <a:gd name="T4" fmla="*/ 6 w 7"/>
                <a:gd name="T5" fmla="*/ 10 h 11"/>
                <a:gd name="T6" fmla="*/ 5 w 7"/>
                <a:gd name="T7" fmla="*/ 9 h 11"/>
                <a:gd name="T8" fmla="*/ 5 w 7"/>
                <a:gd name="T9" fmla="*/ 9 h 11"/>
                <a:gd name="T10" fmla="*/ 5 w 7"/>
                <a:gd name="T11" fmla="*/ 8 h 11"/>
                <a:gd name="T12" fmla="*/ 4 w 7"/>
                <a:gd name="T13" fmla="*/ 8 h 11"/>
                <a:gd name="T14" fmla="*/ 4 w 7"/>
                <a:gd name="T15" fmla="*/ 7 h 11"/>
                <a:gd name="T16" fmla="*/ 3 w 7"/>
                <a:gd name="T17" fmla="*/ 6 h 11"/>
                <a:gd name="T18" fmla="*/ 3 w 7"/>
                <a:gd name="T19" fmla="*/ 6 h 11"/>
                <a:gd name="T20" fmla="*/ 3 w 7"/>
                <a:gd name="T21" fmla="*/ 5 h 11"/>
                <a:gd name="T22" fmla="*/ 2 w 7"/>
                <a:gd name="T23" fmla="*/ 4 h 11"/>
                <a:gd name="T24" fmla="*/ 2 w 7"/>
                <a:gd name="T25" fmla="*/ 4 h 11"/>
                <a:gd name="T26" fmla="*/ 2 w 7"/>
                <a:gd name="T27" fmla="*/ 3 h 11"/>
                <a:gd name="T28" fmla="*/ 1 w 7"/>
                <a:gd name="T29" fmla="*/ 2 h 11"/>
                <a:gd name="T30" fmla="*/ 1 w 7"/>
                <a:gd name="T31" fmla="*/ 2 h 11"/>
                <a:gd name="T32" fmla="*/ 1 w 7"/>
                <a:gd name="T33" fmla="*/ 1 h 11"/>
                <a:gd name="T34" fmla="*/ 1 w 7"/>
                <a:gd name="T35" fmla="*/ 0 h 11"/>
                <a:gd name="T36" fmla="*/ 0 w 7"/>
                <a:gd name="T3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11">
                  <a:moveTo>
                    <a:pt x="7" y="11"/>
                  </a:moveTo>
                  <a:lnTo>
                    <a:pt x="6" y="11"/>
                  </a:lnTo>
                  <a:lnTo>
                    <a:pt x="6" y="10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84" name="Line 390"/>
            <p:cNvSpPr>
              <a:spLocks noChangeShapeType="1"/>
            </p:cNvSpPr>
            <p:nvPr/>
          </p:nvSpPr>
          <p:spPr bwMode="auto">
            <a:xfrm flipV="1">
              <a:off x="2677392" y="3745259"/>
              <a:ext cx="415437" cy="9749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85" name="Freeform 391"/>
            <p:cNvSpPr>
              <a:spLocks/>
            </p:cNvSpPr>
            <p:nvPr/>
          </p:nvSpPr>
          <p:spPr bwMode="auto">
            <a:xfrm>
              <a:off x="3092828" y="3745259"/>
              <a:ext cx="32798" cy="83563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5 h 6"/>
                <a:gd name="T4" fmla="*/ 3 w 3"/>
                <a:gd name="T5" fmla="*/ 5 h 6"/>
                <a:gd name="T6" fmla="*/ 3 w 3"/>
                <a:gd name="T7" fmla="*/ 5 h 6"/>
                <a:gd name="T8" fmla="*/ 2 w 3"/>
                <a:gd name="T9" fmla="*/ 4 h 6"/>
                <a:gd name="T10" fmla="*/ 2 w 3"/>
                <a:gd name="T11" fmla="*/ 4 h 6"/>
                <a:gd name="T12" fmla="*/ 2 w 3"/>
                <a:gd name="T13" fmla="*/ 4 h 6"/>
                <a:gd name="T14" fmla="*/ 2 w 3"/>
                <a:gd name="T15" fmla="*/ 3 h 6"/>
                <a:gd name="T16" fmla="*/ 2 w 3"/>
                <a:gd name="T17" fmla="*/ 3 h 6"/>
                <a:gd name="T18" fmla="*/ 1 w 3"/>
                <a:gd name="T19" fmla="*/ 3 h 6"/>
                <a:gd name="T20" fmla="*/ 1 w 3"/>
                <a:gd name="T21" fmla="*/ 2 h 6"/>
                <a:gd name="T22" fmla="*/ 1 w 3"/>
                <a:gd name="T23" fmla="*/ 2 h 6"/>
                <a:gd name="T24" fmla="*/ 1 w 3"/>
                <a:gd name="T25" fmla="*/ 2 h 6"/>
                <a:gd name="T26" fmla="*/ 1 w 3"/>
                <a:gd name="T27" fmla="*/ 1 h 6"/>
                <a:gd name="T28" fmla="*/ 1 w 3"/>
                <a:gd name="T29" fmla="*/ 1 h 6"/>
                <a:gd name="T30" fmla="*/ 0 w 3"/>
                <a:gd name="T31" fmla="*/ 1 h 6"/>
                <a:gd name="T32" fmla="*/ 0 w 3"/>
                <a:gd name="T33" fmla="*/ 0 h 6"/>
                <a:gd name="T34" fmla="*/ 0 w 3"/>
                <a:gd name="T35" fmla="*/ 0 h 6"/>
                <a:gd name="T36" fmla="*/ 0 w 3"/>
                <a:gd name="T3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86" name="Line 392"/>
            <p:cNvSpPr>
              <a:spLocks noChangeShapeType="1"/>
            </p:cNvSpPr>
            <p:nvPr/>
          </p:nvSpPr>
          <p:spPr bwMode="auto">
            <a:xfrm flipH="1">
              <a:off x="2677392" y="3731332"/>
              <a:ext cx="415437" cy="9749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87" name="Freeform 393"/>
            <p:cNvSpPr>
              <a:spLocks/>
            </p:cNvSpPr>
            <p:nvPr/>
          </p:nvSpPr>
          <p:spPr bwMode="auto">
            <a:xfrm>
              <a:off x="2655527" y="3647768"/>
              <a:ext cx="21865" cy="181053"/>
            </a:xfrm>
            <a:custGeom>
              <a:avLst/>
              <a:gdLst>
                <a:gd name="T0" fmla="*/ 2 w 2"/>
                <a:gd name="T1" fmla="*/ 13 h 13"/>
                <a:gd name="T2" fmla="*/ 2 w 2"/>
                <a:gd name="T3" fmla="*/ 12 h 13"/>
                <a:gd name="T4" fmla="*/ 2 w 2"/>
                <a:gd name="T5" fmla="*/ 11 h 13"/>
                <a:gd name="T6" fmla="*/ 1 w 2"/>
                <a:gd name="T7" fmla="*/ 11 h 13"/>
                <a:gd name="T8" fmla="*/ 1 w 2"/>
                <a:gd name="T9" fmla="*/ 10 h 13"/>
                <a:gd name="T10" fmla="*/ 1 w 2"/>
                <a:gd name="T11" fmla="*/ 9 h 13"/>
                <a:gd name="T12" fmla="*/ 1 w 2"/>
                <a:gd name="T13" fmla="*/ 9 h 13"/>
                <a:gd name="T14" fmla="*/ 1 w 2"/>
                <a:gd name="T15" fmla="*/ 8 h 13"/>
                <a:gd name="T16" fmla="*/ 0 w 2"/>
                <a:gd name="T17" fmla="*/ 7 h 13"/>
                <a:gd name="T18" fmla="*/ 0 w 2"/>
                <a:gd name="T19" fmla="*/ 7 h 13"/>
                <a:gd name="T20" fmla="*/ 0 w 2"/>
                <a:gd name="T21" fmla="*/ 6 h 13"/>
                <a:gd name="T22" fmla="*/ 0 w 2"/>
                <a:gd name="T23" fmla="*/ 5 h 13"/>
                <a:gd name="T24" fmla="*/ 0 w 2"/>
                <a:gd name="T25" fmla="*/ 5 h 13"/>
                <a:gd name="T26" fmla="*/ 0 w 2"/>
                <a:gd name="T27" fmla="*/ 4 h 13"/>
                <a:gd name="T28" fmla="*/ 0 w 2"/>
                <a:gd name="T29" fmla="*/ 3 h 13"/>
                <a:gd name="T30" fmla="*/ 0 w 2"/>
                <a:gd name="T31" fmla="*/ 2 h 13"/>
                <a:gd name="T32" fmla="*/ 0 w 2"/>
                <a:gd name="T33" fmla="*/ 2 h 13"/>
                <a:gd name="T34" fmla="*/ 0 w 2"/>
                <a:gd name="T35" fmla="*/ 1 h 13"/>
                <a:gd name="T36" fmla="*/ 0 w 2"/>
                <a:gd name="T3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" h="13">
                  <a:moveTo>
                    <a:pt x="2" y="13"/>
                  </a:moveTo>
                  <a:lnTo>
                    <a:pt x="2" y="12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88" name="Line 394"/>
            <p:cNvSpPr>
              <a:spLocks noChangeShapeType="1"/>
            </p:cNvSpPr>
            <p:nvPr/>
          </p:nvSpPr>
          <p:spPr bwMode="auto">
            <a:xfrm>
              <a:off x="2655527" y="3647768"/>
              <a:ext cx="42636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89" name="Freeform 395"/>
            <p:cNvSpPr>
              <a:spLocks/>
            </p:cNvSpPr>
            <p:nvPr/>
          </p:nvSpPr>
          <p:spPr bwMode="auto">
            <a:xfrm>
              <a:off x="3081896" y="3647768"/>
              <a:ext cx="10933" cy="83563"/>
            </a:xfrm>
            <a:custGeom>
              <a:avLst/>
              <a:gdLst>
                <a:gd name="T0" fmla="*/ 1 w 1"/>
                <a:gd name="T1" fmla="*/ 6 h 6"/>
                <a:gd name="T2" fmla="*/ 1 w 1"/>
                <a:gd name="T3" fmla="*/ 6 h 6"/>
                <a:gd name="T4" fmla="*/ 1 w 1"/>
                <a:gd name="T5" fmla="*/ 6 h 6"/>
                <a:gd name="T6" fmla="*/ 0 w 1"/>
                <a:gd name="T7" fmla="*/ 5 h 6"/>
                <a:gd name="T8" fmla="*/ 0 w 1"/>
                <a:gd name="T9" fmla="*/ 5 h 6"/>
                <a:gd name="T10" fmla="*/ 0 w 1"/>
                <a:gd name="T11" fmla="*/ 5 h 6"/>
                <a:gd name="T12" fmla="*/ 0 w 1"/>
                <a:gd name="T13" fmla="*/ 4 h 6"/>
                <a:gd name="T14" fmla="*/ 0 w 1"/>
                <a:gd name="T15" fmla="*/ 4 h 6"/>
                <a:gd name="T16" fmla="*/ 0 w 1"/>
                <a:gd name="T17" fmla="*/ 3 h 6"/>
                <a:gd name="T18" fmla="*/ 0 w 1"/>
                <a:gd name="T19" fmla="*/ 3 h 6"/>
                <a:gd name="T20" fmla="*/ 0 w 1"/>
                <a:gd name="T21" fmla="*/ 3 h 6"/>
                <a:gd name="T22" fmla="*/ 0 w 1"/>
                <a:gd name="T23" fmla="*/ 2 h 6"/>
                <a:gd name="T24" fmla="*/ 0 w 1"/>
                <a:gd name="T25" fmla="*/ 2 h 6"/>
                <a:gd name="T26" fmla="*/ 0 w 1"/>
                <a:gd name="T27" fmla="*/ 2 h 6"/>
                <a:gd name="T28" fmla="*/ 0 w 1"/>
                <a:gd name="T29" fmla="*/ 1 h 6"/>
                <a:gd name="T30" fmla="*/ 0 w 1"/>
                <a:gd name="T31" fmla="*/ 1 h 6"/>
                <a:gd name="T32" fmla="*/ 0 w 1"/>
                <a:gd name="T33" fmla="*/ 1 h 6"/>
                <a:gd name="T34" fmla="*/ 0 w 1"/>
                <a:gd name="T35" fmla="*/ 0 h 6"/>
                <a:gd name="T36" fmla="*/ 0 w 1"/>
                <a:gd name="T3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90" name="Line 396"/>
            <p:cNvSpPr>
              <a:spLocks noChangeShapeType="1"/>
            </p:cNvSpPr>
            <p:nvPr/>
          </p:nvSpPr>
          <p:spPr bwMode="auto">
            <a:xfrm flipH="1">
              <a:off x="2655527" y="3633841"/>
              <a:ext cx="42636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91" name="Freeform 397"/>
            <p:cNvSpPr>
              <a:spLocks/>
            </p:cNvSpPr>
            <p:nvPr/>
          </p:nvSpPr>
          <p:spPr bwMode="auto">
            <a:xfrm>
              <a:off x="2655527" y="3466715"/>
              <a:ext cx="21865" cy="167126"/>
            </a:xfrm>
            <a:custGeom>
              <a:avLst/>
              <a:gdLst>
                <a:gd name="T0" fmla="*/ 0 w 2"/>
                <a:gd name="T1" fmla="*/ 12 h 12"/>
                <a:gd name="T2" fmla="*/ 0 w 2"/>
                <a:gd name="T3" fmla="*/ 12 h 12"/>
                <a:gd name="T4" fmla="*/ 0 w 2"/>
                <a:gd name="T5" fmla="*/ 11 h 12"/>
                <a:gd name="T6" fmla="*/ 0 w 2"/>
                <a:gd name="T7" fmla="*/ 10 h 12"/>
                <a:gd name="T8" fmla="*/ 0 w 2"/>
                <a:gd name="T9" fmla="*/ 10 h 12"/>
                <a:gd name="T10" fmla="*/ 0 w 2"/>
                <a:gd name="T11" fmla="*/ 9 h 12"/>
                <a:gd name="T12" fmla="*/ 0 w 2"/>
                <a:gd name="T13" fmla="*/ 8 h 12"/>
                <a:gd name="T14" fmla="*/ 0 w 2"/>
                <a:gd name="T15" fmla="*/ 8 h 12"/>
                <a:gd name="T16" fmla="*/ 0 w 2"/>
                <a:gd name="T17" fmla="*/ 7 h 12"/>
                <a:gd name="T18" fmla="*/ 0 w 2"/>
                <a:gd name="T19" fmla="*/ 6 h 12"/>
                <a:gd name="T20" fmla="*/ 0 w 2"/>
                <a:gd name="T21" fmla="*/ 5 h 12"/>
                <a:gd name="T22" fmla="*/ 0 w 2"/>
                <a:gd name="T23" fmla="*/ 5 h 12"/>
                <a:gd name="T24" fmla="*/ 1 w 2"/>
                <a:gd name="T25" fmla="*/ 4 h 12"/>
                <a:gd name="T26" fmla="*/ 1 w 2"/>
                <a:gd name="T27" fmla="*/ 3 h 12"/>
                <a:gd name="T28" fmla="*/ 1 w 2"/>
                <a:gd name="T29" fmla="*/ 3 h 12"/>
                <a:gd name="T30" fmla="*/ 1 w 2"/>
                <a:gd name="T31" fmla="*/ 2 h 12"/>
                <a:gd name="T32" fmla="*/ 1 w 2"/>
                <a:gd name="T33" fmla="*/ 1 h 12"/>
                <a:gd name="T34" fmla="*/ 1 w 2"/>
                <a:gd name="T35" fmla="*/ 1 h 12"/>
                <a:gd name="T36" fmla="*/ 2 w 2"/>
                <a:gd name="T3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" h="12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92" name="Line 398"/>
            <p:cNvSpPr>
              <a:spLocks noChangeShapeType="1"/>
            </p:cNvSpPr>
            <p:nvPr/>
          </p:nvSpPr>
          <p:spPr bwMode="auto">
            <a:xfrm>
              <a:off x="2677392" y="3466715"/>
              <a:ext cx="415437" cy="8356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93" name="Freeform 399"/>
            <p:cNvSpPr>
              <a:spLocks/>
            </p:cNvSpPr>
            <p:nvPr/>
          </p:nvSpPr>
          <p:spPr bwMode="auto">
            <a:xfrm>
              <a:off x="3081896" y="3550278"/>
              <a:ext cx="10933" cy="83563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5 h 6"/>
                <a:gd name="T8" fmla="*/ 0 w 1"/>
                <a:gd name="T9" fmla="*/ 5 h 6"/>
                <a:gd name="T10" fmla="*/ 0 w 1"/>
                <a:gd name="T11" fmla="*/ 5 h 6"/>
                <a:gd name="T12" fmla="*/ 0 w 1"/>
                <a:gd name="T13" fmla="*/ 4 h 6"/>
                <a:gd name="T14" fmla="*/ 0 w 1"/>
                <a:gd name="T15" fmla="*/ 4 h 6"/>
                <a:gd name="T16" fmla="*/ 0 w 1"/>
                <a:gd name="T17" fmla="*/ 4 h 6"/>
                <a:gd name="T18" fmla="*/ 0 w 1"/>
                <a:gd name="T19" fmla="*/ 3 h 6"/>
                <a:gd name="T20" fmla="*/ 0 w 1"/>
                <a:gd name="T21" fmla="*/ 3 h 6"/>
                <a:gd name="T22" fmla="*/ 0 w 1"/>
                <a:gd name="T23" fmla="*/ 2 h 6"/>
                <a:gd name="T24" fmla="*/ 0 w 1"/>
                <a:gd name="T25" fmla="*/ 2 h 6"/>
                <a:gd name="T26" fmla="*/ 0 w 1"/>
                <a:gd name="T27" fmla="*/ 2 h 6"/>
                <a:gd name="T28" fmla="*/ 0 w 1"/>
                <a:gd name="T29" fmla="*/ 1 h 6"/>
                <a:gd name="T30" fmla="*/ 0 w 1"/>
                <a:gd name="T31" fmla="*/ 1 h 6"/>
                <a:gd name="T32" fmla="*/ 0 w 1"/>
                <a:gd name="T33" fmla="*/ 1 h 6"/>
                <a:gd name="T34" fmla="*/ 1 w 1"/>
                <a:gd name="T35" fmla="*/ 0 h 6"/>
                <a:gd name="T36" fmla="*/ 1 w 1"/>
                <a:gd name="T3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94" name="Line 400"/>
            <p:cNvSpPr>
              <a:spLocks noChangeShapeType="1"/>
            </p:cNvSpPr>
            <p:nvPr/>
          </p:nvSpPr>
          <p:spPr bwMode="auto">
            <a:xfrm flipH="1" flipV="1">
              <a:off x="2677392" y="3452788"/>
              <a:ext cx="415437" cy="9749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95" name="Freeform 401"/>
            <p:cNvSpPr>
              <a:spLocks/>
            </p:cNvSpPr>
            <p:nvPr/>
          </p:nvSpPr>
          <p:spPr bwMode="auto">
            <a:xfrm>
              <a:off x="2677392" y="3285662"/>
              <a:ext cx="65595" cy="167126"/>
            </a:xfrm>
            <a:custGeom>
              <a:avLst/>
              <a:gdLst>
                <a:gd name="T0" fmla="*/ 0 w 6"/>
                <a:gd name="T1" fmla="*/ 12 h 12"/>
                <a:gd name="T2" fmla="*/ 0 w 6"/>
                <a:gd name="T3" fmla="*/ 11 h 12"/>
                <a:gd name="T4" fmla="*/ 0 w 6"/>
                <a:gd name="T5" fmla="*/ 11 h 12"/>
                <a:gd name="T6" fmla="*/ 1 w 6"/>
                <a:gd name="T7" fmla="*/ 10 h 12"/>
                <a:gd name="T8" fmla="*/ 1 w 6"/>
                <a:gd name="T9" fmla="*/ 9 h 12"/>
                <a:gd name="T10" fmla="*/ 1 w 6"/>
                <a:gd name="T11" fmla="*/ 9 h 12"/>
                <a:gd name="T12" fmla="*/ 2 w 6"/>
                <a:gd name="T13" fmla="*/ 8 h 12"/>
                <a:gd name="T14" fmla="*/ 2 w 6"/>
                <a:gd name="T15" fmla="*/ 7 h 12"/>
                <a:gd name="T16" fmla="*/ 2 w 6"/>
                <a:gd name="T17" fmla="*/ 7 h 12"/>
                <a:gd name="T18" fmla="*/ 3 w 6"/>
                <a:gd name="T19" fmla="*/ 6 h 12"/>
                <a:gd name="T20" fmla="*/ 3 w 6"/>
                <a:gd name="T21" fmla="*/ 5 h 12"/>
                <a:gd name="T22" fmla="*/ 3 w 6"/>
                <a:gd name="T23" fmla="*/ 5 h 12"/>
                <a:gd name="T24" fmla="*/ 4 w 6"/>
                <a:gd name="T25" fmla="*/ 4 h 12"/>
                <a:gd name="T26" fmla="*/ 4 w 6"/>
                <a:gd name="T27" fmla="*/ 3 h 12"/>
                <a:gd name="T28" fmla="*/ 4 w 6"/>
                <a:gd name="T29" fmla="*/ 3 h 12"/>
                <a:gd name="T30" fmla="*/ 5 w 6"/>
                <a:gd name="T31" fmla="*/ 2 h 12"/>
                <a:gd name="T32" fmla="*/ 5 w 6"/>
                <a:gd name="T33" fmla="*/ 2 h 12"/>
                <a:gd name="T34" fmla="*/ 6 w 6"/>
                <a:gd name="T35" fmla="*/ 1 h 12"/>
                <a:gd name="T36" fmla="*/ 6 w 6"/>
                <a:gd name="T3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0" y="11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1"/>
                  </a:lnTo>
                  <a:lnTo>
                    <a:pt x="6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96" name="Line 402"/>
            <p:cNvSpPr>
              <a:spLocks noChangeShapeType="1"/>
            </p:cNvSpPr>
            <p:nvPr/>
          </p:nvSpPr>
          <p:spPr bwMode="auto">
            <a:xfrm>
              <a:off x="2742987" y="3285662"/>
              <a:ext cx="382639" cy="18105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97" name="Freeform 403"/>
            <p:cNvSpPr>
              <a:spLocks/>
            </p:cNvSpPr>
            <p:nvPr/>
          </p:nvSpPr>
          <p:spPr bwMode="auto">
            <a:xfrm>
              <a:off x="3092828" y="3466715"/>
              <a:ext cx="32798" cy="83563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5 h 6"/>
                <a:gd name="T4" fmla="*/ 0 w 3"/>
                <a:gd name="T5" fmla="*/ 5 h 6"/>
                <a:gd name="T6" fmla="*/ 0 w 3"/>
                <a:gd name="T7" fmla="*/ 4 h 6"/>
                <a:gd name="T8" fmla="*/ 0 w 3"/>
                <a:gd name="T9" fmla="*/ 4 h 6"/>
                <a:gd name="T10" fmla="*/ 0 w 3"/>
                <a:gd name="T11" fmla="*/ 4 h 6"/>
                <a:gd name="T12" fmla="*/ 1 w 3"/>
                <a:gd name="T13" fmla="*/ 3 h 6"/>
                <a:gd name="T14" fmla="*/ 1 w 3"/>
                <a:gd name="T15" fmla="*/ 3 h 6"/>
                <a:gd name="T16" fmla="*/ 1 w 3"/>
                <a:gd name="T17" fmla="*/ 3 h 6"/>
                <a:gd name="T18" fmla="*/ 1 w 3"/>
                <a:gd name="T19" fmla="*/ 2 h 6"/>
                <a:gd name="T20" fmla="*/ 1 w 3"/>
                <a:gd name="T21" fmla="*/ 2 h 6"/>
                <a:gd name="T22" fmla="*/ 2 w 3"/>
                <a:gd name="T23" fmla="*/ 2 h 6"/>
                <a:gd name="T24" fmla="*/ 2 w 3"/>
                <a:gd name="T25" fmla="*/ 1 h 6"/>
                <a:gd name="T26" fmla="*/ 2 w 3"/>
                <a:gd name="T27" fmla="*/ 1 h 6"/>
                <a:gd name="T28" fmla="*/ 2 w 3"/>
                <a:gd name="T29" fmla="*/ 1 h 6"/>
                <a:gd name="T30" fmla="*/ 2 w 3"/>
                <a:gd name="T31" fmla="*/ 0 h 6"/>
                <a:gd name="T32" fmla="*/ 3 w 3"/>
                <a:gd name="T33" fmla="*/ 0 h 6"/>
                <a:gd name="T34" fmla="*/ 3 w 3"/>
                <a:gd name="T35" fmla="*/ 0 h 6"/>
                <a:gd name="T36" fmla="*/ 3 w 3"/>
                <a:gd name="T3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98" name="Line 404"/>
            <p:cNvSpPr>
              <a:spLocks noChangeShapeType="1"/>
            </p:cNvSpPr>
            <p:nvPr/>
          </p:nvSpPr>
          <p:spPr bwMode="auto">
            <a:xfrm flipH="1" flipV="1">
              <a:off x="2753920" y="3271734"/>
              <a:ext cx="371706" cy="18105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499" name="Freeform 405"/>
            <p:cNvSpPr>
              <a:spLocks/>
            </p:cNvSpPr>
            <p:nvPr/>
          </p:nvSpPr>
          <p:spPr bwMode="auto">
            <a:xfrm>
              <a:off x="2753920" y="3132463"/>
              <a:ext cx="109325" cy="139272"/>
            </a:xfrm>
            <a:custGeom>
              <a:avLst/>
              <a:gdLst>
                <a:gd name="T0" fmla="*/ 0 w 10"/>
                <a:gd name="T1" fmla="*/ 10 h 10"/>
                <a:gd name="T2" fmla="*/ 0 w 10"/>
                <a:gd name="T3" fmla="*/ 10 h 10"/>
                <a:gd name="T4" fmla="*/ 1 w 10"/>
                <a:gd name="T5" fmla="*/ 9 h 10"/>
                <a:gd name="T6" fmla="*/ 1 w 10"/>
                <a:gd name="T7" fmla="*/ 9 h 10"/>
                <a:gd name="T8" fmla="*/ 2 w 10"/>
                <a:gd name="T9" fmla="*/ 8 h 10"/>
                <a:gd name="T10" fmla="*/ 2 w 10"/>
                <a:gd name="T11" fmla="*/ 7 h 10"/>
                <a:gd name="T12" fmla="*/ 3 w 10"/>
                <a:gd name="T13" fmla="*/ 7 h 10"/>
                <a:gd name="T14" fmla="*/ 3 w 10"/>
                <a:gd name="T15" fmla="*/ 6 h 10"/>
                <a:gd name="T16" fmla="*/ 4 w 10"/>
                <a:gd name="T17" fmla="*/ 6 h 10"/>
                <a:gd name="T18" fmla="*/ 4 w 10"/>
                <a:gd name="T19" fmla="*/ 5 h 10"/>
                <a:gd name="T20" fmla="*/ 5 w 10"/>
                <a:gd name="T21" fmla="*/ 5 h 10"/>
                <a:gd name="T22" fmla="*/ 6 w 10"/>
                <a:gd name="T23" fmla="*/ 4 h 10"/>
                <a:gd name="T24" fmla="*/ 6 w 10"/>
                <a:gd name="T25" fmla="*/ 3 h 10"/>
                <a:gd name="T26" fmla="*/ 7 w 10"/>
                <a:gd name="T27" fmla="*/ 3 h 10"/>
                <a:gd name="T28" fmla="*/ 7 w 10"/>
                <a:gd name="T29" fmla="*/ 2 h 10"/>
                <a:gd name="T30" fmla="*/ 8 w 10"/>
                <a:gd name="T31" fmla="*/ 2 h 10"/>
                <a:gd name="T32" fmla="*/ 9 w 10"/>
                <a:gd name="T33" fmla="*/ 1 h 10"/>
                <a:gd name="T34" fmla="*/ 9 w 10"/>
                <a:gd name="T35" fmla="*/ 1 h 10"/>
                <a:gd name="T36" fmla="*/ 10 w 10"/>
                <a:gd name="T3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0" y="10"/>
                  </a:lnTo>
                  <a:lnTo>
                    <a:pt x="1" y="9"/>
                  </a:lnTo>
                  <a:lnTo>
                    <a:pt x="1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00" name="Line 407"/>
            <p:cNvSpPr>
              <a:spLocks noChangeShapeType="1"/>
            </p:cNvSpPr>
            <p:nvPr/>
          </p:nvSpPr>
          <p:spPr bwMode="auto">
            <a:xfrm>
              <a:off x="2863245" y="3132462"/>
              <a:ext cx="317044" cy="25068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01" name="Freeform 408"/>
            <p:cNvSpPr>
              <a:spLocks/>
            </p:cNvSpPr>
            <p:nvPr/>
          </p:nvSpPr>
          <p:spPr bwMode="auto">
            <a:xfrm>
              <a:off x="3125626" y="3383151"/>
              <a:ext cx="54663" cy="69636"/>
            </a:xfrm>
            <a:custGeom>
              <a:avLst/>
              <a:gdLst>
                <a:gd name="T0" fmla="*/ 0 w 5"/>
                <a:gd name="T1" fmla="*/ 5 h 5"/>
                <a:gd name="T2" fmla="*/ 1 w 5"/>
                <a:gd name="T3" fmla="*/ 5 h 5"/>
                <a:gd name="T4" fmla="*/ 1 w 5"/>
                <a:gd name="T5" fmla="*/ 4 h 5"/>
                <a:gd name="T6" fmla="*/ 1 w 5"/>
                <a:gd name="T7" fmla="*/ 4 h 5"/>
                <a:gd name="T8" fmla="*/ 1 w 5"/>
                <a:gd name="T9" fmla="*/ 4 h 5"/>
                <a:gd name="T10" fmla="*/ 2 w 5"/>
                <a:gd name="T11" fmla="*/ 4 h 5"/>
                <a:gd name="T12" fmla="*/ 2 w 5"/>
                <a:gd name="T13" fmla="*/ 3 h 5"/>
                <a:gd name="T14" fmla="*/ 2 w 5"/>
                <a:gd name="T15" fmla="*/ 3 h 5"/>
                <a:gd name="T16" fmla="*/ 2 w 5"/>
                <a:gd name="T17" fmla="*/ 3 h 5"/>
                <a:gd name="T18" fmla="*/ 3 w 5"/>
                <a:gd name="T19" fmla="*/ 2 h 5"/>
                <a:gd name="T20" fmla="*/ 3 w 5"/>
                <a:gd name="T21" fmla="*/ 2 h 5"/>
                <a:gd name="T22" fmla="*/ 3 w 5"/>
                <a:gd name="T23" fmla="*/ 2 h 5"/>
                <a:gd name="T24" fmla="*/ 4 w 5"/>
                <a:gd name="T25" fmla="*/ 1 h 5"/>
                <a:gd name="T26" fmla="*/ 4 w 5"/>
                <a:gd name="T27" fmla="*/ 1 h 5"/>
                <a:gd name="T28" fmla="*/ 4 w 5"/>
                <a:gd name="T29" fmla="*/ 1 h 5"/>
                <a:gd name="T30" fmla="*/ 4 w 5"/>
                <a:gd name="T31" fmla="*/ 1 h 5"/>
                <a:gd name="T32" fmla="*/ 5 w 5"/>
                <a:gd name="T33" fmla="*/ 0 h 5"/>
                <a:gd name="T34" fmla="*/ 5 w 5"/>
                <a:gd name="T35" fmla="*/ 0 h 5"/>
                <a:gd name="T36" fmla="*/ 5 w 5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02" name="Line 409"/>
            <p:cNvSpPr>
              <a:spLocks noChangeShapeType="1"/>
            </p:cNvSpPr>
            <p:nvPr/>
          </p:nvSpPr>
          <p:spPr bwMode="auto">
            <a:xfrm flipH="1" flipV="1">
              <a:off x="2874177" y="3118535"/>
              <a:ext cx="317044" cy="25068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03" name="Freeform 410"/>
            <p:cNvSpPr>
              <a:spLocks/>
            </p:cNvSpPr>
            <p:nvPr/>
          </p:nvSpPr>
          <p:spPr bwMode="auto">
            <a:xfrm>
              <a:off x="2874177" y="3007117"/>
              <a:ext cx="142123" cy="111417"/>
            </a:xfrm>
            <a:custGeom>
              <a:avLst/>
              <a:gdLst>
                <a:gd name="T0" fmla="*/ 0 w 13"/>
                <a:gd name="T1" fmla="*/ 8 h 8"/>
                <a:gd name="T2" fmla="*/ 0 w 13"/>
                <a:gd name="T3" fmla="*/ 8 h 8"/>
                <a:gd name="T4" fmla="*/ 1 w 13"/>
                <a:gd name="T5" fmla="*/ 7 h 8"/>
                <a:gd name="T6" fmla="*/ 2 w 13"/>
                <a:gd name="T7" fmla="*/ 7 h 8"/>
                <a:gd name="T8" fmla="*/ 3 w 13"/>
                <a:gd name="T9" fmla="*/ 6 h 8"/>
                <a:gd name="T10" fmla="*/ 3 w 13"/>
                <a:gd name="T11" fmla="*/ 6 h 8"/>
                <a:gd name="T12" fmla="*/ 4 w 13"/>
                <a:gd name="T13" fmla="*/ 5 h 8"/>
                <a:gd name="T14" fmla="*/ 5 w 13"/>
                <a:gd name="T15" fmla="*/ 5 h 8"/>
                <a:gd name="T16" fmla="*/ 5 w 13"/>
                <a:gd name="T17" fmla="*/ 4 h 8"/>
                <a:gd name="T18" fmla="*/ 6 w 13"/>
                <a:gd name="T19" fmla="*/ 4 h 8"/>
                <a:gd name="T20" fmla="*/ 7 w 13"/>
                <a:gd name="T21" fmla="*/ 4 h 8"/>
                <a:gd name="T22" fmla="*/ 8 w 13"/>
                <a:gd name="T23" fmla="*/ 3 h 8"/>
                <a:gd name="T24" fmla="*/ 8 w 13"/>
                <a:gd name="T25" fmla="*/ 3 h 8"/>
                <a:gd name="T26" fmla="*/ 9 w 13"/>
                <a:gd name="T27" fmla="*/ 2 h 8"/>
                <a:gd name="T28" fmla="*/ 10 w 13"/>
                <a:gd name="T29" fmla="*/ 2 h 8"/>
                <a:gd name="T30" fmla="*/ 11 w 13"/>
                <a:gd name="T31" fmla="*/ 1 h 8"/>
                <a:gd name="T32" fmla="*/ 12 w 13"/>
                <a:gd name="T33" fmla="*/ 1 h 8"/>
                <a:gd name="T34" fmla="*/ 12 w 13"/>
                <a:gd name="T35" fmla="*/ 0 h 8"/>
                <a:gd name="T36" fmla="*/ 13 w 13"/>
                <a:gd name="T3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8">
                  <a:moveTo>
                    <a:pt x="0" y="8"/>
                  </a:moveTo>
                  <a:lnTo>
                    <a:pt x="0" y="8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04" name="Line 411"/>
            <p:cNvSpPr>
              <a:spLocks noChangeShapeType="1"/>
            </p:cNvSpPr>
            <p:nvPr/>
          </p:nvSpPr>
          <p:spPr bwMode="auto">
            <a:xfrm>
              <a:off x="3016300" y="3007117"/>
              <a:ext cx="251448" cy="30639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05" name="Freeform 412"/>
            <p:cNvSpPr>
              <a:spLocks/>
            </p:cNvSpPr>
            <p:nvPr/>
          </p:nvSpPr>
          <p:spPr bwMode="auto">
            <a:xfrm>
              <a:off x="3191221" y="3313515"/>
              <a:ext cx="76528" cy="55709"/>
            </a:xfrm>
            <a:custGeom>
              <a:avLst/>
              <a:gdLst>
                <a:gd name="T0" fmla="*/ 0 w 7"/>
                <a:gd name="T1" fmla="*/ 4 h 4"/>
                <a:gd name="T2" fmla="*/ 0 w 7"/>
                <a:gd name="T3" fmla="*/ 4 h 4"/>
                <a:gd name="T4" fmla="*/ 1 w 7"/>
                <a:gd name="T5" fmla="*/ 4 h 4"/>
                <a:gd name="T6" fmla="*/ 1 w 7"/>
                <a:gd name="T7" fmla="*/ 4 h 4"/>
                <a:gd name="T8" fmla="*/ 1 w 7"/>
                <a:gd name="T9" fmla="*/ 3 h 4"/>
                <a:gd name="T10" fmla="*/ 2 w 7"/>
                <a:gd name="T11" fmla="*/ 3 h 4"/>
                <a:gd name="T12" fmla="*/ 2 w 7"/>
                <a:gd name="T13" fmla="*/ 3 h 4"/>
                <a:gd name="T14" fmla="*/ 2 w 7"/>
                <a:gd name="T15" fmla="*/ 3 h 4"/>
                <a:gd name="T16" fmla="*/ 3 w 7"/>
                <a:gd name="T17" fmla="*/ 2 h 4"/>
                <a:gd name="T18" fmla="*/ 3 w 7"/>
                <a:gd name="T19" fmla="*/ 2 h 4"/>
                <a:gd name="T20" fmla="*/ 4 w 7"/>
                <a:gd name="T21" fmla="*/ 2 h 4"/>
                <a:gd name="T22" fmla="*/ 4 w 7"/>
                <a:gd name="T23" fmla="*/ 2 h 4"/>
                <a:gd name="T24" fmla="*/ 4 w 7"/>
                <a:gd name="T25" fmla="*/ 1 h 4"/>
                <a:gd name="T26" fmla="*/ 5 w 7"/>
                <a:gd name="T27" fmla="*/ 1 h 4"/>
                <a:gd name="T28" fmla="*/ 5 w 7"/>
                <a:gd name="T29" fmla="*/ 1 h 4"/>
                <a:gd name="T30" fmla="*/ 6 w 7"/>
                <a:gd name="T31" fmla="*/ 1 h 4"/>
                <a:gd name="T32" fmla="*/ 6 w 7"/>
                <a:gd name="T33" fmla="*/ 1 h 4"/>
                <a:gd name="T34" fmla="*/ 6 w 7"/>
                <a:gd name="T35" fmla="*/ 0 h 4"/>
                <a:gd name="T36" fmla="*/ 7 w 7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06" name="Line 413"/>
            <p:cNvSpPr>
              <a:spLocks noChangeShapeType="1"/>
            </p:cNvSpPr>
            <p:nvPr/>
          </p:nvSpPr>
          <p:spPr bwMode="auto">
            <a:xfrm flipH="1" flipV="1">
              <a:off x="3027233" y="2993190"/>
              <a:ext cx="240516" cy="32032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07" name="Freeform 414"/>
            <p:cNvSpPr>
              <a:spLocks/>
            </p:cNvSpPr>
            <p:nvPr/>
          </p:nvSpPr>
          <p:spPr bwMode="auto">
            <a:xfrm>
              <a:off x="3027233" y="2923554"/>
              <a:ext cx="174921" cy="69636"/>
            </a:xfrm>
            <a:custGeom>
              <a:avLst/>
              <a:gdLst>
                <a:gd name="T0" fmla="*/ 0 w 16"/>
                <a:gd name="T1" fmla="*/ 5 h 5"/>
                <a:gd name="T2" fmla="*/ 1 w 16"/>
                <a:gd name="T3" fmla="*/ 5 h 5"/>
                <a:gd name="T4" fmla="*/ 2 w 16"/>
                <a:gd name="T5" fmla="*/ 5 h 5"/>
                <a:gd name="T6" fmla="*/ 3 w 16"/>
                <a:gd name="T7" fmla="*/ 4 h 5"/>
                <a:gd name="T8" fmla="*/ 4 w 16"/>
                <a:gd name="T9" fmla="*/ 4 h 5"/>
                <a:gd name="T10" fmla="*/ 4 w 16"/>
                <a:gd name="T11" fmla="*/ 4 h 5"/>
                <a:gd name="T12" fmla="*/ 5 w 16"/>
                <a:gd name="T13" fmla="*/ 3 h 5"/>
                <a:gd name="T14" fmla="*/ 6 w 16"/>
                <a:gd name="T15" fmla="*/ 3 h 5"/>
                <a:gd name="T16" fmla="*/ 7 w 16"/>
                <a:gd name="T17" fmla="*/ 3 h 5"/>
                <a:gd name="T18" fmla="*/ 8 w 16"/>
                <a:gd name="T19" fmla="*/ 2 h 5"/>
                <a:gd name="T20" fmla="*/ 9 w 16"/>
                <a:gd name="T21" fmla="*/ 2 h 5"/>
                <a:gd name="T22" fmla="*/ 10 w 16"/>
                <a:gd name="T23" fmla="*/ 2 h 5"/>
                <a:gd name="T24" fmla="*/ 11 w 16"/>
                <a:gd name="T25" fmla="*/ 1 h 5"/>
                <a:gd name="T26" fmla="*/ 12 w 16"/>
                <a:gd name="T27" fmla="*/ 1 h 5"/>
                <a:gd name="T28" fmla="*/ 12 w 16"/>
                <a:gd name="T29" fmla="*/ 1 h 5"/>
                <a:gd name="T30" fmla="*/ 13 w 16"/>
                <a:gd name="T31" fmla="*/ 0 h 5"/>
                <a:gd name="T32" fmla="*/ 14 w 16"/>
                <a:gd name="T33" fmla="*/ 0 h 5"/>
                <a:gd name="T34" fmla="*/ 15 w 16"/>
                <a:gd name="T35" fmla="*/ 0 h 5"/>
                <a:gd name="T36" fmla="*/ 16 w 16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5">
                  <a:moveTo>
                    <a:pt x="0" y="5"/>
                  </a:moveTo>
                  <a:lnTo>
                    <a:pt x="1" y="5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08" name="Line 415"/>
            <p:cNvSpPr>
              <a:spLocks noChangeShapeType="1"/>
            </p:cNvSpPr>
            <p:nvPr/>
          </p:nvSpPr>
          <p:spPr bwMode="auto">
            <a:xfrm>
              <a:off x="3202154" y="2923554"/>
              <a:ext cx="163988" cy="34818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09" name="Freeform 416"/>
            <p:cNvSpPr>
              <a:spLocks/>
            </p:cNvSpPr>
            <p:nvPr/>
          </p:nvSpPr>
          <p:spPr bwMode="auto">
            <a:xfrm>
              <a:off x="3267749" y="3271734"/>
              <a:ext cx="98393" cy="41782"/>
            </a:xfrm>
            <a:custGeom>
              <a:avLst/>
              <a:gdLst>
                <a:gd name="T0" fmla="*/ 0 w 9"/>
                <a:gd name="T1" fmla="*/ 3 h 3"/>
                <a:gd name="T2" fmla="*/ 1 w 9"/>
                <a:gd name="T3" fmla="*/ 3 h 3"/>
                <a:gd name="T4" fmla="*/ 1 w 9"/>
                <a:gd name="T5" fmla="*/ 2 h 3"/>
                <a:gd name="T6" fmla="*/ 2 w 9"/>
                <a:gd name="T7" fmla="*/ 2 h 3"/>
                <a:gd name="T8" fmla="*/ 2 w 9"/>
                <a:gd name="T9" fmla="*/ 2 h 3"/>
                <a:gd name="T10" fmla="*/ 3 w 9"/>
                <a:gd name="T11" fmla="*/ 2 h 3"/>
                <a:gd name="T12" fmla="*/ 3 w 9"/>
                <a:gd name="T13" fmla="*/ 2 h 3"/>
                <a:gd name="T14" fmla="*/ 3 w 9"/>
                <a:gd name="T15" fmla="*/ 1 h 3"/>
                <a:gd name="T16" fmla="*/ 4 w 9"/>
                <a:gd name="T17" fmla="*/ 1 h 3"/>
                <a:gd name="T18" fmla="*/ 4 w 9"/>
                <a:gd name="T19" fmla="*/ 1 h 3"/>
                <a:gd name="T20" fmla="*/ 5 w 9"/>
                <a:gd name="T21" fmla="*/ 1 h 3"/>
                <a:gd name="T22" fmla="*/ 5 w 9"/>
                <a:gd name="T23" fmla="*/ 1 h 3"/>
                <a:gd name="T24" fmla="*/ 6 w 9"/>
                <a:gd name="T25" fmla="*/ 1 h 3"/>
                <a:gd name="T26" fmla="*/ 6 w 9"/>
                <a:gd name="T27" fmla="*/ 0 h 3"/>
                <a:gd name="T28" fmla="*/ 7 w 9"/>
                <a:gd name="T29" fmla="*/ 0 h 3"/>
                <a:gd name="T30" fmla="*/ 7 w 9"/>
                <a:gd name="T31" fmla="*/ 0 h 3"/>
                <a:gd name="T32" fmla="*/ 8 w 9"/>
                <a:gd name="T33" fmla="*/ 0 h 3"/>
                <a:gd name="T34" fmla="*/ 8 w 9"/>
                <a:gd name="T35" fmla="*/ 0 h 3"/>
                <a:gd name="T36" fmla="*/ 9 w 9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3">
                  <a:moveTo>
                    <a:pt x="0" y="3"/>
                  </a:move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10" name="Line 417"/>
            <p:cNvSpPr>
              <a:spLocks noChangeShapeType="1"/>
            </p:cNvSpPr>
            <p:nvPr/>
          </p:nvSpPr>
          <p:spPr bwMode="auto">
            <a:xfrm flipH="1" flipV="1">
              <a:off x="3213086" y="2909627"/>
              <a:ext cx="153056" cy="362107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11" name="Freeform 418"/>
            <p:cNvSpPr>
              <a:spLocks/>
            </p:cNvSpPr>
            <p:nvPr/>
          </p:nvSpPr>
          <p:spPr bwMode="auto">
            <a:xfrm>
              <a:off x="3213086" y="2867845"/>
              <a:ext cx="196786" cy="41782"/>
            </a:xfrm>
            <a:custGeom>
              <a:avLst/>
              <a:gdLst>
                <a:gd name="T0" fmla="*/ 0 w 18"/>
                <a:gd name="T1" fmla="*/ 3 h 3"/>
                <a:gd name="T2" fmla="*/ 1 w 18"/>
                <a:gd name="T3" fmla="*/ 3 h 3"/>
                <a:gd name="T4" fmla="*/ 2 w 18"/>
                <a:gd name="T5" fmla="*/ 3 h 3"/>
                <a:gd name="T6" fmla="*/ 3 w 18"/>
                <a:gd name="T7" fmla="*/ 3 h 3"/>
                <a:gd name="T8" fmla="*/ 4 w 18"/>
                <a:gd name="T9" fmla="*/ 2 h 3"/>
                <a:gd name="T10" fmla="*/ 5 w 18"/>
                <a:gd name="T11" fmla="*/ 2 h 3"/>
                <a:gd name="T12" fmla="*/ 6 w 18"/>
                <a:gd name="T13" fmla="*/ 2 h 3"/>
                <a:gd name="T14" fmla="*/ 7 w 18"/>
                <a:gd name="T15" fmla="*/ 2 h 3"/>
                <a:gd name="T16" fmla="*/ 8 w 18"/>
                <a:gd name="T17" fmla="*/ 2 h 3"/>
                <a:gd name="T18" fmla="*/ 9 w 18"/>
                <a:gd name="T19" fmla="*/ 1 h 3"/>
                <a:gd name="T20" fmla="*/ 10 w 18"/>
                <a:gd name="T21" fmla="*/ 1 h 3"/>
                <a:gd name="T22" fmla="*/ 11 w 18"/>
                <a:gd name="T23" fmla="*/ 1 h 3"/>
                <a:gd name="T24" fmla="*/ 12 w 18"/>
                <a:gd name="T25" fmla="*/ 1 h 3"/>
                <a:gd name="T26" fmla="*/ 13 w 18"/>
                <a:gd name="T27" fmla="*/ 1 h 3"/>
                <a:gd name="T28" fmla="*/ 14 w 18"/>
                <a:gd name="T29" fmla="*/ 1 h 3"/>
                <a:gd name="T30" fmla="*/ 15 w 18"/>
                <a:gd name="T31" fmla="*/ 0 h 3"/>
                <a:gd name="T32" fmla="*/ 16 w 18"/>
                <a:gd name="T33" fmla="*/ 0 h 3"/>
                <a:gd name="T34" fmla="*/ 17 w 18"/>
                <a:gd name="T35" fmla="*/ 0 h 3"/>
                <a:gd name="T36" fmla="*/ 18 w 18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3">
                  <a:moveTo>
                    <a:pt x="0" y="3"/>
                  </a:move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12" name="Line 419"/>
            <p:cNvSpPr>
              <a:spLocks noChangeShapeType="1"/>
            </p:cNvSpPr>
            <p:nvPr/>
          </p:nvSpPr>
          <p:spPr bwMode="auto">
            <a:xfrm>
              <a:off x="3409872" y="2867845"/>
              <a:ext cx="54663" cy="37603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13" name="Freeform 420"/>
            <p:cNvSpPr>
              <a:spLocks/>
            </p:cNvSpPr>
            <p:nvPr/>
          </p:nvSpPr>
          <p:spPr bwMode="auto">
            <a:xfrm>
              <a:off x="3366142" y="3243879"/>
              <a:ext cx="98393" cy="27854"/>
            </a:xfrm>
            <a:custGeom>
              <a:avLst/>
              <a:gdLst>
                <a:gd name="T0" fmla="*/ 0 w 9"/>
                <a:gd name="T1" fmla="*/ 2 h 2"/>
                <a:gd name="T2" fmla="*/ 1 w 9"/>
                <a:gd name="T3" fmla="*/ 1 h 2"/>
                <a:gd name="T4" fmla="*/ 1 w 9"/>
                <a:gd name="T5" fmla="*/ 1 h 2"/>
                <a:gd name="T6" fmla="*/ 2 w 9"/>
                <a:gd name="T7" fmla="*/ 1 h 2"/>
                <a:gd name="T8" fmla="*/ 2 w 9"/>
                <a:gd name="T9" fmla="*/ 1 h 2"/>
                <a:gd name="T10" fmla="*/ 3 w 9"/>
                <a:gd name="T11" fmla="*/ 1 h 2"/>
                <a:gd name="T12" fmla="*/ 3 w 9"/>
                <a:gd name="T13" fmla="*/ 1 h 2"/>
                <a:gd name="T14" fmla="*/ 4 w 9"/>
                <a:gd name="T15" fmla="*/ 1 h 2"/>
                <a:gd name="T16" fmla="*/ 4 w 9"/>
                <a:gd name="T17" fmla="*/ 1 h 2"/>
                <a:gd name="T18" fmla="*/ 5 w 9"/>
                <a:gd name="T19" fmla="*/ 1 h 2"/>
                <a:gd name="T20" fmla="*/ 5 w 9"/>
                <a:gd name="T21" fmla="*/ 1 h 2"/>
                <a:gd name="T22" fmla="*/ 6 w 9"/>
                <a:gd name="T23" fmla="*/ 0 h 2"/>
                <a:gd name="T24" fmla="*/ 6 w 9"/>
                <a:gd name="T25" fmla="*/ 0 h 2"/>
                <a:gd name="T26" fmla="*/ 7 w 9"/>
                <a:gd name="T27" fmla="*/ 0 h 2"/>
                <a:gd name="T28" fmla="*/ 7 w 9"/>
                <a:gd name="T29" fmla="*/ 0 h 2"/>
                <a:gd name="T30" fmla="*/ 8 w 9"/>
                <a:gd name="T31" fmla="*/ 0 h 2"/>
                <a:gd name="T32" fmla="*/ 8 w 9"/>
                <a:gd name="T33" fmla="*/ 0 h 2"/>
                <a:gd name="T34" fmla="*/ 9 w 9"/>
                <a:gd name="T35" fmla="*/ 0 h 2"/>
                <a:gd name="T36" fmla="*/ 9 w 9"/>
                <a:gd name="T3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2">
                  <a:moveTo>
                    <a:pt x="0" y="2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14" name="Line 421"/>
            <p:cNvSpPr>
              <a:spLocks noChangeShapeType="1"/>
            </p:cNvSpPr>
            <p:nvPr/>
          </p:nvSpPr>
          <p:spPr bwMode="auto">
            <a:xfrm flipH="1" flipV="1">
              <a:off x="3420804" y="2867845"/>
              <a:ext cx="54663" cy="37603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15" name="Freeform 422"/>
            <p:cNvSpPr>
              <a:spLocks/>
            </p:cNvSpPr>
            <p:nvPr/>
          </p:nvSpPr>
          <p:spPr bwMode="auto">
            <a:xfrm>
              <a:off x="3420804" y="2867845"/>
              <a:ext cx="196786" cy="0"/>
            </a:xfrm>
            <a:custGeom>
              <a:avLst/>
              <a:gdLst>
                <a:gd name="T0" fmla="*/ 0 w 18"/>
                <a:gd name="T1" fmla="*/ 1 w 18"/>
                <a:gd name="T2" fmla="*/ 2 w 18"/>
                <a:gd name="T3" fmla="*/ 3 w 18"/>
                <a:gd name="T4" fmla="*/ 4 w 18"/>
                <a:gd name="T5" fmla="*/ 5 w 18"/>
                <a:gd name="T6" fmla="*/ 6 w 18"/>
                <a:gd name="T7" fmla="*/ 7 w 18"/>
                <a:gd name="T8" fmla="*/ 8 w 18"/>
                <a:gd name="T9" fmla="*/ 9 w 18"/>
                <a:gd name="T10" fmla="*/ 10 w 18"/>
                <a:gd name="T11" fmla="*/ 11 w 18"/>
                <a:gd name="T12" fmla="*/ 12 w 18"/>
                <a:gd name="T13" fmla="*/ 13 w 18"/>
                <a:gd name="T14" fmla="*/ 14 w 18"/>
                <a:gd name="T15" fmla="*/ 15 w 18"/>
                <a:gd name="T16" fmla="*/ 16 w 18"/>
                <a:gd name="T17" fmla="*/ 17 w 18"/>
                <a:gd name="T18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16" name="Line 423"/>
            <p:cNvSpPr>
              <a:spLocks noChangeShapeType="1"/>
            </p:cNvSpPr>
            <p:nvPr/>
          </p:nvSpPr>
          <p:spPr bwMode="auto">
            <a:xfrm flipH="1">
              <a:off x="3573860" y="2867845"/>
              <a:ext cx="43730" cy="37603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17" name="Freeform 424"/>
            <p:cNvSpPr>
              <a:spLocks/>
            </p:cNvSpPr>
            <p:nvPr/>
          </p:nvSpPr>
          <p:spPr bwMode="auto">
            <a:xfrm>
              <a:off x="3475467" y="3243879"/>
              <a:ext cx="98393" cy="0"/>
            </a:xfrm>
            <a:custGeom>
              <a:avLst/>
              <a:gdLst>
                <a:gd name="T0" fmla="*/ 0 w 9"/>
                <a:gd name="T1" fmla="*/ 0 w 9"/>
                <a:gd name="T2" fmla="*/ 1 w 9"/>
                <a:gd name="T3" fmla="*/ 1 w 9"/>
                <a:gd name="T4" fmla="*/ 2 w 9"/>
                <a:gd name="T5" fmla="*/ 2 w 9"/>
                <a:gd name="T6" fmla="*/ 3 w 9"/>
                <a:gd name="T7" fmla="*/ 3 w 9"/>
                <a:gd name="T8" fmla="*/ 4 w 9"/>
                <a:gd name="T9" fmla="*/ 4 w 9"/>
                <a:gd name="T10" fmla="*/ 5 w 9"/>
                <a:gd name="T11" fmla="*/ 5 w 9"/>
                <a:gd name="T12" fmla="*/ 6 w 9"/>
                <a:gd name="T13" fmla="*/ 6 w 9"/>
                <a:gd name="T14" fmla="*/ 7 w 9"/>
                <a:gd name="T15" fmla="*/ 8 w 9"/>
                <a:gd name="T16" fmla="*/ 8 w 9"/>
                <a:gd name="T17" fmla="*/ 9 w 9"/>
                <a:gd name="T18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18" name="Line 425"/>
            <p:cNvSpPr>
              <a:spLocks noChangeShapeType="1"/>
            </p:cNvSpPr>
            <p:nvPr/>
          </p:nvSpPr>
          <p:spPr bwMode="auto">
            <a:xfrm flipV="1">
              <a:off x="3584792" y="2867845"/>
              <a:ext cx="43730" cy="37603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19" name="Freeform 426"/>
            <p:cNvSpPr>
              <a:spLocks/>
            </p:cNvSpPr>
            <p:nvPr/>
          </p:nvSpPr>
          <p:spPr bwMode="auto">
            <a:xfrm>
              <a:off x="3628523" y="2867845"/>
              <a:ext cx="196786" cy="41782"/>
            </a:xfrm>
            <a:custGeom>
              <a:avLst/>
              <a:gdLst>
                <a:gd name="T0" fmla="*/ 0 w 18"/>
                <a:gd name="T1" fmla="*/ 0 h 3"/>
                <a:gd name="T2" fmla="*/ 1 w 18"/>
                <a:gd name="T3" fmla="*/ 0 h 3"/>
                <a:gd name="T4" fmla="*/ 2 w 18"/>
                <a:gd name="T5" fmla="*/ 0 h 3"/>
                <a:gd name="T6" fmla="*/ 3 w 18"/>
                <a:gd name="T7" fmla="*/ 0 h 3"/>
                <a:gd name="T8" fmla="*/ 4 w 18"/>
                <a:gd name="T9" fmla="*/ 0 h 3"/>
                <a:gd name="T10" fmla="*/ 5 w 18"/>
                <a:gd name="T11" fmla="*/ 1 h 3"/>
                <a:gd name="T12" fmla="*/ 6 w 18"/>
                <a:gd name="T13" fmla="*/ 1 h 3"/>
                <a:gd name="T14" fmla="*/ 7 w 18"/>
                <a:gd name="T15" fmla="*/ 1 h 3"/>
                <a:gd name="T16" fmla="*/ 8 w 18"/>
                <a:gd name="T17" fmla="*/ 1 h 3"/>
                <a:gd name="T18" fmla="*/ 9 w 18"/>
                <a:gd name="T19" fmla="*/ 1 h 3"/>
                <a:gd name="T20" fmla="*/ 10 w 18"/>
                <a:gd name="T21" fmla="*/ 1 h 3"/>
                <a:gd name="T22" fmla="*/ 11 w 18"/>
                <a:gd name="T23" fmla="*/ 1 h 3"/>
                <a:gd name="T24" fmla="*/ 12 w 18"/>
                <a:gd name="T25" fmla="*/ 2 h 3"/>
                <a:gd name="T26" fmla="*/ 13 w 18"/>
                <a:gd name="T27" fmla="*/ 2 h 3"/>
                <a:gd name="T28" fmla="*/ 14 w 18"/>
                <a:gd name="T29" fmla="*/ 2 h 3"/>
                <a:gd name="T30" fmla="*/ 15 w 18"/>
                <a:gd name="T31" fmla="*/ 2 h 3"/>
                <a:gd name="T32" fmla="*/ 16 w 18"/>
                <a:gd name="T33" fmla="*/ 2 h 3"/>
                <a:gd name="T34" fmla="*/ 17 w 18"/>
                <a:gd name="T35" fmla="*/ 3 h 3"/>
                <a:gd name="T36" fmla="*/ 18 w 18"/>
                <a:gd name="T3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8" y="3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20" name="Line 427"/>
            <p:cNvSpPr>
              <a:spLocks noChangeShapeType="1"/>
            </p:cNvSpPr>
            <p:nvPr/>
          </p:nvSpPr>
          <p:spPr bwMode="auto">
            <a:xfrm flipH="1">
              <a:off x="3683185" y="2909627"/>
              <a:ext cx="142123" cy="34818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21" name="Freeform 428"/>
            <p:cNvSpPr>
              <a:spLocks/>
            </p:cNvSpPr>
            <p:nvPr/>
          </p:nvSpPr>
          <p:spPr bwMode="auto">
            <a:xfrm>
              <a:off x="3584792" y="3243879"/>
              <a:ext cx="98393" cy="13927"/>
            </a:xfrm>
            <a:custGeom>
              <a:avLst/>
              <a:gdLst>
                <a:gd name="T0" fmla="*/ 0 w 9"/>
                <a:gd name="T1" fmla="*/ 0 h 1"/>
                <a:gd name="T2" fmla="*/ 0 w 9"/>
                <a:gd name="T3" fmla="*/ 0 h 1"/>
                <a:gd name="T4" fmla="*/ 1 w 9"/>
                <a:gd name="T5" fmla="*/ 0 h 1"/>
                <a:gd name="T6" fmla="*/ 1 w 9"/>
                <a:gd name="T7" fmla="*/ 0 h 1"/>
                <a:gd name="T8" fmla="*/ 2 w 9"/>
                <a:gd name="T9" fmla="*/ 0 h 1"/>
                <a:gd name="T10" fmla="*/ 2 w 9"/>
                <a:gd name="T11" fmla="*/ 0 h 1"/>
                <a:gd name="T12" fmla="*/ 3 w 9"/>
                <a:gd name="T13" fmla="*/ 0 h 1"/>
                <a:gd name="T14" fmla="*/ 3 w 9"/>
                <a:gd name="T15" fmla="*/ 0 h 1"/>
                <a:gd name="T16" fmla="*/ 4 w 9"/>
                <a:gd name="T17" fmla="*/ 0 h 1"/>
                <a:gd name="T18" fmla="*/ 4 w 9"/>
                <a:gd name="T19" fmla="*/ 0 h 1"/>
                <a:gd name="T20" fmla="*/ 5 w 9"/>
                <a:gd name="T21" fmla="*/ 1 h 1"/>
                <a:gd name="T22" fmla="*/ 5 w 9"/>
                <a:gd name="T23" fmla="*/ 1 h 1"/>
                <a:gd name="T24" fmla="*/ 6 w 9"/>
                <a:gd name="T25" fmla="*/ 1 h 1"/>
                <a:gd name="T26" fmla="*/ 6 w 9"/>
                <a:gd name="T27" fmla="*/ 1 h 1"/>
                <a:gd name="T28" fmla="*/ 7 w 9"/>
                <a:gd name="T29" fmla="*/ 1 h 1"/>
                <a:gd name="T30" fmla="*/ 7 w 9"/>
                <a:gd name="T31" fmla="*/ 1 h 1"/>
                <a:gd name="T32" fmla="*/ 8 w 9"/>
                <a:gd name="T33" fmla="*/ 1 h 1"/>
                <a:gd name="T34" fmla="*/ 8 w 9"/>
                <a:gd name="T35" fmla="*/ 1 h 1"/>
                <a:gd name="T36" fmla="*/ 9 w 9"/>
                <a:gd name="T3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22" name="Line 429"/>
            <p:cNvSpPr>
              <a:spLocks noChangeShapeType="1"/>
            </p:cNvSpPr>
            <p:nvPr/>
          </p:nvSpPr>
          <p:spPr bwMode="auto">
            <a:xfrm flipV="1">
              <a:off x="3683185" y="2909627"/>
              <a:ext cx="153056" cy="362107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23" name="Freeform 430"/>
            <p:cNvSpPr>
              <a:spLocks/>
            </p:cNvSpPr>
            <p:nvPr/>
          </p:nvSpPr>
          <p:spPr bwMode="auto">
            <a:xfrm>
              <a:off x="3836241" y="2909627"/>
              <a:ext cx="174921" cy="83563"/>
            </a:xfrm>
            <a:custGeom>
              <a:avLst/>
              <a:gdLst>
                <a:gd name="T0" fmla="*/ 0 w 16"/>
                <a:gd name="T1" fmla="*/ 0 h 6"/>
                <a:gd name="T2" fmla="*/ 1 w 16"/>
                <a:gd name="T3" fmla="*/ 1 h 6"/>
                <a:gd name="T4" fmla="*/ 2 w 16"/>
                <a:gd name="T5" fmla="*/ 1 h 6"/>
                <a:gd name="T6" fmla="*/ 3 w 16"/>
                <a:gd name="T7" fmla="*/ 1 h 6"/>
                <a:gd name="T8" fmla="*/ 4 w 16"/>
                <a:gd name="T9" fmla="*/ 1 h 6"/>
                <a:gd name="T10" fmla="*/ 5 w 16"/>
                <a:gd name="T11" fmla="*/ 2 h 6"/>
                <a:gd name="T12" fmla="*/ 6 w 16"/>
                <a:gd name="T13" fmla="*/ 2 h 6"/>
                <a:gd name="T14" fmla="*/ 7 w 16"/>
                <a:gd name="T15" fmla="*/ 2 h 6"/>
                <a:gd name="T16" fmla="*/ 8 w 16"/>
                <a:gd name="T17" fmla="*/ 2 h 6"/>
                <a:gd name="T18" fmla="*/ 8 w 16"/>
                <a:gd name="T19" fmla="*/ 3 h 6"/>
                <a:gd name="T20" fmla="*/ 9 w 16"/>
                <a:gd name="T21" fmla="*/ 3 h 6"/>
                <a:gd name="T22" fmla="*/ 10 w 16"/>
                <a:gd name="T23" fmla="*/ 3 h 6"/>
                <a:gd name="T24" fmla="*/ 11 w 16"/>
                <a:gd name="T25" fmla="*/ 4 h 6"/>
                <a:gd name="T26" fmla="*/ 12 w 16"/>
                <a:gd name="T27" fmla="*/ 4 h 6"/>
                <a:gd name="T28" fmla="*/ 13 w 16"/>
                <a:gd name="T29" fmla="*/ 4 h 6"/>
                <a:gd name="T30" fmla="*/ 14 w 16"/>
                <a:gd name="T31" fmla="*/ 5 h 6"/>
                <a:gd name="T32" fmla="*/ 14 w 16"/>
                <a:gd name="T33" fmla="*/ 5 h 6"/>
                <a:gd name="T34" fmla="*/ 15 w 16"/>
                <a:gd name="T35" fmla="*/ 6 h 6"/>
                <a:gd name="T36" fmla="*/ 16 w 16"/>
                <a:gd name="T3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6">
                  <a:moveTo>
                    <a:pt x="0" y="0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5" y="6"/>
                  </a:lnTo>
                  <a:lnTo>
                    <a:pt x="16" y="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24" name="Line 431"/>
            <p:cNvSpPr>
              <a:spLocks noChangeShapeType="1"/>
            </p:cNvSpPr>
            <p:nvPr/>
          </p:nvSpPr>
          <p:spPr bwMode="auto">
            <a:xfrm flipH="1">
              <a:off x="3781578" y="2993190"/>
              <a:ext cx="229583" cy="32032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25" name="Freeform 432"/>
            <p:cNvSpPr>
              <a:spLocks/>
            </p:cNvSpPr>
            <p:nvPr/>
          </p:nvSpPr>
          <p:spPr bwMode="auto">
            <a:xfrm>
              <a:off x="3683185" y="3271734"/>
              <a:ext cx="98393" cy="41782"/>
            </a:xfrm>
            <a:custGeom>
              <a:avLst/>
              <a:gdLst>
                <a:gd name="T0" fmla="*/ 0 w 9"/>
                <a:gd name="T1" fmla="*/ 0 h 3"/>
                <a:gd name="T2" fmla="*/ 1 w 9"/>
                <a:gd name="T3" fmla="*/ 0 h 3"/>
                <a:gd name="T4" fmla="*/ 1 w 9"/>
                <a:gd name="T5" fmla="*/ 0 h 3"/>
                <a:gd name="T6" fmla="*/ 2 w 9"/>
                <a:gd name="T7" fmla="*/ 0 h 3"/>
                <a:gd name="T8" fmla="*/ 2 w 9"/>
                <a:gd name="T9" fmla="*/ 0 h 3"/>
                <a:gd name="T10" fmla="*/ 3 w 9"/>
                <a:gd name="T11" fmla="*/ 0 h 3"/>
                <a:gd name="T12" fmla="*/ 3 w 9"/>
                <a:gd name="T13" fmla="*/ 0 h 3"/>
                <a:gd name="T14" fmla="*/ 4 w 9"/>
                <a:gd name="T15" fmla="*/ 1 h 3"/>
                <a:gd name="T16" fmla="*/ 4 w 9"/>
                <a:gd name="T17" fmla="*/ 1 h 3"/>
                <a:gd name="T18" fmla="*/ 5 w 9"/>
                <a:gd name="T19" fmla="*/ 1 h 3"/>
                <a:gd name="T20" fmla="*/ 5 w 9"/>
                <a:gd name="T21" fmla="*/ 1 h 3"/>
                <a:gd name="T22" fmla="*/ 6 w 9"/>
                <a:gd name="T23" fmla="*/ 1 h 3"/>
                <a:gd name="T24" fmla="*/ 6 w 9"/>
                <a:gd name="T25" fmla="*/ 1 h 3"/>
                <a:gd name="T26" fmla="*/ 6 w 9"/>
                <a:gd name="T27" fmla="*/ 2 h 3"/>
                <a:gd name="T28" fmla="*/ 7 w 9"/>
                <a:gd name="T29" fmla="*/ 2 h 3"/>
                <a:gd name="T30" fmla="*/ 7 w 9"/>
                <a:gd name="T31" fmla="*/ 2 h 3"/>
                <a:gd name="T32" fmla="*/ 8 w 9"/>
                <a:gd name="T33" fmla="*/ 2 h 3"/>
                <a:gd name="T34" fmla="*/ 8 w 9"/>
                <a:gd name="T35" fmla="*/ 2 h 3"/>
                <a:gd name="T36" fmla="*/ 9 w 9"/>
                <a:gd name="T3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3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3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26" name="Line 433"/>
            <p:cNvSpPr>
              <a:spLocks noChangeShapeType="1"/>
            </p:cNvSpPr>
            <p:nvPr/>
          </p:nvSpPr>
          <p:spPr bwMode="auto">
            <a:xfrm flipV="1">
              <a:off x="3781578" y="2993190"/>
              <a:ext cx="240516" cy="32032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27" name="Freeform 434"/>
            <p:cNvSpPr>
              <a:spLocks/>
            </p:cNvSpPr>
            <p:nvPr/>
          </p:nvSpPr>
          <p:spPr bwMode="auto">
            <a:xfrm>
              <a:off x="4022094" y="2993190"/>
              <a:ext cx="153056" cy="125345"/>
            </a:xfrm>
            <a:custGeom>
              <a:avLst/>
              <a:gdLst>
                <a:gd name="T0" fmla="*/ 0 w 14"/>
                <a:gd name="T1" fmla="*/ 0 h 9"/>
                <a:gd name="T2" fmla="*/ 1 w 14"/>
                <a:gd name="T3" fmla="*/ 1 h 9"/>
                <a:gd name="T4" fmla="*/ 2 w 14"/>
                <a:gd name="T5" fmla="*/ 1 h 9"/>
                <a:gd name="T6" fmla="*/ 3 w 14"/>
                <a:gd name="T7" fmla="*/ 2 h 9"/>
                <a:gd name="T8" fmla="*/ 4 w 14"/>
                <a:gd name="T9" fmla="*/ 2 h 9"/>
                <a:gd name="T10" fmla="*/ 4 w 14"/>
                <a:gd name="T11" fmla="*/ 3 h 9"/>
                <a:gd name="T12" fmla="*/ 5 w 14"/>
                <a:gd name="T13" fmla="*/ 3 h 9"/>
                <a:gd name="T14" fmla="*/ 6 w 14"/>
                <a:gd name="T15" fmla="*/ 3 h 9"/>
                <a:gd name="T16" fmla="*/ 7 w 14"/>
                <a:gd name="T17" fmla="*/ 4 h 9"/>
                <a:gd name="T18" fmla="*/ 7 w 14"/>
                <a:gd name="T19" fmla="*/ 4 h 9"/>
                <a:gd name="T20" fmla="*/ 8 w 14"/>
                <a:gd name="T21" fmla="*/ 5 h 9"/>
                <a:gd name="T22" fmla="*/ 9 w 14"/>
                <a:gd name="T23" fmla="*/ 5 h 9"/>
                <a:gd name="T24" fmla="*/ 10 w 14"/>
                <a:gd name="T25" fmla="*/ 6 h 9"/>
                <a:gd name="T26" fmla="*/ 10 w 14"/>
                <a:gd name="T27" fmla="*/ 6 h 9"/>
                <a:gd name="T28" fmla="*/ 11 w 14"/>
                <a:gd name="T29" fmla="*/ 7 h 9"/>
                <a:gd name="T30" fmla="*/ 12 w 14"/>
                <a:gd name="T31" fmla="*/ 7 h 9"/>
                <a:gd name="T32" fmla="*/ 12 w 14"/>
                <a:gd name="T33" fmla="*/ 8 h 9"/>
                <a:gd name="T34" fmla="*/ 13 w 14"/>
                <a:gd name="T35" fmla="*/ 8 h 9"/>
                <a:gd name="T36" fmla="*/ 14 w 14"/>
                <a:gd name="T3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9">
                  <a:moveTo>
                    <a:pt x="0" y="0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5"/>
                  </a:lnTo>
                  <a:lnTo>
                    <a:pt x="9" y="5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4" y="9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28" name="Line 435"/>
            <p:cNvSpPr>
              <a:spLocks noChangeShapeType="1"/>
            </p:cNvSpPr>
            <p:nvPr/>
          </p:nvSpPr>
          <p:spPr bwMode="auto">
            <a:xfrm flipH="1">
              <a:off x="3858106" y="3118535"/>
              <a:ext cx="317044" cy="25068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29" name="Freeform 436"/>
            <p:cNvSpPr>
              <a:spLocks/>
            </p:cNvSpPr>
            <p:nvPr/>
          </p:nvSpPr>
          <p:spPr bwMode="auto">
            <a:xfrm>
              <a:off x="3781578" y="3313515"/>
              <a:ext cx="76528" cy="55709"/>
            </a:xfrm>
            <a:custGeom>
              <a:avLst/>
              <a:gdLst>
                <a:gd name="T0" fmla="*/ 0 w 7"/>
                <a:gd name="T1" fmla="*/ 0 h 4"/>
                <a:gd name="T2" fmla="*/ 1 w 7"/>
                <a:gd name="T3" fmla="*/ 0 h 4"/>
                <a:gd name="T4" fmla="*/ 1 w 7"/>
                <a:gd name="T5" fmla="*/ 0 h 4"/>
                <a:gd name="T6" fmla="*/ 1 w 7"/>
                <a:gd name="T7" fmla="*/ 0 h 4"/>
                <a:gd name="T8" fmla="*/ 2 w 7"/>
                <a:gd name="T9" fmla="*/ 1 h 4"/>
                <a:gd name="T10" fmla="*/ 2 w 7"/>
                <a:gd name="T11" fmla="*/ 1 h 4"/>
                <a:gd name="T12" fmla="*/ 3 w 7"/>
                <a:gd name="T13" fmla="*/ 1 h 4"/>
                <a:gd name="T14" fmla="*/ 3 w 7"/>
                <a:gd name="T15" fmla="*/ 1 h 4"/>
                <a:gd name="T16" fmla="*/ 3 w 7"/>
                <a:gd name="T17" fmla="*/ 2 h 4"/>
                <a:gd name="T18" fmla="*/ 4 w 7"/>
                <a:gd name="T19" fmla="*/ 2 h 4"/>
                <a:gd name="T20" fmla="*/ 4 w 7"/>
                <a:gd name="T21" fmla="*/ 2 h 4"/>
                <a:gd name="T22" fmla="*/ 5 w 7"/>
                <a:gd name="T23" fmla="*/ 2 h 4"/>
                <a:gd name="T24" fmla="*/ 5 w 7"/>
                <a:gd name="T25" fmla="*/ 2 h 4"/>
                <a:gd name="T26" fmla="*/ 5 w 7"/>
                <a:gd name="T27" fmla="*/ 3 h 4"/>
                <a:gd name="T28" fmla="*/ 6 w 7"/>
                <a:gd name="T29" fmla="*/ 3 h 4"/>
                <a:gd name="T30" fmla="*/ 6 w 7"/>
                <a:gd name="T31" fmla="*/ 3 h 4"/>
                <a:gd name="T32" fmla="*/ 6 w 7"/>
                <a:gd name="T33" fmla="*/ 3 h 4"/>
                <a:gd name="T34" fmla="*/ 7 w 7"/>
                <a:gd name="T35" fmla="*/ 4 h 4"/>
                <a:gd name="T36" fmla="*/ 7 w 7"/>
                <a:gd name="T3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4"/>
                  </a:lnTo>
                  <a:lnTo>
                    <a:pt x="7" y="4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30" name="Line 437"/>
            <p:cNvSpPr>
              <a:spLocks noChangeShapeType="1"/>
            </p:cNvSpPr>
            <p:nvPr/>
          </p:nvSpPr>
          <p:spPr bwMode="auto">
            <a:xfrm flipV="1">
              <a:off x="3869038" y="3118535"/>
              <a:ext cx="317044" cy="25068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31" name="Freeform 438"/>
            <p:cNvSpPr>
              <a:spLocks/>
            </p:cNvSpPr>
            <p:nvPr/>
          </p:nvSpPr>
          <p:spPr bwMode="auto">
            <a:xfrm>
              <a:off x="4186082" y="3118535"/>
              <a:ext cx="109325" cy="153199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1 h 11"/>
                <a:gd name="T4" fmla="*/ 1 w 10"/>
                <a:gd name="T5" fmla="*/ 1 h 11"/>
                <a:gd name="T6" fmla="*/ 2 w 10"/>
                <a:gd name="T7" fmla="*/ 2 h 11"/>
                <a:gd name="T8" fmla="*/ 2 w 10"/>
                <a:gd name="T9" fmla="*/ 3 h 11"/>
                <a:gd name="T10" fmla="*/ 3 w 10"/>
                <a:gd name="T11" fmla="*/ 3 h 11"/>
                <a:gd name="T12" fmla="*/ 4 w 10"/>
                <a:gd name="T13" fmla="*/ 4 h 11"/>
                <a:gd name="T14" fmla="*/ 4 w 10"/>
                <a:gd name="T15" fmla="*/ 4 h 11"/>
                <a:gd name="T16" fmla="*/ 5 w 10"/>
                <a:gd name="T17" fmla="*/ 5 h 11"/>
                <a:gd name="T18" fmla="*/ 5 w 10"/>
                <a:gd name="T19" fmla="*/ 5 h 11"/>
                <a:gd name="T20" fmla="*/ 6 w 10"/>
                <a:gd name="T21" fmla="*/ 6 h 11"/>
                <a:gd name="T22" fmla="*/ 6 w 10"/>
                <a:gd name="T23" fmla="*/ 6 h 11"/>
                <a:gd name="T24" fmla="*/ 7 w 10"/>
                <a:gd name="T25" fmla="*/ 7 h 11"/>
                <a:gd name="T26" fmla="*/ 8 w 10"/>
                <a:gd name="T27" fmla="*/ 8 h 11"/>
                <a:gd name="T28" fmla="*/ 8 w 10"/>
                <a:gd name="T29" fmla="*/ 8 h 11"/>
                <a:gd name="T30" fmla="*/ 9 w 10"/>
                <a:gd name="T31" fmla="*/ 9 h 11"/>
                <a:gd name="T32" fmla="*/ 9 w 10"/>
                <a:gd name="T33" fmla="*/ 9 h 11"/>
                <a:gd name="T34" fmla="*/ 10 w 10"/>
                <a:gd name="T35" fmla="*/ 10 h 11"/>
                <a:gd name="T36" fmla="*/ 10 w 10"/>
                <a:gd name="T3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9" y="9"/>
                  </a:lnTo>
                  <a:lnTo>
                    <a:pt x="9" y="9"/>
                  </a:lnTo>
                  <a:lnTo>
                    <a:pt x="10" y="10"/>
                  </a:lnTo>
                  <a:lnTo>
                    <a:pt x="10" y="11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32" name="Line 439"/>
            <p:cNvSpPr>
              <a:spLocks noChangeShapeType="1"/>
            </p:cNvSpPr>
            <p:nvPr/>
          </p:nvSpPr>
          <p:spPr bwMode="auto">
            <a:xfrm flipH="1">
              <a:off x="3923701" y="3271734"/>
              <a:ext cx="371706" cy="18105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33" name="Freeform 440"/>
            <p:cNvSpPr>
              <a:spLocks/>
            </p:cNvSpPr>
            <p:nvPr/>
          </p:nvSpPr>
          <p:spPr bwMode="auto">
            <a:xfrm>
              <a:off x="3869038" y="3369224"/>
              <a:ext cx="54663" cy="83563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1 h 6"/>
                <a:gd name="T4" fmla="*/ 0 w 5"/>
                <a:gd name="T5" fmla="*/ 1 h 6"/>
                <a:gd name="T6" fmla="*/ 1 w 5"/>
                <a:gd name="T7" fmla="*/ 1 h 6"/>
                <a:gd name="T8" fmla="*/ 1 w 5"/>
                <a:gd name="T9" fmla="*/ 1 h 6"/>
                <a:gd name="T10" fmla="*/ 1 w 5"/>
                <a:gd name="T11" fmla="*/ 2 h 6"/>
                <a:gd name="T12" fmla="*/ 2 w 5"/>
                <a:gd name="T13" fmla="*/ 2 h 6"/>
                <a:gd name="T14" fmla="*/ 2 w 5"/>
                <a:gd name="T15" fmla="*/ 2 h 6"/>
                <a:gd name="T16" fmla="*/ 2 w 5"/>
                <a:gd name="T17" fmla="*/ 3 h 6"/>
                <a:gd name="T18" fmla="*/ 3 w 5"/>
                <a:gd name="T19" fmla="*/ 3 h 6"/>
                <a:gd name="T20" fmla="*/ 3 w 5"/>
                <a:gd name="T21" fmla="*/ 3 h 6"/>
                <a:gd name="T22" fmla="*/ 3 w 5"/>
                <a:gd name="T23" fmla="*/ 3 h 6"/>
                <a:gd name="T24" fmla="*/ 3 w 5"/>
                <a:gd name="T25" fmla="*/ 4 h 6"/>
                <a:gd name="T26" fmla="*/ 4 w 5"/>
                <a:gd name="T27" fmla="*/ 4 h 6"/>
                <a:gd name="T28" fmla="*/ 4 w 5"/>
                <a:gd name="T29" fmla="*/ 4 h 6"/>
                <a:gd name="T30" fmla="*/ 4 w 5"/>
                <a:gd name="T31" fmla="*/ 5 h 6"/>
                <a:gd name="T32" fmla="*/ 4 w 5"/>
                <a:gd name="T33" fmla="*/ 5 h 6"/>
                <a:gd name="T34" fmla="*/ 5 w 5"/>
                <a:gd name="T35" fmla="*/ 5 h 6"/>
                <a:gd name="T36" fmla="*/ 5 w 5"/>
                <a:gd name="T3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34" name="Line 441"/>
            <p:cNvSpPr>
              <a:spLocks noChangeShapeType="1"/>
            </p:cNvSpPr>
            <p:nvPr/>
          </p:nvSpPr>
          <p:spPr bwMode="auto">
            <a:xfrm flipV="1">
              <a:off x="3923701" y="3271734"/>
              <a:ext cx="382639" cy="18105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35" name="Freeform 442"/>
            <p:cNvSpPr>
              <a:spLocks/>
            </p:cNvSpPr>
            <p:nvPr/>
          </p:nvSpPr>
          <p:spPr bwMode="auto">
            <a:xfrm>
              <a:off x="4306340" y="3271734"/>
              <a:ext cx="65595" cy="167126"/>
            </a:xfrm>
            <a:custGeom>
              <a:avLst/>
              <a:gdLst>
                <a:gd name="T0" fmla="*/ 0 w 6"/>
                <a:gd name="T1" fmla="*/ 0 h 12"/>
                <a:gd name="T2" fmla="*/ 0 w 6"/>
                <a:gd name="T3" fmla="*/ 1 h 12"/>
                <a:gd name="T4" fmla="*/ 1 w 6"/>
                <a:gd name="T5" fmla="*/ 2 h 12"/>
                <a:gd name="T6" fmla="*/ 1 w 6"/>
                <a:gd name="T7" fmla="*/ 2 h 12"/>
                <a:gd name="T8" fmla="*/ 2 w 6"/>
                <a:gd name="T9" fmla="*/ 3 h 12"/>
                <a:gd name="T10" fmla="*/ 2 w 6"/>
                <a:gd name="T11" fmla="*/ 4 h 12"/>
                <a:gd name="T12" fmla="*/ 2 w 6"/>
                <a:gd name="T13" fmla="*/ 4 h 12"/>
                <a:gd name="T14" fmla="*/ 3 w 6"/>
                <a:gd name="T15" fmla="*/ 5 h 12"/>
                <a:gd name="T16" fmla="*/ 3 w 6"/>
                <a:gd name="T17" fmla="*/ 6 h 12"/>
                <a:gd name="T18" fmla="*/ 3 w 6"/>
                <a:gd name="T19" fmla="*/ 6 h 12"/>
                <a:gd name="T20" fmla="*/ 4 w 6"/>
                <a:gd name="T21" fmla="*/ 7 h 12"/>
                <a:gd name="T22" fmla="*/ 4 w 6"/>
                <a:gd name="T23" fmla="*/ 7 h 12"/>
                <a:gd name="T24" fmla="*/ 5 w 6"/>
                <a:gd name="T25" fmla="*/ 8 h 12"/>
                <a:gd name="T26" fmla="*/ 5 w 6"/>
                <a:gd name="T27" fmla="*/ 9 h 12"/>
                <a:gd name="T28" fmla="*/ 5 w 6"/>
                <a:gd name="T29" fmla="*/ 9 h 12"/>
                <a:gd name="T30" fmla="*/ 5 w 6"/>
                <a:gd name="T31" fmla="*/ 10 h 12"/>
                <a:gd name="T32" fmla="*/ 6 w 6"/>
                <a:gd name="T33" fmla="*/ 11 h 12"/>
                <a:gd name="T34" fmla="*/ 6 w 6"/>
                <a:gd name="T35" fmla="*/ 11 h 12"/>
                <a:gd name="T36" fmla="*/ 6 w 6"/>
                <a:gd name="T3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12">
                  <a:moveTo>
                    <a:pt x="0" y="0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7"/>
                  </a:lnTo>
                  <a:lnTo>
                    <a:pt x="4" y="7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2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36" name="Line 443"/>
            <p:cNvSpPr>
              <a:spLocks noChangeShapeType="1"/>
            </p:cNvSpPr>
            <p:nvPr/>
          </p:nvSpPr>
          <p:spPr bwMode="auto">
            <a:xfrm flipH="1">
              <a:off x="3967431" y="3438860"/>
              <a:ext cx="404504" cy="9749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37" name="Freeform 444"/>
            <p:cNvSpPr>
              <a:spLocks/>
            </p:cNvSpPr>
            <p:nvPr/>
          </p:nvSpPr>
          <p:spPr bwMode="auto">
            <a:xfrm>
              <a:off x="3923701" y="3452787"/>
              <a:ext cx="43730" cy="83563"/>
            </a:xfrm>
            <a:custGeom>
              <a:avLst/>
              <a:gdLst>
                <a:gd name="T0" fmla="*/ 0 w 4"/>
                <a:gd name="T1" fmla="*/ 0 h 6"/>
                <a:gd name="T2" fmla="*/ 1 w 4"/>
                <a:gd name="T3" fmla="*/ 0 h 6"/>
                <a:gd name="T4" fmla="*/ 1 w 4"/>
                <a:gd name="T5" fmla="*/ 1 h 6"/>
                <a:gd name="T6" fmla="*/ 1 w 4"/>
                <a:gd name="T7" fmla="*/ 1 h 6"/>
                <a:gd name="T8" fmla="*/ 1 w 4"/>
                <a:gd name="T9" fmla="*/ 1 h 6"/>
                <a:gd name="T10" fmla="*/ 1 w 4"/>
                <a:gd name="T11" fmla="*/ 2 h 6"/>
                <a:gd name="T12" fmla="*/ 2 w 4"/>
                <a:gd name="T13" fmla="*/ 2 h 6"/>
                <a:gd name="T14" fmla="*/ 2 w 4"/>
                <a:gd name="T15" fmla="*/ 2 h 6"/>
                <a:gd name="T16" fmla="*/ 2 w 4"/>
                <a:gd name="T17" fmla="*/ 3 h 6"/>
                <a:gd name="T18" fmla="*/ 2 w 4"/>
                <a:gd name="T19" fmla="*/ 3 h 6"/>
                <a:gd name="T20" fmla="*/ 2 w 4"/>
                <a:gd name="T21" fmla="*/ 3 h 6"/>
                <a:gd name="T22" fmla="*/ 3 w 4"/>
                <a:gd name="T23" fmla="*/ 4 h 6"/>
                <a:gd name="T24" fmla="*/ 3 w 4"/>
                <a:gd name="T25" fmla="*/ 4 h 6"/>
                <a:gd name="T26" fmla="*/ 3 w 4"/>
                <a:gd name="T27" fmla="*/ 4 h 6"/>
                <a:gd name="T28" fmla="*/ 3 w 4"/>
                <a:gd name="T29" fmla="*/ 5 h 6"/>
                <a:gd name="T30" fmla="*/ 3 w 4"/>
                <a:gd name="T31" fmla="*/ 5 h 6"/>
                <a:gd name="T32" fmla="*/ 3 w 4"/>
                <a:gd name="T33" fmla="*/ 5 h 6"/>
                <a:gd name="T34" fmla="*/ 4 w 4"/>
                <a:gd name="T35" fmla="*/ 6 h 6"/>
                <a:gd name="T36" fmla="*/ 4 w 4"/>
                <a:gd name="T3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6"/>
                  </a:lnTo>
                  <a:lnTo>
                    <a:pt x="4" y="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38" name="Line 445"/>
            <p:cNvSpPr>
              <a:spLocks noChangeShapeType="1"/>
            </p:cNvSpPr>
            <p:nvPr/>
          </p:nvSpPr>
          <p:spPr bwMode="auto">
            <a:xfrm flipV="1">
              <a:off x="3967431" y="3452787"/>
              <a:ext cx="415436" cy="9749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39" name="Freeform 446"/>
            <p:cNvSpPr>
              <a:spLocks/>
            </p:cNvSpPr>
            <p:nvPr/>
          </p:nvSpPr>
          <p:spPr bwMode="auto">
            <a:xfrm>
              <a:off x="4382868" y="3452787"/>
              <a:ext cx="21865" cy="167126"/>
            </a:xfrm>
            <a:custGeom>
              <a:avLst/>
              <a:gdLst>
                <a:gd name="T0" fmla="*/ 0 w 2"/>
                <a:gd name="T1" fmla="*/ 0 h 12"/>
                <a:gd name="T2" fmla="*/ 0 w 2"/>
                <a:gd name="T3" fmla="*/ 1 h 12"/>
                <a:gd name="T4" fmla="*/ 0 w 2"/>
                <a:gd name="T5" fmla="*/ 1 h 12"/>
                <a:gd name="T6" fmla="*/ 0 w 2"/>
                <a:gd name="T7" fmla="*/ 2 h 12"/>
                <a:gd name="T8" fmla="*/ 0 w 2"/>
                <a:gd name="T9" fmla="*/ 3 h 12"/>
                <a:gd name="T10" fmla="*/ 1 w 2"/>
                <a:gd name="T11" fmla="*/ 3 h 12"/>
                <a:gd name="T12" fmla="*/ 1 w 2"/>
                <a:gd name="T13" fmla="*/ 4 h 12"/>
                <a:gd name="T14" fmla="*/ 1 w 2"/>
                <a:gd name="T15" fmla="*/ 5 h 12"/>
                <a:gd name="T16" fmla="*/ 1 w 2"/>
                <a:gd name="T17" fmla="*/ 6 h 12"/>
                <a:gd name="T18" fmla="*/ 1 w 2"/>
                <a:gd name="T19" fmla="*/ 6 h 12"/>
                <a:gd name="T20" fmla="*/ 1 w 2"/>
                <a:gd name="T21" fmla="*/ 7 h 12"/>
                <a:gd name="T22" fmla="*/ 2 w 2"/>
                <a:gd name="T23" fmla="*/ 8 h 12"/>
                <a:gd name="T24" fmla="*/ 2 w 2"/>
                <a:gd name="T25" fmla="*/ 8 h 12"/>
                <a:gd name="T26" fmla="*/ 2 w 2"/>
                <a:gd name="T27" fmla="*/ 9 h 12"/>
                <a:gd name="T28" fmla="*/ 2 w 2"/>
                <a:gd name="T29" fmla="*/ 10 h 12"/>
                <a:gd name="T30" fmla="*/ 2 w 2"/>
                <a:gd name="T31" fmla="*/ 10 h 12"/>
                <a:gd name="T32" fmla="*/ 2 w 2"/>
                <a:gd name="T33" fmla="*/ 11 h 12"/>
                <a:gd name="T34" fmla="*/ 2 w 2"/>
                <a:gd name="T35" fmla="*/ 12 h 12"/>
                <a:gd name="T36" fmla="*/ 2 w 2"/>
                <a:gd name="T3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" h="12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2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40" name="Line 447"/>
            <p:cNvSpPr>
              <a:spLocks noChangeShapeType="1"/>
            </p:cNvSpPr>
            <p:nvPr/>
          </p:nvSpPr>
          <p:spPr bwMode="auto">
            <a:xfrm flipH="1">
              <a:off x="3978364" y="3619913"/>
              <a:ext cx="426369" cy="13927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41" name="Freeform 448"/>
            <p:cNvSpPr>
              <a:spLocks/>
            </p:cNvSpPr>
            <p:nvPr/>
          </p:nvSpPr>
          <p:spPr bwMode="auto">
            <a:xfrm>
              <a:off x="3967431" y="3550277"/>
              <a:ext cx="10933" cy="83563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1 h 6"/>
                <a:gd name="T8" fmla="*/ 0 w 1"/>
                <a:gd name="T9" fmla="*/ 1 h 6"/>
                <a:gd name="T10" fmla="*/ 0 w 1"/>
                <a:gd name="T11" fmla="*/ 1 h 6"/>
                <a:gd name="T12" fmla="*/ 0 w 1"/>
                <a:gd name="T13" fmla="*/ 2 h 6"/>
                <a:gd name="T14" fmla="*/ 1 w 1"/>
                <a:gd name="T15" fmla="*/ 2 h 6"/>
                <a:gd name="T16" fmla="*/ 1 w 1"/>
                <a:gd name="T17" fmla="*/ 2 h 6"/>
                <a:gd name="T18" fmla="*/ 1 w 1"/>
                <a:gd name="T19" fmla="*/ 3 h 6"/>
                <a:gd name="T20" fmla="*/ 1 w 1"/>
                <a:gd name="T21" fmla="*/ 3 h 6"/>
                <a:gd name="T22" fmla="*/ 1 w 1"/>
                <a:gd name="T23" fmla="*/ 3 h 6"/>
                <a:gd name="T24" fmla="*/ 1 w 1"/>
                <a:gd name="T25" fmla="*/ 4 h 6"/>
                <a:gd name="T26" fmla="*/ 1 w 1"/>
                <a:gd name="T27" fmla="*/ 4 h 6"/>
                <a:gd name="T28" fmla="*/ 1 w 1"/>
                <a:gd name="T29" fmla="*/ 4 h 6"/>
                <a:gd name="T30" fmla="*/ 1 w 1"/>
                <a:gd name="T31" fmla="*/ 5 h 6"/>
                <a:gd name="T32" fmla="*/ 1 w 1"/>
                <a:gd name="T33" fmla="*/ 5 h 6"/>
                <a:gd name="T34" fmla="*/ 1 w 1"/>
                <a:gd name="T35" fmla="*/ 6 h 6"/>
                <a:gd name="T36" fmla="*/ 1 w 1"/>
                <a:gd name="T3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42" name="Freeform 449"/>
            <p:cNvSpPr>
              <a:spLocks/>
            </p:cNvSpPr>
            <p:nvPr/>
          </p:nvSpPr>
          <p:spPr bwMode="auto">
            <a:xfrm>
              <a:off x="5355864" y="3633840"/>
              <a:ext cx="470099" cy="459597"/>
            </a:xfrm>
            <a:custGeom>
              <a:avLst/>
              <a:gdLst>
                <a:gd name="T0" fmla="*/ 258 w 258"/>
                <a:gd name="T1" fmla="*/ 0 h 198"/>
                <a:gd name="T2" fmla="*/ 258 w 258"/>
                <a:gd name="T3" fmla="*/ 18 h 198"/>
                <a:gd name="T4" fmla="*/ 258 w 258"/>
                <a:gd name="T5" fmla="*/ 30 h 198"/>
                <a:gd name="T6" fmla="*/ 258 w 258"/>
                <a:gd name="T7" fmla="*/ 42 h 198"/>
                <a:gd name="T8" fmla="*/ 258 w 258"/>
                <a:gd name="T9" fmla="*/ 54 h 198"/>
                <a:gd name="T10" fmla="*/ 258 w 258"/>
                <a:gd name="T11" fmla="*/ 66 h 198"/>
                <a:gd name="T12" fmla="*/ 258 w 258"/>
                <a:gd name="T13" fmla="*/ 84 h 198"/>
                <a:gd name="T14" fmla="*/ 252 w 258"/>
                <a:gd name="T15" fmla="*/ 96 h 198"/>
                <a:gd name="T16" fmla="*/ 252 w 258"/>
                <a:gd name="T17" fmla="*/ 108 h 198"/>
                <a:gd name="T18" fmla="*/ 252 w 258"/>
                <a:gd name="T19" fmla="*/ 120 h 198"/>
                <a:gd name="T20" fmla="*/ 246 w 258"/>
                <a:gd name="T21" fmla="*/ 132 h 198"/>
                <a:gd name="T22" fmla="*/ 246 w 258"/>
                <a:gd name="T23" fmla="*/ 144 h 198"/>
                <a:gd name="T24" fmla="*/ 240 w 258"/>
                <a:gd name="T25" fmla="*/ 162 h 198"/>
                <a:gd name="T26" fmla="*/ 234 w 258"/>
                <a:gd name="T27" fmla="*/ 174 h 198"/>
                <a:gd name="T28" fmla="*/ 234 w 258"/>
                <a:gd name="T29" fmla="*/ 186 h 198"/>
                <a:gd name="T30" fmla="*/ 228 w 258"/>
                <a:gd name="T31" fmla="*/ 198 h 198"/>
                <a:gd name="T32" fmla="*/ 0 w 258"/>
                <a:gd name="T33" fmla="*/ 162 h 198"/>
                <a:gd name="T34" fmla="*/ 6 w 258"/>
                <a:gd name="T35" fmla="*/ 150 h 198"/>
                <a:gd name="T36" fmla="*/ 12 w 258"/>
                <a:gd name="T37" fmla="*/ 138 h 198"/>
                <a:gd name="T38" fmla="*/ 12 w 258"/>
                <a:gd name="T39" fmla="*/ 120 h 198"/>
                <a:gd name="T40" fmla="*/ 18 w 258"/>
                <a:gd name="T41" fmla="*/ 108 h 198"/>
                <a:gd name="T42" fmla="*/ 18 w 258"/>
                <a:gd name="T43" fmla="*/ 96 h 198"/>
                <a:gd name="T44" fmla="*/ 18 w 258"/>
                <a:gd name="T45" fmla="*/ 84 h 198"/>
                <a:gd name="T46" fmla="*/ 24 w 258"/>
                <a:gd name="T47" fmla="*/ 72 h 198"/>
                <a:gd name="T48" fmla="*/ 24 w 258"/>
                <a:gd name="T49" fmla="*/ 54 h 198"/>
                <a:gd name="T50" fmla="*/ 24 w 258"/>
                <a:gd name="T51" fmla="*/ 42 h 198"/>
                <a:gd name="T52" fmla="*/ 24 w 258"/>
                <a:gd name="T53" fmla="*/ 30 h 198"/>
                <a:gd name="T54" fmla="*/ 30 w 258"/>
                <a:gd name="T55" fmla="*/ 18 h 198"/>
                <a:gd name="T56" fmla="*/ 30 w 258"/>
                <a:gd name="T57" fmla="*/ 0 h 198"/>
                <a:gd name="T58" fmla="*/ 258 w 258"/>
                <a:gd name="T5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8" h="198">
                  <a:moveTo>
                    <a:pt x="258" y="0"/>
                  </a:moveTo>
                  <a:lnTo>
                    <a:pt x="258" y="18"/>
                  </a:lnTo>
                  <a:lnTo>
                    <a:pt x="258" y="30"/>
                  </a:lnTo>
                  <a:lnTo>
                    <a:pt x="258" y="42"/>
                  </a:lnTo>
                  <a:lnTo>
                    <a:pt x="258" y="54"/>
                  </a:lnTo>
                  <a:lnTo>
                    <a:pt x="258" y="66"/>
                  </a:lnTo>
                  <a:lnTo>
                    <a:pt x="258" y="84"/>
                  </a:lnTo>
                  <a:lnTo>
                    <a:pt x="252" y="96"/>
                  </a:lnTo>
                  <a:lnTo>
                    <a:pt x="252" y="108"/>
                  </a:lnTo>
                  <a:lnTo>
                    <a:pt x="252" y="120"/>
                  </a:lnTo>
                  <a:lnTo>
                    <a:pt x="246" y="132"/>
                  </a:lnTo>
                  <a:lnTo>
                    <a:pt x="246" y="144"/>
                  </a:lnTo>
                  <a:lnTo>
                    <a:pt x="240" y="162"/>
                  </a:lnTo>
                  <a:lnTo>
                    <a:pt x="234" y="174"/>
                  </a:lnTo>
                  <a:lnTo>
                    <a:pt x="234" y="186"/>
                  </a:lnTo>
                  <a:lnTo>
                    <a:pt x="228" y="198"/>
                  </a:lnTo>
                  <a:lnTo>
                    <a:pt x="0" y="162"/>
                  </a:lnTo>
                  <a:lnTo>
                    <a:pt x="6" y="150"/>
                  </a:lnTo>
                  <a:lnTo>
                    <a:pt x="12" y="138"/>
                  </a:lnTo>
                  <a:lnTo>
                    <a:pt x="12" y="120"/>
                  </a:lnTo>
                  <a:lnTo>
                    <a:pt x="18" y="108"/>
                  </a:lnTo>
                  <a:lnTo>
                    <a:pt x="18" y="96"/>
                  </a:lnTo>
                  <a:lnTo>
                    <a:pt x="18" y="84"/>
                  </a:lnTo>
                  <a:lnTo>
                    <a:pt x="24" y="72"/>
                  </a:lnTo>
                  <a:lnTo>
                    <a:pt x="24" y="54"/>
                  </a:lnTo>
                  <a:lnTo>
                    <a:pt x="24" y="42"/>
                  </a:lnTo>
                  <a:lnTo>
                    <a:pt x="24" y="30"/>
                  </a:lnTo>
                  <a:lnTo>
                    <a:pt x="30" y="18"/>
                  </a:lnTo>
                  <a:lnTo>
                    <a:pt x="30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DA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43" name="Freeform 450"/>
            <p:cNvSpPr>
              <a:spLocks/>
            </p:cNvSpPr>
            <p:nvPr/>
          </p:nvSpPr>
          <p:spPr bwMode="auto">
            <a:xfrm>
              <a:off x="5355864" y="3633840"/>
              <a:ext cx="470099" cy="459597"/>
            </a:xfrm>
            <a:custGeom>
              <a:avLst/>
              <a:gdLst>
                <a:gd name="T0" fmla="*/ 43 w 43"/>
                <a:gd name="T1" fmla="*/ 0 h 33"/>
                <a:gd name="T2" fmla="*/ 43 w 43"/>
                <a:gd name="T3" fmla="*/ 3 h 33"/>
                <a:gd name="T4" fmla="*/ 43 w 43"/>
                <a:gd name="T5" fmla="*/ 5 h 33"/>
                <a:gd name="T6" fmla="*/ 43 w 43"/>
                <a:gd name="T7" fmla="*/ 7 h 33"/>
                <a:gd name="T8" fmla="*/ 43 w 43"/>
                <a:gd name="T9" fmla="*/ 9 h 33"/>
                <a:gd name="T10" fmla="*/ 43 w 43"/>
                <a:gd name="T11" fmla="*/ 11 h 33"/>
                <a:gd name="T12" fmla="*/ 43 w 43"/>
                <a:gd name="T13" fmla="*/ 14 h 33"/>
                <a:gd name="T14" fmla="*/ 42 w 43"/>
                <a:gd name="T15" fmla="*/ 16 h 33"/>
                <a:gd name="T16" fmla="*/ 42 w 43"/>
                <a:gd name="T17" fmla="*/ 18 h 33"/>
                <a:gd name="T18" fmla="*/ 42 w 43"/>
                <a:gd name="T19" fmla="*/ 20 h 33"/>
                <a:gd name="T20" fmla="*/ 41 w 43"/>
                <a:gd name="T21" fmla="*/ 22 h 33"/>
                <a:gd name="T22" fmla="*/ 41 w 43"/>
                <a:gd name="T23" fmla="*/ 24 h 33"/>
                <a:gd name="T24" fmla="*/ 40 w 43"/>
                <a:gd name="T25" fmla="*/ 27 h 33"/>
                <a:gd name="T26" fmla="*/ 39 w 43"/>
                <a:gd name="T27" fmla="*/ 29 h 33"/>
                <a:gd name="T28" fmla="*/ 39 w 43"/>
                <a:gd name="T29" fmla="*/ 31 h 33"/>
                <a:gd name="T30" fmla="*/ 38 w 43"/>
                <a:gd name="T31" fmla="*/ 33 h 33"/>
                <a:gd name="T32" fmla="*/ 0 w 43"/>
                <a:gd name="T33" fmla="*/ 27 h 33"/>
                <a:gd name="T34" fmla="*/ 1 w 43"/>
                <a:gd name="T35" fmla="*/ 25 h 33"/>
                <a:gd name="T36" fmla="*/ 2 w 43"/>
                <a:gd name="T37" fmla="*/ 23 h 33"/>
                <a:gd name="T38" fmla="*/ 2 w 43"/>
                <a:gd name="T39" fmla="*/ 20 h 33"/>
                <a:gd name="T40" fmla="*/ 3 w 43"/>
                <a:gd name="T41" fmla="*/ 18 h 33"/>
                <a:gd name="T42" fmla="*/ 3 w 43"/>
                <a:gd name="T43" fmla="*/ 16 h 33"/>
                <a:gd name="T44" fmla="*/ 3 w 43"/>
                <a:gd name="T45" fmla="*/ 14 h 33"/>
                <a:gd name="T46" fmla="*/ 4 w 43"/>
                <a:gd name="T47" fmla="*/ 12 h 33"/>
                <a:gd name="T48" fmla="*/ 4 w 43"/>
                <a:gd name="T49" fmla="*/ 9 h 33"/>
                <a:gd name="T50" fmla="*/ 4 w 43"/>
                <a:gd name="T51" fmla="*/ 7 h 33"/>
                <a:gd name="T52" fmla="*/ 4 w 43"/>
                <a:gd name="T53" fmla="*/ 5 h 33"/>
                <a:gd name="T54" fmla="*/ 5 w 43"/>
                <a:gd name="T55" fmla="*/ 3 h 33"/>
                <a:gd name="T56" fmla="*/ 5 w 43"/>
                <a:gd name="T57" fmla="*/ 0 h 33"/>
                <a:gd name="T58" fmla="*/ 43 w 43"/>
                <a:gd name="T5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33">
                  <a:moveTo>
                    <a:pt x="43" y="0"/>
                  </a:moveTo>
                  <a:lnTo>
                    <a:pt x="43" y="3"/>
                  </a:lnTo>
                  <a:lnTo>
                    <a:pt x="43" y="5"/>
                  </a:lnTo>
                  <a:lnTo>
                    <a:pt x="43" y="7"/>
                  </a:lnTo>
                  <a:lnTo>
                    <a:pt x="43" y="9"/>
                  </a:lnTo>
                  <a:lnTo>
                    <a:pt x="43" y="11"/>
                  </a:lnTo>
                  <a:lnTo>
                    <a:pt x="43" y="14"/>
                  </a:lnTo>
                  <a:lnTo>
                    <a:pt x="42" y="16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1" y="22"/>
                  </a:lnTo>
                  <a:lnTo>
                    <a:pt x="41" y="24"/>
                  </a:lnTo>
                  <a:lnTo>
                    <a:pt x="40" y="27"/>
                  </a:lnTo>
                  <a:lnTo>
                    <a:pt x="39" y="29"/>
                  </a:lnTo>
                  <a:lnTo>
                    <a:pt x="39" y="31"/>
                  </a:lnTo>
                  <a:lnTo>
                    <a:pt x="38" y="33"/>
                  </a:lnTo>
                  <a:lnTo>
                    <a:pt x="0" y="27"/>
                  </a:lnTo>
                  <a:lnTo>
                    <a:pt x="1" y="25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3" y="18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4" y="12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43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44" name="Freeform 451"/>
            <p:cNvSpPr>
              <a:spLocks/>
            </p:cNvSpPr>
            <p:nvPr/>
          </p:nvSpPr>
          <p:spPr bwMode="auto">
            <a:xfrm>
              <a:off x="4896697" y="3633840"/>
              <a:ext cx="459167" cy="362107"/>
            </a:xfrm>
            <a:custGeom>
              <a:avLst/>
              <a:gdLst>
                <a:gd name="T0" fmla="*/ 252 w 252"/>
                <a:gd name="T1" fmla="*/ 0 h 156"/>
                <a:gd name="T2" fmla="*/ 252 w 252"/>
                <a:gd name="T3" fmla="*/ 18 h 156"/>
                <a:gd name="T4" fmla="*/ 252 w 252"/>
                <a:gd name="T5" fmla="*/ 30 h 156"/>
                <a:gd name="T6" fmla="*/ 252 w 252"/>
                <a:gd name="T7" fmla="*/ 42 h 156"/>
                <a:gd name="T8" fmla="*/ 246 w 252"/>
                <a:gd name="T9" fmla="*/ 54 h 156"/>
                <a:gd name="T10" fmla="*/ 246 w 252"/>
                <a:gd name="T11" fmla="*/ 66 h 156"/>
                <a:gd name="T12" fmla="*/ 246 w 252"/>
                <a:gd name="T13" fmla="*/ 78 h 156"/>
                <a:gd name="T14" fmla="*/ 246 w 252"/>
                <a:gd name="T15" fmla="*/ 96 h 156"/>
                <a:gd name="T16" fmla="*/ 240 w 252"/>
                <a:gd name="T17" fmla="*/ 108 h 156"/>
                <a:gd name="T18" fmla="*/ 240 w 252"/>
                <a:gd name="T19" fmla="*/ 120 h 156"/>
                <a:gd name="T20" fmla="*/ 234 w 252"/>
                <a:gd name="T21" fmla="*/ 132 h 156"/>
                <a:gd name="T22" fmla="*/ 228 w 252"/>
                <a:gd name="T23" fmla="*/ 144 h 156"/>
                <a:gd name="T24" fmla="*/ 228 w 252"/>
                <a:gd name="T25" fmla="*/ 156 h 156"/>
                <a:gd name="T26" fmla="*/ 0 w 252"/>
                <a:gd name="T27" fmla="*/ 120 h 156"/>
                <a:gd name="T28" fmla="*/ 6 w 252"/>
                <a:gd name="T29" fmla="*/ 108 h 156"/>
                <a:gd name="T30" fmla="*/ 6 w 252"/>
                <a:gd name="T31" fmla="*/ 90 h 156"/>
                <a:gd name="T32" fmla="*/ 12 w 252"/>
                <a:gd name="T33" fmla="*/ 78 h 156"/>
                <a:gd name="T34" fmla="*/ 12 w 252"/>
                <a:gd name="T35" fmla="*/ 60 h 156"/>
                <a:gd name="T36" fmla="*/ 18 w 252"/>
                <a:gd name="T37" fmla="*/ 48 h 156"/>
                <a:gd name="T38" fmla="*/ 18 w 252"/>
                <a:gd name="T39" fmla="*/ 30 h 156"/>
                <a:gd name="T40" fmla="*/ 18 w 252"/>
                <a:gd name="T41" fmla="*/ 18 h 156"/>
                <a:gd name="T42" fmla="*/ 18 w 252"/>
                <a:gd name="T43" fmla="*/ 0 h 156"/>
                <a:gd name="T44" fmla="*/ 252 w 252"/>
                <a:gd name="T4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2" h="156">
                  <a:moveTo>
                    <a:pt x="252" y="0"/>
                  </a:moveTo>
                  <a:lnTo>
                    <a:pt x="252" y="18"/>
                  </a:lnTo>
                  <a:lnTo>
                    <a:pt x="252" y="30"/>
                  </a:lnTo>
                  <a:lnTo>
                    <a:pt x="252" y="42"/>
                  </a:lnTo>
                  <a:lnTo>
                    <a:pt x="246" y="54"/>
                  </a:lnTo>
                  <a:lnTo>
                    <a:pt x="246" y="66"/>
                  </a:lnTo>
                  <a:lnTo>
                    <a:pt x="246" y="78"/>
                  </a:lnTo>
                  <a:lnTo>
                    <a:pt x="246" y="96"/>
                  </a:lnTo>
                  <a:lnTo>
                    <a:pt x="240" y="108"/>
                  </a:lnTo>
                  <a:lnTo>
                    <a:pt x="240" y="120"/>
                  </a:lnTo>
                  <a:lnTo>
                    <a:pt x="234" y="132"/>
                  </a:lnTo>
                  <a:lnTo>
                    <a:pt x="228" y="144"/>
                  </a:lnTo>
                  <a:lnTo>
                    <a:pt x="228" y="156"/>
                  </a:lnTo>
                  <a:lnTo>
                    <a:pt x="0" y="120"/>
                  </a:lnTo>
                  <a:lnTo>
                    <a:pt x="6" y="108"/>
                  </a:lnTo>
                  <a:lnTo>
                    <a:pt x="6" y="90"/>
                  </a:lnTo>
                  <a:lnTo>
                    <a:pt x="12" y="78"/>
                  </a:lnTo>
                  <a:lnTo>
                    <a:pt x="12" y="60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18" y="18"/>
                  </a:lnTo>
                  <a:lnTo>
                    <a:pt x="18" y="0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DA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45" name="Freeform 452"/>
            <p:cNvSpPr>
              <a:spLocks/>
            </p:cNvSpPr>
            <p:nvPr/>
          </p:nvSpPr>
          <p:spPr bwMode="auto">
            <a:xfrm>
              <a:off x="4896697" y="3633840"/>
              <a:ext cx="459167" cy="362107"/>
            </a:xfrm>
            <a:custGeom>
              <a:avLst/>
              <a:gdLst>
                <a:gd name="T0" fmla="*/ 42 w 42"/>
                <a:gd name="T1" fmla="*/ 0 h 26"/>
                <a:gd name="T2" fmla="*/ 42 w 42"/>
                <a:gd name="T3" fmla="*/ 3 h 26"/>
                <a:gd name="T4" fmla="*/ 42 w 42"/>
                <a:gd name="T5" fmla="*/ 5 h 26"/>
                <a:gd name="T6" fmla="*/ 42 w 42"/>
                <a:gd name="T7" fmla="*/ 7 h 26"/>
                <a:gd name="T8" fmla="*/ 41 w 42"/>
                <a:gd name="T9" fmla="*/ 9 h 26"/>
                <a:gd name="T10" fmla="*/ 41 w 42"/>
                <a:gd name="T11" fmla="*/ 11 h 26"/>
                <a:gd name="T12" fmla="*/ 41 w 42"/>
                <a:gd name="T13" fmla="*/ 13 h 26"/>
                <a:gd name="T14" fmla="*/ 41 w 42"/>
                <a:gd name="T15" fmla="*/ 16 h 26"/>
                <a:gd name="T16" fmla="*/ 40 w 42"/>
                <a:gd name="T17" fmla="*/ 18 h 26"/>
                <a:gd name="T18" fmla="*/ 40 w 42"/>
                <a:gd name="T19" fmla="*/ 20 h 26"/>
                <a:gd name="T20" fmla="*/ 39 w 42"/>
                <a:gd name="T21" fmla="*/ 22 h 26"/>
                <a:gd name="T22" fmla="*/ 38 w 42"/>
                <a:gd name="T23" fmla="*/ 24 h 26"/>
                <a:gd name="T24" fmla="*/ 38 w 42"/>
                <a:gd name="T25" fmla="*/ 26 h 26"/>
                <a:gd name="T26" fmla="*/ 0 w 42"/>
                <a:gd name="T27" fmla="*/ 20 h 26"/>
                <a:gd name="T28" fmla="*/ 1 w 42"/>
                <a:gd name="T29" fmla="*/ 18 h 26"/>
                <a:gd name="T30" fmla="*/ 1 w 42"/>
                <a:gd name="T31" fmla="*/ 15 h 26"/>
                <a:gd name="T32" fmla="*/ 2 w 42"/>
                <a:gd name="T33" fmla="*/ 13 h 26"/>
                <a:gd name="T34" fmla="*/ 2 w 42"/>
                <a:gd name="T35" fmla="*/ 10 h 26"/>
                <a:gd name="T36" fmla="*/ 3 w 42"/>
                <a:gd name="T37" fmla="*/ 8 h 26"/>
                <a:gd name="T38" fmla="*/ 3 w 42"/>
                <a:gd name="T39" fmla="*/ 5 h 26"/>
                <a:gd name="T40" fmla="*/ 3 w 42"/>
                <a:gd name="T41" fmla="*/ 3 h 26"/>
                <a:gd name="T42" fmla="*/ 3 w 42"/>
                <a:gd name="T43" fmla="*/ 0 h 26"/>
                <a:gd name="T44" fmla="*/ 42 w 42"/>
                <a:gd name="T4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" h="26">
                  <a:moveTo>
                    <a:pt x="42" y="0"/>
                  </a:moveTo>
                  <a:lnTo>
                    <a:pt x="42" y="3"/>
                  </a:lnTo>
                  <a:lnTo>
                    <a:pt x="42" y="5"/>
                  </a:lnTo>
                  <a:lnTo>
                    <a:pt x="42" y="7"/>
                  </a:lnTo>
                  <a:lnTo>
                    <a:pt x="41" y="9"/>
                  </a:lnTo>
                  <a:lnTo>
                    <a:pt x="41" y="11"/>
                  </a:lnTo>
                  <a:lnTo>
                    <a:pt x="41" y="13"/>
                  </a:lnTo>
                  <a:lnTo>
                    <a:pt x="41" y="16"/>
                  </a:lnTo>
                  <a:lnTo>
                    <a:pt x="40" y="18"/>
                  </a:lnTo>
                  <a:lnTo>
                    <a:pt x="40" y="20"/>
                  </a:lnTo>
                  <a:lnTo>
                    <a:pt x="39" y="22"/>
                  </a:lnTo>
                  <a:lnTo>
                    <a:pt x="38" y="24"/>
                  </a:lnTo>
                  <a:lnTo>
                    <a:pt x="38" y="26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1" y="15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3" y="8"/>
                  </a:lnTo>
                  <a:lnTo>
                    <a:pt x="3" y="5"/>
                  </a:lnTo>
                  <a:lnTo>
                    <a:pt x="3" y="3"/>
                  </a:lnTo>
                  <a:lnTo>
                    <a:pt x="3" y="0"/>
                  </a:lnTo>
                  <a:lnTo>
                    <a:pt x="42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46" name="Freeform 453"/>
            <p:cNvSpPr>
              <a:spLocks/>
            </p:cNvSpPr>
            <p:nvPr/>
          </p:nvSpPr>
          <p:spPr bwMode="auto">
            <a:xfrm>
              <a:off x="4426598" y="3633840"/>
              <a:ext cx="448234" cy="278544"/>
            </a:xfrm>
            <a:custGeom>
              <a:avLst/>
              <a:gdLst>
                <a:gd name="T0" fmla="*/ 246 w 246"/>
                <a:gd name="T1" fmla="*/ 0 h 120"/>
                <a:gd name="T2" fmla="*/ 246 w 246"/>
                <a:gd name="T3" fmla="*/ 18 h 120"/>
                <a:gd name="T4" fmla="*/ 246 w 246"/>
                <a:gd name="T5" fmla="*/ 30 h 120"/>
                <a:gd name="T6" fmla="*/ 246 w 246"/>
                <a:gd name="T7" fmla="*/ 48 h 120"/>
                <a:gd name="T8" fmla="*/ 246 w 246"/>
                <a:gd name="T9" fmla="*/ 60 h 120"/>
                <a:gd name="T10" fmla="*/ 240 w 246"/>
                <a:gd name="T11" fmla="*/ 72 h 120"/>
                <a:gd name="T12" fmla="*/ 240 w 246"/>
                <a:gd name="T13" fmla="*/ 90 h 120"/>
                <a:gd name="T14" fmla="*/ 234 w 246"/>
                <a:gd name="T15" fmla="*/ 102 h 120"/>
                <a:gd name="T16" fmla="*/ 228 w 246"/>
                <a:gd name="T17" fmla="*/ 120 h 120"/>
                <a:gd name="T18" fmla="*/ 0 w 246"/>
                <a:gd name="T19" fmla="*/ 84 h 120"/>
                <a:gd name="T20" fmla="*/ 6 w 246"/>
                <a:gd name="T21" fmla="*/ 66 h 120"/>
                <a:gd name="T22" fmla="*/ 12 w 246"/>
                <a:gd name="T23" fmla="*/ 48 h 120"/>
                <a:gd name="T24" fmla="*/ 12 w 246"/>
                <a:gd name="T25" fmla="*/ 36 h 120"/>
                <a:gd name="T26" fmla="*/ 12 w 246"/>
                <a:gd name="T27" fmla="*/ 18 h 120"/>
                <a:gd name="T28" fmla="*/ 18 w 246"/>
                <a:gd name="T29" fmla="*/ 0 h 120"/>
                <a:gd name="T30" fmla="*/ 246 w 246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6" h="120">
                  <a:moveTo>
                    <a:pt x="246" y="0"/>
                  </a:moveTo>
                  <a:lnTo>
                    <a:pt x="246" y="18"/>
                  </a:lnTo>
                  <a:lnTo>
                    <a:pt x="246" y="30"/>
                  </a:lnTo>
                  <a:lnTo>
                    <a:pt x="246" y="48"/>
                  </a:lnTo>
                  <a:lnTo>
                    <a:pt x="246" y="60"/>
                  </a:lnTo>
                  <a:lnTo>
                    <a:pt x="240" y="72"/>
                  </a:lnTo>
                  <a:lnTo>
                    <a:pt x="240" y="90"/>
                  </a:lnTo>
                  <a:lnTo>
                    <a:pt x="234" y="102"/>
                  </a:lnTo>
                  <a:lnTo>
                    <a:pt x="228" y="120"/>
                  </a:lnTo>
                  <a:lnTo>
                    <a:pt x="0" y="84"/>
                  </a:lnTo>
                  <a:lnTo>
                    <a:pt x="6" y="66"/>
                  </a:lnTo>
                  <a:lnTo>
                    <a:pt x="12" y="48"/>
                  </a:lnTo>
                  <a:lnTo>
                    <a:pt x="12" y="36"/>
                  </a:lnTo>
                  <a:lnTo>
                    <a:pt x="12" y="18"/>
                  </a:lnTo>
                  <a:lnTo>
                    <a:pt x="18" y="0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FDA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47" name="Freeform 454"/>
            <p:cNvSpPr>
              <a:spLocks/>
            </p:cNvSpPr>
            <p:nvPr/>
          </p:nvSpPr>
          <p:spPr bwMode="auto">
            <a:xfrm>
              <a:off x="4426598" y="3633840"/>
              <a:ext cx="448234" cy="278544"/>
            </a:xfrm>
            <a:custGeom>
              <a:avLst/>
              <a:gdLst>
                <a:gd name="T0" fmla="*/ 41 w 41"/>
                <a:gd name="T1" fmla="*/ 0 h 20"/>
                <a:gd name="T2" fmla="*/ 41 w 41"/>
                <a:gd name="T3" fmla="*/ 3 h 20"/>
                <a:gd name="T4" fmla="*/ 41 w 41"/>
                <a:gd name="T5" fmla="*/ 5 h 20"/>
                <a:gd name="T6" fmla="*/ 41 w 41"/>
                <a:gd name="T7" fmla="*/ 8 h 20"/>
                <a:gd name="T8" fmla="*/ 41 w 41"/>
                <a:gd name="T9" fmla="*/ 10 h 20"/>
                <a:gd name="T10" fmla="*/ 40 w 41"/>
                <a:gd name="T11" fmla="*/ 12 h 20"/>
                <a:gd name="T12" fmla="*/ 40 w 41"/>
                <a:gd name="T13" fmla="*/ 15 h 20"/>
                <a:gd name="T14" fmla="*/ 39 w 41"/>
                <a:gd name="T15" fmla="*/ 17 h 20"/>
                <a:gd name="T16" fmla="*/ 38 w 41"/>
                <a:gd name="T17" fmla="*/ 20 h 20"/>
                <a:gd name="T18" fmla="*/ 0 w 41"/>
                <a:gd name="T19" fmla="*/ 14 h 20"/>
                <a:gd name="T20" fmla="*/ 1 w 41"/>
                <a:gd name="T21" fmla="*/ 11 h 20"/>
                <a:gd name="T22" fmla="*/ 2 w 41"/>
                <a:gd name="T23" fmla="*/ 8 h 20"/>
                <a:gd name="T24" fmla="*/ 2 w 41"/>
                <a:gd name="T25" fmla="*/ 6 h 20"/>
                <a:gd name="T26" fmla="*/ 2 w 41"/>
                <a:gd name="T27" fmla="*/ 3 h 20"/>
                <a:gd name="T28" fmla="*/ 3 w 41"/>
                <a:gd name="T29" fmla="*/ 0 h 20"/>
                <a:gd name="T30" fmla="*/ 41 w 41"/>
                <a:gd name="T3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1" h="20">
                  <a:moveTo>
                    <a:pt x="41" y="0"/>
                  </a:moveTo>
                  <a:lnTo>
                    <a:pt x="41" y="3"/>
                  </a:lnTo>
                  <a:lnTo>
                    <a:pt x="41" y="5"/>
                  </a:lnTo>
                  <a:lnTo>
                    <a:pt x="41" y="8"/>
                  </a:lnTo>
                  <a:lnTo>
                    <a:pt x="41" y="10"/>
                  </a:lnTo>
                  <a:lnTo>
                    <a:pt x="40" y="12"/>
                  </a:lnTo>
                  <a:lnTo>
                    <a:pt x="40" y="15"/>
                  </a:lnTo>
                  <a:lnTo>
                    <a:pt x="39" y="17"/>
                  </a:lnTo>
                  <a:lnTo>
                    <a:pt x="38" y="20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3"/>
                  </a:lnTo>
                  <a:lnTo>
                    <a:pt x="3" y="0"/>
                  </a:lnTo>
                  <a:lnTo>
                    <a:pt x="41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48" name="Freeform 455"/>
            <p:cNvSpPr>
              <a:spLocks/>
            </p:cNvSpPr>
            <p:nvPr/>
          </p:nvSpPr>
          <p:spPr bwMode="auto">
            <a:xfrm>
              <a:off x="3967431" y="3633840"/>
              <a:ext cx="437302" cy="181053"/>
            </a:xfrm>
            <a:custGeom>
              <a:avLst/>
              <a:gdLst>
                <a:gd name="T0" fmla="*/ 240 w 240"/>
                <a:gd name="T1" fmla="*/ 0 h 78"/>
                <a:gd name="T2" fmla="*/ 240 w 240"/>
                <a:gd name="T3" fmla="*/ 18 h 78"/>
                <a:gd name="T4" fmla="*/ 240 w 240"/>
                <a:gd name="T5" fmla="*/ 30 h 78"/>
                <a:gd name="T6" fmla="*/ 234 w 240"/>
                <a:gd name="T7" fmla="*/ 48 h 78"/>
                <a:gd name="T8" fmla="*/ 234 w 240"/>
                <a:gd name="T9" fmla="*/ 60 h 78"/>
                <a:gd name="T10" fmla="*/ 228 w 240"/>
                <a:gd name="T11" fmla="*/ 78 h 78"/>
                <a:gd name="T12" fmla="*/ 0 w 240"/>
                <a:gd name="T13" fmla="*/ 42 h 78"/>
                <a:gd name="T14" fmla="*/ 6 w 240"/>
                <a:gd name="T15" fmla="*/ 24 h 78"/>
                <a:gd name="T16" fmla="*/ 6 w 240"/>
                <a:gd name="T17" fmla="*/ 0 h 78"/>
                <a:gd name="T18" fmla="*/ 240 w 240"/>
                <a:gd name="T1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78">
                  <a:moveTo>
                    <a:pt x="240" y="0"/>
                  </a:moveTo>
                  <a:lnTo>
                    <a:pt x="240" y="18"/>
                  </a:lnTo>
                  <a:lnTo>
                    <a:pt x="240" y="30"/>
                  </a:lnTo>
                  <a:lnTo>
                    <a:pt x="234" y="48"/>
                  </a:lnTo>
                  <a:lnTo>
                    <a:pt x="234" y="60"/>
                  </a:lnTo>
                  <a:lnTo>
                    <a:pt x="228" y="78"/>
                  </a:lnTo>
                  <a:lnTo>
                    <a:pt x="0" y="42"/>
                  </a:lnTo>
                  <a:lnTo>
                    <a:pt x="6" y="24"/>
                  </a:lnTo>
                  <a:lnTo>
                    <a:pt x="6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EE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49" name="Freeform 456"/>
            <p:cNvSpPr>
              <a:spLocks/>
            </p:cNvSpPr>
            <p:nvPr/>
          </p:nvSpPr>
          <p:spPr bwMode="auto">
            <a:xfrm>
              <a:off x="3967431" y="3633840"/>
              <a:ext cx="437302" cy="181053"/>
            </a:xfrm>
            <a:custGeom>
              <a:avLst/>
              <a:gdLst>
                <a:gd name="T0" fmla="*/ 40 w 40"/>
                <a:gd name="T1" fmla="*/ 0 h 13"/>
                <a:gd name="T2" fmla="*/ 40 w 40"/>
                <a:gd name="T3" fmla="*/ 3 h 13"/>
                <a:gd name="T4" fmla="*/ 40 w 40"/>
                <a:gd name="T5" fmla="*/ 5 h 13"/>
                <a:gd name="T6" fmla="*/ 39 w 40"/>
                <a:gd name="T7" fmla="*/ 8 h 13"/>
                <a:gd name="T8" fmla="*/ 39 w 40"/>
                <a:gd name="T9" fmla="*/ 10 h 13"/>
                <a:gd name="T10" fmla="*/ 38 w 40"/>
                <a:gd name="T11" fmla="*/ 13 h 13"/>
                <a:gd name="T12" fmla="*/ 0 w 40"/>
                <a:gd name="T13" fmla="*/ 7 h 13"/>
                <a:gd name="T14" fmla="*/ 1 w 40"/>
                <a:gd name="T15" fmla="*/ 4 h 13"/>
                <a:gd name="T16" fmla="*/ 1 w 40"/>
                <a:gd name="T17" fmla="*/ 0 h 13"/>
                <a:gd name="T18" fmla="*/ 40 w 40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13">
                  <a:moveTo>
                    <a:pt x="40" y="0"/>
                  </a:moveTo>
                  <a:lnTo>
                    <a:pt x="40" y="3"/>
                  </a:lnTo>
                  <a:lnTo>
                    <a:pt x="40" y="5"/>
                  </a:lnTo>
                  <a:lnTo>
                    <a:pt x="39" y="8"/>
                  </a:lnTo>
                  <a:lnTo>
                    <a:pt x="39" y="10"/>
                  </a:lnTo>
                  <a:lnTo>
                    <a:pt x="38" y="13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0"/>
                  </a:lnTo>
                  <a:lnTo>
                    <a:pt x="4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50" name="Freeform 457"/>
            <p:cNvSpPr>
              <a:spLocks/>
            </p:cNvSpPr>
            <p:nvPr/>
          </p:nvSpPr>
          <p:spPr bwMode="auto">
            <a:xfrm>
              <a:off x="5202808" y="4037729"/>
              <a:ext cx="557559" cy="515306"/>
            </a:xfrm>
            <a:custGeom>
              <a:avLst/>
              <a:gdLst>
                <a:gd name="T0" fmla="*/ 306 w 306"/>
                <a:gd name="T1" fmla="*/ 36 h 222"/>
                <a:gd name="T2" fmla="*/ 306 w 306"/>
                <a:gd name="T3" fmla="*/ 54 h 222"/>
                <a:gd name="T4" fmla="*/ 300 w 306"/>
                <a:gd name="T5" fmla="*/ 66 h 222"/>
                <a:gd name="T6" fmla="*/ 294 w 306"/>
                <a:gd name="T7" fmla="*/ 78 h 222"/>
                <a:gd name="T8" fmla="*/ 288 w 306"/>
                <a:gd name="T9" fmla="*/ 90 h 222"/>
                <a:gd name="T10" fmla="*/ 282 w 306"/>
                <a:gd name="T11" fmla="*/ 102 h 222"/>
                <a:gd name="T12" fmla="*/ 276 w 306"/>
                <a:gd name="T13" fmla="*/ 114 h 222"/>
                <a:gd name="T14" fmla="*/ 270 w 306"/>
                <a:gd name="T15" fmla="*/ 126 h 222"/>
                <a:gd name="T16" fmla="*/ 264 w 306"/>
                <a:gd name="T17" fmla="*/ 138 h 222"/>
                <a:gd name="T18" fmla="*/ 258 w 306"/>
                <a:gd name="T19" fmla="*/ 150 h 222"/>
                <a:gd name="T20" fmla="*/ 252 w 306"/>
                <a:gd name="T21" fmla="*/ 162 h 222"/>
                <a:gd name="T22" fmla="*/ 240 w 306"/>
                <a:gd name="T23" fmla="*/ 174 h 222"/>
                <a:gd name="T24" fmla="*/ 234 w 306"/>
                <a:gd name="T25" fmla="*/ 186 h 222"/>
                <a:gd name="T26" fmla="*/ 228 w 306"/>
                <a:gd name="T27" fmla="*/ 198 h 222"/>
                <a:gd name="T28" fmla="*/ 216 w 306"/>
                <a:gd name="T29" fmla="*/ 210 h 222"/>
                <a:gd name="T30" fmla="*/ 210 w 306"/>
                <a:gd name="T31" fmla="*/ 222 h 222"/>
                <a:gd name="T32" fmla="*/ 0 w 306"/>
                <a:gd name="T33" fmla="*/ 150 h 222"/>
                <a:gd name="T34" fmla="*/ 12 w 306"/>
                <a:gd name="T35" fmla="*/ 138 h 222"/>
                <a:gd name="T36" fmla="*/ 18 w 306"/>
                <a:gd name="T37" fmla="*/ 126 h 222"/>
                <a:gd name="T38" fmla="*/ 24 w 306"/>
                <a:gd name="T39" fmla="*/ 114 h 222"/>
                <a:gd name="T40" fmla="*/ 36 w 306"/>
                <a:gd name="T41" fmla="*/ 102 h 222"/>
                <a:gd name="T42" fmla="*/ 42 w 306"/>
                <a:gd name="T43" fmla="*/ 90 h 222"/>
                <a:gd name="T44" fmla="*/ 48 w 306"/>
                <a:gd name="T45" fmla="*/ 78 h 222"/>
                <a:gd name="T46" fmla="*/ 54 w 306"/>
                <a:gd name="T47" fmla="*/ 66 h 222"/>
                <a:gd name="T48" fmla="*/ 60 w 306"/>
                <a:gd name="T49" fmla="*/ 54 h 222"/>
                <a:gd name="T50" fmla="*/ 66 w 306"/>
                <a:gd name="T51" fmla="*/ 36 h 222"/>
                <a:gd name="T52" fmla="*/ 72 w 306"/>
                <a:gd name="T53" fmla="*/ 24 h 222"/>
                <a:gd name="T54" fmla="*/ 78 w 306"/>
                <a:gd name="T55" fmla="*/ 12 h 222"/>
                <a:gd name="T56" fmla="*/ 84 w 306"/>
                <a:gd name="T57" fmla="*/ 0 h 222"/>
                <a:gd name="T58" fmla="*/ 306 w 306"/>
                <a:gd name="T5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6" h="222">
                  <a:moveTo>
                    <a:pt x="306" y="36"/>
                  </a:moveTo>
                  <a:lnTo>
                    <a:pt x="306" y="54"/>
                  </a:lnTo>
                  <a:lnTo>
                    <a:pt x="300" y="66"/>
                  </a:lnTo>
                  <a:lnTo>
                    <a:pt x="294" y="78"/>
                  </a:lnTo>
                  <a:lnTo>
                    <a:pt x="288" y="90"/>
                  </a:lnTo>
                  <a:lnTo>
                    <a:pt x="282" y="102"/>
                  </a:lnTo>
                  <a:lnTo>
                    <a:pt x="276" y="114"/>
                  </a:lnTo>
                  <a:lnTo>
                    <a:pt x="270" y="126"/>
                  </a:lnTo>
                  <a:lnTo>
                    <a:pt x="264" y="138"/>
                  </a:lnTo>
                  <a:lnTo>
                    <a:pt x="258" y="150"/>
                  </a:lnTo>
                  <a:lnTo>
                    <a:pt x="252" y="162"/>
                  </a:lnTo>
                  <a:lnTo>
                    <a:pt x="240" y="174"/>
                  </a:lnTo>
                  <a:lnTo>
                    <a:pt x="234" y="186"/>
                  </a:lnTo>
                  <a:lnTo>
                    <a:pt x="228" y="198"/>
                  </a:lnTo>
                  <a:lnTo>
                    <a:pt x="216" y="210"/>
                  </a:lnTo>
                  <a:lnTo>
                    <a:pt x="210" y="222"/>
                  </a:lnTo>
                  <a:lnTo>
                    <a:pt x="0" y="150"/>
                  </a:lnTo>
                  <a:lnTo>
                    <a:pt x="12" y="138"/>
                  </a:lnTo>
                  <a:lnTo>
                    <a:pt x="18" y="126"/>
                  </a:lnTo>
                  <a:lnTo>
                    <a:pt x="24" y="114"/>
                  </a:lnTo>
                  <a:lnTo>
                    <a:pt x="36" y="102"/>
                  </a:lnTo>
                  <a:lnTo>
                    <a:pt x="42" y="90"/>
                  </a:lnTo>
                  <a:lnTo>
                    <a:pt x="48" y="78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6" y="36"/>
                  </a:lnTo>
                  <a:lnTo>
                    <a:pt x="72" y="24"/>
                  </a:lnTo>
                  <a:lnTo>
                    <a:pt x="78" y="12"/>
                  </a:lnTo>
                  <a:lnTo>
                    <a:pt x="84" y="0"/>
                  </a:lnTo>
                  <a:lnTo>
                    <a:pt x="306" y="36"/>
                  </a:lnTo>
                  <a:close/>
                </a:path>
              </a:pathLst>
            </a:custGeom>
            <a:solidFill>
              <a:srgbClr val="D9E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51" name="Freeform 458"/>
            <p:cNvSpPr>
              <a:spLocks/>
            </p:cNvSpPr>
            <p:nvPr/>
          </p:nvSpPr>
          <p:spPr bwMode="auto">
            <a:xfrm>
              <a:off x="5202808" y="4037729"/>
              <a:ext cx="557559" cy="515306"/>
            </a:xfrm>
            <a:custGeom>
              <a:avLst/>
              <a:gdLst>
                <a:gd name="T0" fmla="*/ 51 w 51"/>
                <a:gd name="T1" fmla="*/ 6 h 37"/>
                <a:gd name="T2" fmla="*/ 51 w 51"/>
                <a:gd name="T3" fmla="*/ 9 h 37"/>
                <a:gd name="T4" fmla="*/ 50 w 51"/>
                <a:gd name="T5" fmla="*/ 11 h 37"/>
                <a:gd name="T6" fmla="*/ 49 w 51"/>
                <a:gd name="T7" fmla="*/ 13 h 37"/>
                <a:gd name="T8" fmla="*/ 48 w 51"/>
                <a:gd name="T9" fmla="*/ 15 h 37"/>
                <a:gd name="T10" fmla="*/ 47 w 51"/>
                <a:gd name="T11" fmla="*/ 17 h 37"/>
                <a:gd name="T12" fmla="*/ 46 w 51"/>
                <a:gd name="T13" fmla="*/ 19 h 37"/>
                <a:gd name="T14" fmla="*/ 45 w 51"/>
                <a:gd name="T15" fmla="*/ 21 h 37"/>
                <a:gd name="T16" fmla="*/ 44 w 51"/>
                <a:gd name="T17" fmla="*/ 23 h 37"/>
                <a:gd name="T18" fmla="*/ 43 w 51"/>
                <a:gd name="T19" fmla="*/ 25 h 37"/>
                <a:gd name="T20" fmla="*/ 42 w 51"/>
                <a:gd name="T21" fmla="*/ 27 h 37"/>
                <a:gd name="T22" fmla="*/ 40 w 51"/>
                <a:gd name="T23" fmla="*/ 29 h 37"/>
                <a:gd name="T24" fmla="*/ 39 w 51"/>
                <a:gd name="T25" fmla="*/ 31 h 37"/>
                <a:gd name="T26" fmla="*/ 38 w 51"/>
                <a:gd name="T27" fmla="*/ 33 h 37"/>
                <a:gd name="T28" fmla="*/ 36 w 51"/>
                <a:gd name="T29" fmla="*/ 35 h 37"/>
                <a:gd name="T30" fmla="*/ 35 w 51"/>
                <a:gd name="T31" fmla="*/ 37 h 37"/>
                <a:gd name="T32" fmla="*/ 0 w 51"/>
                <a:gd name="T33" fmla="*/ 25 h 37"/>
                <a:gd name="T34" fmla="*/ 2 w 51"/>
                <a:gd name="T35" fmla="*/ 23 h 37"/>
                <a:gd name="T36" fmla="*/ 3 w 51"/>
                <a:gd name="T37" fmla="*/ 21 h 37"/>
                <a:gd name="T38" fmla="*/ 4 w 51"/>
                <a:gd name="T39" fmla="*/ 19 h 37"/>
                <a:gd name="T40" fmla="*/ 6 w 51"/>
                <a:gd name="T41" fmla="*/ 17 h 37"/>
                <a:gd name="T42" fmla="*/ 7 w 51"/>
                <a:gd name="T43" fmla="*/ 15 h 37"/>
                <a:gd name="T44" fmla="*/ 8 w 51"/>
                <a:gd name="T45" fmla="*/ 13 h 37"/>
                <a:gd name="T46" fmla="*/ 9 w 51"/>
                <a:gd name="T47" fmla="*/ 11 h 37"/>
                <a:gd name="T48" fmla="*/ 10 w 51"/>
                <a:gd name="T49" fmla="*/ 9 h 37"/>
                <a:gd name="T50" fmla="*/ 11 w 51"/>
                <a:gd name="T51" fmla="*/ 6 h 37"/>
                <a:gd name="T52" fmla="*/ 12 w 51"/>
                <a:gd name="T53" fmla="*/ 4 h 37"/>
                <a:gd name="T54" fmla="*/ 13 w 51"/>
                <a:gd name="T55" fmla="*/ 2 h 37"/>
                <a:gd name="T56" fmla="*/ 14 w 51"/>
                <a:gd name="T57" fmla="*/ 0 h 37"/>
                <a:gd name="T58" fmla="*/ 51 w 51"/>
                <a:gd name="T5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1" h="37">
                  <a:moveTo>
                    <a:pt x="51" y="6"/>
                  </a:moveTo>
                  <a:lnTo>
                    <a:pt x="51" y="9"/>
                  </a:lnTo>
                  <a:lnTo>
                    <a:pt x="50" y="11"/>
                  </a:lnTo>
                  <a:lnTo>
                    <a:pt x="49" y="13"/>
                  </a:lnTo>
                  <a:lnTo>
                    <a:pt x="48" y="15"/>
                  </a:lnTo>
                  <a:lnTo>
                    <a:pt x="47" y="17"/>
                  </a:lnTo>
                  <a:lnTo>
                    <a:pt x="46" y="19"/>
                  </a:lnTo>
                  <a:lnTo>
                    <a:pt x="45" y="21"/>
                  </a:lnTo>
                  <a:lnTo>
                    <a:pt x="44" y="23"/>
                  </a:lnTo>
                  <a:lnTo>
                    <a:pt x="43" y="25"/>
                  </a:lnTo>
                  <a:lnTo>
                    <a:pt x="42" y="27"/>
                  </a:lnTo>
                  <a:lnTo>
                    <a:pt x="40" y="29"/>
                  </a:lnTo>
                  <a:lnTo>
                    <a:pt x="39" y="31"/>
                  </a:lnTo>
                  <a:lnTo>
                    <a:pt x="38" y="33"/>
                  </a:lnTo>
                  <a:lnTo>
                    <a:pt x="36" y="35"/>
                  </a:lnTo>
                  <a:lnTo>
                    <a:pt x="35" y="37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4" y="19"/>
                  </a:lnTo>
                  <a:lnTo>
                    <a:pt x="6" y="17"/>
                  </a:lnTo>
                  <a:lnTo>
                    <a:pt x="7" y="15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10" y="9"/>
                  </a:lnTo>
                  <a:lnTo>
                    <a:pt x="11" y="6"/>
                  </a:lnTo>
                  <a:lnTo>
                    <a:pt x="12" y="4"/>
                  </a:lnTo>
                  <a:lnTo>
                    <a:pt x="13" y="2"/>
                  </a:lnTo>
                  <a:lnTo>
                    <a:pt x="14" y="0"/>
                  </a:lnTo>
                  <a:lnTo>
                    <a:pt x="51" y="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52" name="Freeform 459"/>
            <p:cNvSpPr>
              <a:spLocks/>
            </p:cNvSpPr>
            <p:nvPr/>
          </p:nvSpPr>
          <p:spPr bwMode="auto">
            <a:xfrm>
              <a:off x="4776439" y="3940238"/>
              <a:ext cx="524762" cy="431743"/>
            </a:xfrm>
            <a:custGeom>
              <a:avLst/>
              <a:gdLst>
                <a:gd name="T0" fmla="*/ 288 w 288"/>
                <a:gd name="T1" fmla="*/ 36 h 186"/>
                <a:gd name="T2" fmla="*/ 282 w 288"/>
                <a:gd name="T3" fmla="*/ 48 h 186"/>
                <a:gd name="T4" fmla="*/ 276 w 288"/>
                <a:gd name="T5" fmla="*/ 60 h 186"/>
                <a:gd name="T6" fmla="*/ 276 w 288"/>
                <a:gd name="T7" fmla="*/ 78 h 186"/>
                <a:gd name="T8" fmla="*/ 270 w 288"/>
                <a:gd name="T9" fmla="*/ 90 h 186"/>
                <a:gd name="T10" fmla="*/ 264 w 288"/>
                <a:gd name="T11" fmla="*/ 102 h 186"/>
                <a:gd name="T12" fmla="*/ 258 w 288"/>
                <a:gd name="T13" fmla="*/ 114 h 186"/>
                <a:gd name="T14" fmla="*/ 246 w 288"/>
                <a:gd name="T15" fmla="*/ 126 h 186"/>
                <a:gd name="T16" fmla="*/ 240 w 288"/>
                <a:gd name="T17" fmla="*/ 138 h 186"/>
                <a:gd name="T18" fmla="*/ 234 w 288"/>
                <a:gd name="T19" fmla="*/ 150 h 186"/>
                <a:gd name="T20" fmla="*/ 228 w 288"/>
                <a:gd name="T21" fmla="*/ 162 h 186"/>
                <a:gd name="T22" fmla="*/ 222 w 288"/>
                <a:gd name="T23" fmla="*/ 174 h 186"/>
                <a:gd name="T24" fmla="*/ 210 w 288"/>
                <a:gd name="T25" fmla="*/ 186 h 186"/>
                <a:gd name="T26" fmla="*/ 0 w 288"/>
                <a:gd name="T27" fmla="*/ 108 h 186"/>
                <a:gd name="T28" fmla="*/ 12 w 288"/>
                <a:gd name="T29" fmla="*/ 96 h 186"/>
                <a:gd name="T30" fmla="*/ 18 w 288"/>
                <a:gd name="T31" fmla="*/ 84 h 186"/>
                <a:gd name="T32" fmla="*/ 30 w 288"/>
                <a:gd name="T33" fmla="*/ 72 h 186"/>
                <a:gd name="T34" fmla="*/ 36 w 288"/>
                <a:gd name="T35" fmla="*/ 54 h 186"/>
                <a:gd name="T36" fmla="*/ 42 w 288"/>
                <a:gd name="T37" fmla="*/ 42 h 186"/>
                <a:gd name="T38" fmla="*/ 48 w 288"/>
                <a:gd name="T39" fmla="*/ 30 h 186"/>
                <a:gd name="T40" fmla="*/ 54 w 288"/>
                <a:gd name="T41" fmla="*/ 12 h 186"/>
                <a:gd name="T42" fmla="*/ 60 w 288"/>
                <a:gd name="T43" fmla="*/ 0 h 186"/>
                <a:gd name="T44" fmla="*/ 288 w 288"/>
                <a:gd name="T45" fmla="*/ 3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186">
                  <a:moveTo>
                    <a:pt x="288" y="36"/>
                  </a:moveTo>
                  <a:lnTo>
                    <a:pt x="282" y="48"/>
                  </a:lnTo>
                  <a:lnTo>
                    <a:pt x="276" y="60"/>
                  </a:lnTo>
                  <a:lnTo>
                    <a:pt x="276" y="78"/>
                  </a:lnTo>
                  <a:lnTo>
                    <a:pt x="270" y="90"/>
                  </a:lnTo>
                  <a:lnTo>
                    <a:pt x="264" y="102"/>
                  </a:lnTo>
                  <a:lnTo>
                    <a:pt x="258" y="114"/>
                  </a:lnTo>
                  <a:lnTo>
                    <a:pt x="246" y="126"/>
                  </a:lnTo>
                  <a:lnTo>
                    <a:pt x="240" y="138"/>
                  </a:lnTo>
                  <a:lnTo>
                    <a:pt x="234" y="150"/>
                  </a:lnTo>
                  <a:lnTo>
                    <a:pt x="228" y="162"/>
                  </a:lnTo>
                  <a:lnTo>
                    <a:pt x="222" y="174"/>
                  </a:lnTo>
                  <a:lnTo>
                    <a:pt x="210" y="186"/>
                  </a:lnTo>
                  <a:lnTo>
                    <a:pt x="0" y="108"/>
                  </a:lnTo>
                  <a:lnTo>
                    <a:pt x="12" y="96"/>
                  </a:lnTo>
                  <a:lnTo>
                    <a:pt x="18" y="84"/>
                  </a:lnTo>
                  <a:lnTo>
                    <a:pt x="30" y="72"/>
                  </a:lnTo>
                  <a:lnTo>
                    <a:pt x="36" y="54"/>
                  </a:lnTo>
                  <a:lnTo>
                    <a:pt x="42" y="42"/>
                  </a:lnTo>
                  <a:lnTo>
                    <a:pt x="48" y="30"/>
                  </a:lnTo>
                  <a:lnTo>
                    <a:pt x="54" y="12"/>
                  </a:lnTo>
                  <a:lnTo>
                    <a:pt x="60" y="0"/>
                  </a:lnTo>
                  <a:lnTo>
                    <a:pt x="288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53" name="Freeform 460"/>
            <p:cNvSpPr>
              <a:spLocks/>
            </p:cNvSpPr>
            <p:nvPr/>
          </p:nvSpPr>
          <p:spPr bwMode="auto">
            <a:xfrm>
              <a:off x="4776439" y="3940238"/>
              <a:ext cx="524762" cy="431743"/>
            </a:xfrm>
            <a:custGeom>
              <a:avLst/>
              <a:gdLst>
                <a:gd name="T0" fmla="*/ 48 w 48"/>
                <a:gd name="T1" fmla="*/ 6 h 31"/>
                <a:gd name="T2" fmla="*/ 47 w 48"/>
                <a:gd name="T3" fmla="*/ 8 h 31"/>
                <a:gd name="T4" fmla="*/ 46 w 48"/>
                <a:gd name="T5" fmla="*/ 10 h 31"/>
                <a:gd name="T6" fmla="*/ 46 w 48"/>
                <a:gd name="T7" fmla="*/ 13 h 31"/>
                <a:gd name="T8" fmla="*/ 45 w 48"/>
                <a:gd name="T9" fmla="*/ 15 h 31"/>
                <a:gd name="T10" fmla="*/ 44 w 48"/>
                <a:gd name="T11" fmla="*/ 17 h 31"/>
                <a:gd name="T12" fmla="*/ 43 w 48"/>
                <a:gd name="T13" fmla="*/ 19 h 31"/>
                <a:gd name="T14" fmla="*/ 41 w 48"/>
                <a:gd name="T15" fmla="*/ 21 h 31"/>
                <a:gd name="T16" fmla="*/ 40 w 48"/>
                <a:gd name="T17" fmla="*/ 23 h 31"/>
                <a:gd name="T18" fmla="*/ 39 w 48"/>
                <a:gd name="T19" fmla="*/ 25 h 31"/>
                <a:gd name="T20" fmla="*/ 38 w 48"/>
                <a:gd name="T21" fmla="*/ 27 h 31"/>
                <a:gd name="T22" fmla="*/ 37 w 48"/>
                <a:gd name="T23" fmla="*/ 29 h 31"/>
                <a:gd name="T24" fmla="*/ 35 w 48"/>
                <a:gd name="T25" fmla="*/ 31 h 31"/>
                <a:gd name="T26" fmla="*/ 0 w 48"/>
                <a:gd name="T27" fmla="*/ 18 h 31"/>
                <a:gd name="T28" fmla="*/ 2 w 48"/>
                <a:gd name="T29" fmla="*/ 16 h 31"/>
                <a:gd name="T30" fmla="*/ 3 w 48"/>
                <a:gd name="T31" fmla="*/ 14 h 31"/>
                <a:gd name="T32" fmla="*/ 5 w 48"/>
                <a:gd name="T33" fmla="*/ 12 h 31"/>
                <a:gd name="T34" fmla="*/ 6 w 48"/>
                <a:gd name="T35" fmla="*/ 9 h 31"/>
                <a:gd name="T36" fmla="*/ 7 w 48"/>
                <a:gd name="T37" fmla="*/ 7 h 31"/>
                <a:gd name="T38" fmla="*/ 8 w 48"/>
                <a:gd name="T39" fmla="*/ 5 h 31"/>
                <a:gd name="T40" fmla="*/ 9 w 48"/>
                <a:gd name="T41" fmla="*/ 2 h 31"/>
                <a:gd name="T42" fmla="*/ 10 w 48"/>
                <a:gd name="T43" fmla="*/ 0 h 31"/>
                <a:gd name="T44" fmla="*/ 48 w 48"/>
                <a:gd name="T45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31">
                  <a:moveTo>
                    <a:pt x="48" y="6"/>
                  </a:moveTo>
                  <a:lnTo>
                    <a:pt x="47" y="8"/>
                  </a:lnTo>
                  <a:lnTo>
                    <a:pt x="46" y="10"/>
                  </a:lnTo>
                  <a:lnTo>
                    <a:pt x="46" y="13"/>
                  </a:lnTo>
                  <a:lnTo>
                    <a:pt x="45" y="15"/>
                  </a:lnTo>
                  <a:lnTo>
                    <a:pt x="44" y="17"/>
                  </a:lnTo>
                  <a:lnTo>
                    <a:pt x="43" y="19"/>
                  </a:lnTo>
                  <a:lnTo>
                    <a:pt x="41" y="21"/>
                  </a:lnTo>
                  <a:lnTo>
                    <a:pt x="40" y="23"/>
                  </a:lnTo>
                  <a:lnTo>
                    <a:pt x="39" y="25"/>
                  </a:lnTo>
                  <a:lnTo>
                    <a:pt x="38" y="27"/>
                  </a:lnTo>
                  <a:lnTo>
                    <a:pt x="37" y="29"/>
                  </a:lnTo>
                  <a:lnTo>
                    <a:pt x="35" y="31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3" y="14"/>
                  </a:lnTo>
                  <a:lnTo>
                    <a:pt x="5" y="12"/>
                  </a:lnTo>
                  <a:lnTo>
                    <a:pt x="6" y="9"/>
                  </a:lnTo>
                  <a:lnTo>
                    <a:pt x="7" y="7"/>
                  </a:lnTo>
                  <a:lnTo>
                    <a:pt x="8" y="5"/>
                  </a:lnTo>
                  <a:lnTo>
                    <a:pt x="9" y="2"/>
                  </a:lnTo>
                  <a:lnTo>
                    <a:pt x="10" y="0"/>
                  </a:lnTo>
                  <a:lnTo>
                    <a:pt x="48" y="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54" name="Freeform 461"/>
            <p:cNvSpPr>
              <a:spLocks/>
            </p:cNvSpPr>
            <p:nvPr/>
          </p:nvSpPr>
          <p:spPr bwMode="auto">
            <a:xfrm>
              <a:off x="4350070" y="3842748"/>
              <a:ext cx="491964" cy="334252"/>
            </a:xfrm>
            <a:custGeom>
              <a:avLst/>
              <a:gdLst>
                <a:gd name="T0" fmla="*/ 270 w 270"/>
                <a:gd name="T1" fmla="*/ 36 h 144"/>
                <a:gd name="T2" fmla="*/ 264 w 270"/>
                <a:gd name="T3" fmla="*/ 48 h 144"/>
                <a:gd name="T4" fmla="*/ 258 w 270"/>
                <a:gd name="T5" fmla="*/ 66 h 144"/>
                <a:gd name="T6" fmla="*/ 252 w 270"/>
                <a:gd name="T7" fmla="*/ 78 h 144"/>
                <a:gd name="T8" fmla="*/ 246 w 270"/>
                <a:gd name="T9" fmla="*/ 90 h 144"/>
                <a:gd name="T10" fmla="*/ 240 w 270"/>
                <a:gd name="T11" fmla="*/ 102 h 144"/>
                <a:gd name="T12" fmla="*/ 228 w 270"/>
                <a:gd name="T13" fmla="*/ 120 h 144"/>
                <a:gd name="T14" fmla="*/ 222 w 270"/>
                <a:gd name="T15" fmla="*/ 132 h 144"/>
                <a:gd name="T16" fmla="*/ 210 w 270"/>
                <a:gd name="T17" fmla="*/ 144 h 144"/>
                <a:gd name="T18" fmla="*/ 0 w 270"/>
                <a:gd name="T19" fmla="*/ 72 h 144"/>
                <a:gd name="T20" fmla="*/ 12 w 270"/>
                <a:gd name="T21" fmla="*/ 54 h 144"/>
                <a:gd name="T22" fmla="*/ 24 w 270"/>
                <a:gd name="T23" fmla="*/ 42 h 144"/>
                <a:gd name="T24" fmla="*/ 30 w 270"/>
                <a:gd name="T25" fmla="*/ 30 h 144"/>
                <a:gd name="T26" fmla="*/ 36 w 270"/>
                <a:gd name="T27" fmla="*/ 12 h 144"/>
                <a:gd name="T28" fmla="*/ 42 w 270"/>
                <a:gd name="T29" fmla="*/ 0 h 144"/>
                <a:gd name="T30" fmla="*/ 270 w 270"/>
                <a:gd name="T31" fmla="*/ 3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0" h="144">
                  <a:moveTo>
                    <a:pt x="270" y="36"/>
                  </a:moveTo>
                  <a:lnTo>
                    <a:pt x="264" y="48"/>
                  </a:lnTo>
                  <a:lnTo>
                    <a:pt x="258" y="66"/>
                  </a:lnTo>
                  <a:lnTo>
                    <a:pt x="252" y="78"/>
                  </a:lnTo>
                  <a:lnTo>
                    <a:pt x="246" y="90"/>
                  </a:lnTo>
                  <a:lnTo>
                    <a:pt x="240" y="102"/>
                  </a:lnTo>
                  <a:lnTo>
                    <a:pt x="228" y="120"/>
                  </a:lnTo>
                  <a:lnTo>
                    <a:pt x="222" y="132"/>
                  </a:lnTo>
                  <a:lnTo>
                    <a:pt x="210" y="144"/>
                  </a:lnTo>
                  <a:lnTo>
                    <a:pt x="0" y="72"/>
                  </a:lnTo>
                  <a:lnTo>
                    <a:pt x="12" y="54"/>
                  </a:lnTo>
                  <a:lnTo>
                    <a:pt x="24" y="42"/>
                  </a:lnTo>
                  <a:lnTo>
                    <a:pt x="30" y="30"/>
                  </a:lnTo>
                  <a:lnTo>
                    <a:pt x="36" y="12"/>
                  </a:lnTo>
                  <a:lnTo>
                    <a:pt x="42" y="0"/>
                  </a:lnTo>
                  <a:lnTo>
                    <a:pt x="27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55" name="Freeform 462"/>
            <p:cNvSpPr>
              <a:spLocks/>
            </p:cNvSpPr>
            <p:nvPr/>
          </p:nvSpPr>
          <p:spPr bwMode="auto">
            <a:xfrm>
              <a:off x="4350070" y="3842748"/>
              <a:ext cx="491964" cy="334252"/>
            </a:xfrm>
            <a:custGeom>
              <a:avLst/>
              <a:gdLst>
                <a:gd name="T0" fmla="*/ 45 w 45"/>
                <a:gd name="T1" fmla="*/ 6 h 24"/>
                <a:gd name="T2" fmla="*/ 44 w 45"/>
                <a:gd name="T3" fmla="*/ 8 h 24"/>
                <a:gd name="T4" fmla="*/ 43 w 45"/>
                <a:gd name="T5" fmla="*/ 11 h 24"/>
                <a:gd name="T6" fmla="*/ 42 w 45"/>
                <a:gd name="T7" fmla="*/ 13 h 24"/>
                <a:gd name="T8" fmla="*/ 41 w 45"/>
                <a:gd name="T9" fmla="*/ 15 h 24"/>
                <a:gd name="T10" fmla="*/ 40 w 45"/>
                <a:gd name="T11" fmla="*/ 17 h 24"/>
                <a:gd name="T12" fmla="*/ 38 w 45"/>
                <a:gd name="T13" fmla="*/ 20 h 24"/>
                <a:gd name="T14" fmla="*/ 37 w 45"/>
                <a:gd name="T15" fmla="*/ 22 h 24"/>
                <a:gd name="T16" fmla="*/ 35 w 45"/>
                <a:gd name="T17" fmla="*/ 24 h 24"/>
                <a:gd name="T18" fmla="*/ 0 w 45"/>
                <a:gd name="T19" fmla="*/ 12 h 24"/>
                <a:gd name="T20" fmla="*/ 2 w 45"/>
                <a:gd name="T21" fmla="*/ 9 h 24"/>
                <a:gd name="T22" fmla="*/ 4 w 45"/>
                <a:gd name="T23" fmla="*/ 7 h 24"/>
                <a:gd name="T24" fmla="*/ 5 w 45"/>
                <a:gd name="T25" fmla="*/ 5 h 24"/>
                <a:gd name="T26" fmla="*/ 6 w 45"/>
                <a:gd name="T27" fmla="*/ 2 h 24"/>
                <a:gd name="T28" fmla="*/ 7 w 45"/>
                <a:gd name="T29" fmla="*/ 0 h 24"/>
                <a:gd name="T30" fmla="*/ 45 w 45"/>
                <a:gd name="T31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24">
                  <a:moveTo>
                    <a:pt x="45" y="6"/>
                  </a:moveTo>
                  <a:lnTo>
                    <a:pt x="44" y="8"/>
                  </a:lnTo>
                  <a:lnTo>
                    <a:pt x="43" y="11"/>
                  </a:lnTo>
                  <a:lnTo>
                    <a:pt x="42" y="13"/>
                  </a:lnTo>
                  <a:lnTo>
                    <a:pt x="41" y="15"/>
                  </a:lnTo>
                  <a:lnTo>
                    <a:pt x="40" y="17"/>
                  </a:lnTo>
                  <a:lnTo>
                    <a:pt x="38" y="20"/>
                  </a:lnTo>
                  <a:lnTo>
                    <a:pt x="37" y="22"/>
                  </a:lnTo>
                  <a:lnTo>
                    <a:pt x="35" y="2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7" y="0"/>
                  </a:lnTo>
                  <a:lnTo>
                    <a:pt x="45" y="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56" name="Freeform 463"/>
            <p:cNvSpPr>
              <a:spLocks/>
            </p:cNvSpPr>
            <p:nvPr/>
          </p:nvSpPr>
          <p:spPr bwMode="auto">
            <a:xfrm>
              <a:off x="3934634" y="3731331"/>
              <a:ext cx="448234" cy="250689"/>
            </a:xfrm>
            <a:custGeom>
              <a:avLst/>
              <a:gdLst>
                <a:gd name="T0" fmla="*/ 246 w 246"/>
                <a:gd name="T1" fmla="*/ 42 h 108"/>
                <a:gd name="T2" fmla="*/ 240 w 246"/>
                <a:gd name="T3" fmla="*/ 54 h 108"/>
                <a:gd name="T4" fmla="*/ 234 w 246"/>
                <a:gd name="T5" fmla="*/ 72 h 108"/>
                <a:gd name="T6" fmla="*/ 222 w 246"/>
                <a:gd name="T7" fmla="*/ 84 h 108"/>
                <a:gd name="T8" fmla="*/ 216 w 246"/>
                <a:gd name="T9" fmla="*/ 96 h 108"/>
                <a:gd name="T10" fmla="*/ 204 w 246"/>
                <a:gd name="T11" fmla="*/ 108 h 108"/>
                <a:gd name="T12" fmla="*/ 0 w 246"/>
                <a:gd name="T13" fmla="*/ 36 h 108"/>
                <a:gd name="T14" fmla="*/ 6 w 246"/>
                <a:gd name="T15" fmla="*/ 18 h 108"/>
                <a:gd name="T16" fmla="*/ 18 w 246"/>
                <a:gd name="T17" fmla="*/ 0 h 108"/>
                <a:gd name="T18" fmla="*/ 246 w 246"/>
                <a:gd name="T19" fmla="*/ 4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" h="108">
                  <a:moveTo>
                    <a:pt x="246" y="42"/>
                  </a:moveTo>
                  <a:lnTo>
                    <a:pt x="240" y="54"/>
                  </a:lnTo>
                  <a:lnTo>
                    <a:pt x="234" y="72"/>
                  </a:lnTo>
                  <a:lnTo>
                    <a:pt x="222" y="84"/>
                  </a:lnTo>
                  <a:lnTo>
                    <a:pt x="216" y="96"/>
                  </a:lnTo>
                  <a:lnTo>
                    <a:pt x="204" y="108"/>
                  </a:lnTo>
                  <a:lnTo>
                    <a:pt x="0" y="36"/>
                  </a:lnTo>
                  <a:lnTo>
                    <a:pt x="6" y="18"/>
                  </a:lnTo>
                  <a:lnTo>
                    <a:pt x="18" y="0"/>
                  </a:lnTo>
                  <a:lnTo>
                    <a:pt x="24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57" name="Freeform 464"/>
            <p:cNvSpPr>
              <a:spLocks/>
            </p:cNvSpPr>
            <p:nvPr/>
          </p:nvSpPr>
          <p:spPr bwMode="auto">
            <a:xfrm>
              <a:off x="3934634" y="3731331"/>
              <a:ext cx="448234" cy="250689"/>
            </a:xfrm>
            <a:custGeom>
              <a:avLst/>
              <a:gdLst>
                <a:gd name="T0" fmla="*/ 41 w 41"/>
                <a:gd name="T1" fmla="*/ 7 h 18"/>
                <a:gd name="T2" fmla="*/ 40 w 41"/>
                <a:gd name="T3" fmla="*/ 9 h 18"/>
                <a:gd name="T4" fmla="*/ 39 w 41"/>
                <a:gd name="T5" fmla="*/ 12 h 18"/>
                <a:gd name="T6" fmla="*/ 37 w 41"/>
                <a:gd name="T7" fmla="*/ 14 h 18"/>
                <a:gd name="T8" fmla="*/ 36 w 41"/>
                <a:gd name="T9" fmla="*/ 16 h 18"/>
                <a:gd name="T10" fmla="*/ 34 w 41"/>
                <a:gd name="T11" fmla="*/ 18 h 18"/>
                <a:gd name="T12" fmla="*/ 0 w 41"/>
                <a:gd name="T13" fmla="*/ 6 h 18"/>
                <a:gd name="T14" fmla="*/ 1 w 41"/>
                <a:gd name="T15" fmla="*/ 3 h 18"/>
                <a:gd name="T16" fmla="*/ 3 w 41"/>
                <a:gd name="T17" fmla="*/ 0 h 18"/>
                <a:gd name="T18" fmla="*/ 41 w 41"/>
                <a:gd name="T19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8">
                  <a:moveTo>
                    <a:pt x="41" y="7"/>
                  </a:moveTo>
                  <a:lnTo>
                    <a:pt x="40" y="9"/>
                  </a:lnTo>
                  <a:lnTo>
                    <a:pt x="39" y="12"/>
                  </a:lnTo>
                  <a:lnTo>
                    <a:pt x="37" y="14"/>
                  </a:lnTo>
                  <a:lnTo>
                    <a:pt x="36" y="16"/>
                  </a:lnTo>
                  <a:lnTo>
                    <a:pt x="34" y="18"/>
                  </a:lnTo>
                  <a:lnTo>
                    <a:pt x="0" y="6"/>
                  </a:lnTo>
                  <a:lnTo>
                    <a:pt x="1" y="3"/>
                  </a:lnTo>
                  <a:lnTo>
                    <a:pt x="3" y="0"/>
                  </a:lnTo>
                  <a:lnTo>
                    <a:pt x="41" y="7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58" name="Freeform 465"/>
            <p:cNvSpPr>
              <a:spLocks/>
            </p:cNvSpPr>
            <p:nvPr/>
          </p:nvSpPr>
          <p:spPr bwMode="auto">
            <a:xfrm>
              <a:off x="4951360" y="4413763"/>
              <a:ext cx="612222" cy="557087"/>
            </a:xfrm>
            <a:custGeom>
              <a:avLst/>
              <a:gdLst>
                <a:gd name="T0" fmla="*/ 336 w 336"/>
                <a:gd name="T1" fmla="*/ 78 h 240"/>
                <a:gd name="T2" fmla="*/ 330 w 336"/>
                <a:gd name="T3" fmla="*/ 84 h 240"/>
                <a:gd name="T4" fmla="*/ 318 w 336"/>
                <a:gd name="T5" fmla="*/ 96 h 240"/>
                <a:gd name="T6" fmla="*/ 312 w 336"/>
                <a:gd name="T7" fmla="*/ 108 h 240"/>
                <a:gd name="T8" fmla="*/ 300 w 336"/>
                <a:gd name="T9" fmla="*/ 120 h 240"/>
                <a:gd name="T10" fmla="*/ 294 w 336"/>
                <a:gd name="T11" fmla="*/ 132 h 240"/>
                <a:gd name="T12" fmla="*/ 282 w 336"/>
                <a:gd name="T13" fmla="*/ 144 h 240"/>
                <a:gd name="T14" fmla="*/ 270 w 336"/>
                <a:gd name="T15" fmla="*/ 156 h 240"/>
                <a:gd name="T16" fmla="*/ 258 w 336"/>
                <a:gd name="T17" fmla="*/ 168 h 240"/>
                <a:gd name="T18" fmla="*/ 252 w 336"/>
                <a:gd name="T19" fmla="*/ 174 h 240"/>
                <a:gd name="T20" fmla="*/ 240 w 336"/>
                <a:gd name="T21" fmla="*/ 186 h 240"/>
                <a:gd name="T22" fmla="*/ 228 w 336"/>
                <a:gd name="T23" fmla="*/ 198 h 240"/>
                <a:gd name="T24" fmla="*/ 216 w 336"/>
                <a:gd name="T25" fmla="*/ 210 h 240"/>
                <a:gd name="T26" fmla="*/ 204 w 336"/>
                <a:gd name="T27" fmla="*/ 216 h 240"/>
                <a:gd name="T28" fmla="*/ 192 w 336"/>
                <a:gd name="T29" fmla="*/ 228 h 240"/>
                <a:gd name="T30" fmla="*/ 180 w 336"/>
                <a:gd name="T31" fmla="*/ 240 h 240"/>
                <a:gd name="T32" fmla="*/ 0 w 336"/>
                <a:gd name="T33" fmla="*/ 132 h 240"/>
                <a:gd name="T34" fmla="*/ 12 w 336"/>
                <a:gd name="T35" fmla="*/ 120 h 240"/>
                <a:gd name="T36" fmla="*/ 24 w 336"/>
                <a:gd name="T37" fmla="*/ 114 h 240"/>
                <a:gd name="T38" fmla="*/ 36 w 336"/>
                <a:gd name="T39" fmla="*/ 102 h 240"/>
                <a:gd name="T40" fmla="*/ 48 w 336"/>
                <a:gd name="T41" fmla="*/ 90 h 240"/>
                <a:gd name="T42" fmla="*/ 60 w 336"/>
                <a:gd name="T43" fmla="*/ 78 h 240"/>
                <a:gd name="T44" fmla="*/ 72 w 336"/>
                <a:gd name="T45" fmla="*/ 66 h 240"/>
                <a:gd name="T46" fmla="*/ 84 w 336"/>
                <a:gd name="T47" fmla="*/ 60 h 240"/>
                <a:gd name="T48" fmla="*/ 90 w 336"/>
                <a:gd name="T49" fmla="*/ 48 h 240"/>
                <a:gd name="T50" fmla="*/ 102 w 336"/>
                <a:gd name="T51" fmla="*/ 36 h 240"/>
                <a:gd name="T52" fmla="*/ 114 w 336"/>
                <a:gd name="T53" fmla="*/ 24 h 240"/>
                <a:gd name="T54" fmla="*/ 120 w 336"/>
                <a:gd name="T55" fmla="*/ 12 h 240"/>
                <a:gd name="T56" fmla="*/ 132 w 336"/>
                <a:gd name="T57" fmla="*/ 0 h 240"/>
                <a:gd name="T58" fmla="*/ 336 w 336"/>
                <a:gd name="T59" fmla="*/ 7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6" h="240">
                  <a:moveTo>
                    <a:pt x="336" y="78"/>
                  </a:moveTo>
                  <a:lnTo>
                    <a:pt x="330" y="84"/>
                  </a:lnTo>
                  <a:lnTo>
                    <a:pt x="318" y="96"/>
                  </a:lnTo>
                  <a:lnTo>
                    <a:pt x="312" y="108"/>
                  </a:lnTo>
                  <a:lnTo>
                    <a:pt x="300" y="120"/>
                  </a:lnTo>
                  <a:lnTo>
                    <a:pt x="294" y="132"/>
                  </a:lnTo>
                  <a:lnTo>
                    <a:pt x="282" y="144"/>
                  </a:lnTo>
                  <a:lnTo>
                    <a:pt x="270" y="156"/>
                  </a:lnTo>
                  <a:lnTo>
                    <a:pt x="258" y="168"/>
                  </a:lnTo>
                  <a:lnTo>
                    <a:pt x="252" y="174"/>
                  </a:lnTo>
                  <a:lnTo>
                    <a:pt x="240" y="186"/>
                  </a:lnTo>
                  <a:lnTo>
                    <a:pt x="228" y="198"/>
                  </a:lnTo>
                  <a:lnTo>
                    <a:pt x="216" y="210"/>
                  </a:lnTo>
                  <a:lnTo>
                    <a:pt x="204" y="216"/>
                  </a:lnTo>
                  <a:lnTo>
                    <a:pt x="192" y="228"/>
                  </a:lnTo>
                  <a:lnTo>
                    <a:pt x="180" y="240"/>
                  </a:lnTo>
                  <a:lnTo>
                    <a:pt x="0" y="132"/>
                  </a:lnTo>
                  <a:lnTo>
                    <a:pt x="12" y="120"/>
                  </a:lnTo>
                  <a:lnTo>
                    <a:pt x="24" y="114"/>
                  </a:lnTo>
                  <a:lnTo>
                    <a:pt x="36" y="102"/>
                  </a:lnTo>
                  <a:lnTo>
                    <a:pt x="48" y="90"/>
                  </a:lnTo>
                  <a:lnTo>
                    <a:pt x="60" y="78"/>
                  </a:lnTo>
                  <a:lnTo>
                    <a:pt x="72" y="66"/>
                  </a:lnTo>
                  <a:lnTo>
                    <a:pt x="84" y="60"/>
                  </a:lnTo>
                  <a:lnTo>
                    <a:pt x="90" y="48"/>
                  </a:lnTo>
                  <a:lnTo>
                    <a:pt x="102" y="36"/>
                  </a:lnTo>
                  <a:lnTo>
                    <a:pt x="114" y="24"/>
                  </a:lnTo>
                  <a:lnTo>
                    <a:pt x="120" y="12"/>
                  </a:lnTo>
                  <a:lnTo>
                    <a:pt x="132" y="0"/>
                  </a:lnTo>
                  <a:lnTo>
                    <a:pt x="336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59" name="Freeform 466"/>
            <p:cNvSpPr>
              <a:spLocks/>
            </p:cNvSpPr>
            <p:nvPr/>
          </p:nvSpPr>
          <p:spPr bwMode="auto">
            <a:xfrm>
              <a:off x="4951360" y="4413763"/>
              <a:ext cx="612222" cy="557087"/>
            </a:xfrm>
            <a:custGeom>
              <a:avLst/>
              <a:gdLst>
                <a:gd name="T0" fmla="*/ 56 w 56"/>
                <a:gd name="T1" fmla="*/ 13 h 40"/>
                <a:gd name="T2" fmla="*/ 55 w 56"/>
                <a:gd name="T3" fmla="*/ 14 h 40"/>
                <a:gd name="T4" fmla="*/ 53 w 56"/>
                <a:gd name="T5" fmla="*/ 16 h 40"/>
                <a:gd name="T6" fmla="*/ 52 w 56"/>
                <a:gd name="T7" fmla="*/ 18 h 40"/>
                <a:gd name="T8" fmla="*/ 50 w 56"/>
                <a:gd name="T9" fmla="*/ 20 h 40"/>
                <a:gd name="T10" fmla="*/ 49 w 56"/>
                <a:gd name="T11" fmla="*/ 22 h 40"/>
                <a:gd name="T12" fmla="*/ 47 w 56"/>
                <a:gd name="T13" fmla="*/ 24 h 40"/>
                <a:gd name="T14" fmla="*/ 45 w 56"/>
                <a:gd name="T15" fmla="*/ 26 h 40"/>
                <a:gd name="T16" fmla="*/ 43 w 56"/>
                <a:gd name="T17" fmla="*/ 28 h 40"/>
                <a:gd name="T18" fmla="*/ 42 w 56"/>
                <a:gd name="T19" fmla="*/ 29 h 40"/>
                <a:gd name="T20" fmla="*/ 40 w 56"/>
                <a:gd name="T21" fmla="*/ 31 h 40"/>
                <a:gd name="T22" fmla="*/ 38 w 56"/>
                <a:gd name="T23" fmla="*/ 33 h 40"/>
                <a:gd name="T24" fmla="*/ 36 w 56"/>
                <a:gd name="T25" fmla="*/ 35 h 40"/>
                <a:gd name="T26" fmla="*/ 34 w 56"/>
                <a:gd name="T27" fmla="*/ 36 h 40"/>
                <a:gd name="T28" fmla="*/ 32 w 56"/>
                <a:gd name="T29" fmla="*/ 38 h 40"/>
                <a:gd name="T30" fmla="*/ 30 w 56"/>
                <a:gd name="T31" fmla="*/ 40 h 40"/>
                <a:gd name="T32" fmla="*/ 0 w 56"/>
                <a:gd name="T33" fmla="*/ 22 h 40"/>
                <a:gd name="T34" fmla="*/ 2 w 56"/>
                <a:gd name="T35" fmla="*/ 20 h 40"/>
                <a:gd name="T36" fmla="*/ 4 w 56"/>
                <a:gd name="T37" fmla="*/ 19 h 40"/>
                <a:gd name="T38" fmla="*/ 6 w 56"/>
                <a:gd name="T39" fmla="*/ 17 h 40"/>
                <a:gd name="T40" fmla="*/ 8 w 56"/>
                <a:gd name="T41" fmla="*/ 15 h 40"/>
                <a:gd name="T42" fmla="*/ 10 w 56"/>
                <a:gd name="T43" fmla="*/ 13 h 40"/>
                <a:gd name="T44" fmla="*/ 12 w 56"/>
                <a:gd name="T45" fmla="*/ 11 h 40"/>
                <a:gd name="T46" fmla="*/ 14 w 56"/>
                <a:gd name="T47" fmla="*/ 10 h 40"/>
                <a:gd name="T48" fmla="*/ 15 w 56"/>
                <a:gd name="T49" fmla="*/ 8 h 40"/>
                <a:gd name="T50" fmla="*/ 17 w 56"/>
                <a:gd name="T51" fmla="*/ 6 h 40"/>
                <a:gd name="T52" fmla="*/ 19 w 56"/>
                <a:gd name="T53" fmla="*/ 4 h 40"/>
                <a:gd name="T54" fmla="*/ 20 w 56"/>
                <a:gd name="T55" fmla="*/ 2 h 40"/>
                <a:gd name="T56" fmla="*/ 22 w 56"/>
                <a:gd name="T57" fmla="*/ 0 h 40"/>
                <a:gd name="T58" fmla="*/ 56 w 56"/>
                <a:gd name="T59" fmla="*/ 1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40">
                  <a:moveTo>
                    <a:pt x="56" y="13"/>
                  </a:moveTo>
                  <a:lnTo>
                    <a:pt x="55" y="14"/>
                  </a:lnTo>
                  <a:lnTo>
                    <a:pt x="53" y="16"/>
                  </a:lnTo>
                  <a:lnTo>
                    <a:pt x="52" y="18"/>
                  </a:lnTo>
                  <a:lnTo>
                    <a:pt x="50" y="20"/>
                  </a:lnTo>
                  <a:lnTo>
                    <a:pt x="49" y="22"/>
                  </a:lnTo>
                  <a:lnTo>
                    <a:pt x="47" y="24"/>
                  </a:lnTo>
                  <a:lnTo>
                    <a:pt x="45" y="26"/>
                  </a:lnTo>
                  <a:lnTo>
                    <a:pt x="43" y="28"/>
                  </a:lnTo>
                  <a:lnTo>
                    <a:pt x="42" y="29"/>
                  </a:lnTo>
                  <a:lnTo>
                    <a:pt x="40" y="31"/>
                  </a:lnTo>
                  <a:lnTo>
                    <a:pt x="38" y="33"/>
                  </a:lnTo>
                  <a:lnTo>
                    <a:pt x="36" y="35"/>
                  </a:lnTo>
                  <a:lnTo>
                    <a:pt x="34" y="36"/>
                  </a:lnTo>
                  <a:lnTo>
                    <a:pt x="32" y="38"/>
                  </a:lnTo>
                  <a:lnTo>
                    <a:pt x="30" y="40"/>
                  </a:lnTo>
                  <a:lnTo>
                    <a:pt x="0" y="22"/>
                  </a:lnTo>
                  <a:lnTo>
                    <a:pt x="2" y="20"/>
                  </a:lnTo>
                  <a:lnTo>
                    <a:pt x="4" y="19"/>
                  </a:lnTo>
                  <a:lnTo>
                    <a:pt x="6" y="17"/>
                  </a:lnTo>
                  <a:lnTo>
                    <a:pt x="8" y="15"/>
                  </a:lnTo>
                  <a:lnTo>
                    <a:pt x="10" y="13"/>
                  </a:lnTo>
                  <a:lnTo>
                    <a:pt x="12" y="11"/>
                  </a:lnTo>
                  <a:lnTo>
                    <a:pt x="14" y="10"/>
                  </a:lnTo>
                  <a:lnTo>
                    <a:pt x="15" y="8"/>
                  </a:lnTo>
                  <a:lnTo>
                    <a:pt x="17" y="6"/>
                  </a:lnTo>
                  <a:lnTo>
                    <a:pt x="19" y="4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56" y="13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60" name="Freeform 467"/>
            <p:cNvSpPr>
              <a:spLocks/>
            </p:cNvSpPr>
            <p:nvPr/>
          </p:nvSpPr>
          <p:spPr bwMode="auto">
            <a:xfrm>
              <a:off x="4590586" y="4218782"/>
              <a:ext cx="557559" cy="473524"/>
            </a:xfrm>
            <a:custGeom>
              <a:avLst/>
              <a:gdLst>
                <a:gd name="T0" fmla="*/ 306 w 306"/>
                <a:gd name="T1" fmla="*/ 72 h 204"/>
                <a:gd name="T2" fmla="*/ 294 w 306"/>
                <a:gd name="T3" fmla="*/ 84 h 204"/>
                <a:gd name="T4" fmla="*/ 288 w 306"/>
                <a:gd name="T5" fmla="*/ 96 h 204"/>
                <a:gd name="T6" fmla="*/ 276 w 306"/>
                <a:gd name="T7" fmla="*/ 108 h 204"/>
                <a:gd name="T8" fmla="*/ 270 w 306"/>
                <a:gd name="T9" fmla="*/ 120 h 204"/>
                <a:gd name="T10" fmla="*/ 258 w 306"/>
                <a:gd name="T11" fmla="*/ 132 h 204"/>
                <a:gd name="T12" fmla="*/ 246 w 306"/>
                <a:gd name="T13" fmla="*/ 144 h 204"/>
                <a:gd name="T14" fmla="*/ 234 w 306"/>
                <a:gd name="T15" fmla="*/ 150 h 204"/>
                <a:gd name="T16" fmla="*/ 228 w 306"/>
                <a:gd name="T17" fmla="*/ 162 h 204"/>
                <a:gd name="T18" fmla="*/ 216 w 306"/>
                <a:gd name="T19" fmla="*/ 174 h 204"/>
                <a:gd name="T20" fmla="*/ 204 w 306"/>
                <a:gd name="T21" fmla="*/ 186 h 204"/>
                <a:gd name="T22" fmla="*/ 192 w 306"/>
                <a:gd name="T23" fmla="*/ 192 h 204"/>
                <a:gd name="T24" fmla="*/ 180 w 306"/>
                <a:gd name="T25" fmla="*/ 204 h 204"/>
                <a:gd name="T26" fmla="*/ 0 w 306"/>
                <a:gd name="T27" fmla="*/ 96 h 204"/>
                <a:gd name="T28" fmla="*/ 18 w 306"/>
                <a:gd name="T29" fmla="*/ 84 h 204"/>
                <a:gd name="T30" fmla="*/ 30 w 306"/>
                <a:gd name="T31" fmla="*/ 78 h 204"/>
                <a:gd name="T32" fmla="*/ 42 w 306"/>
                <a:gd name="T33" fmla="*/ 66 h 204"/>
                <a:gd name="T34" fmla="*/ 54 w 306"/>
                <a:gd name="T35" fmla="*/ 48 h 204"/>
                <a:gd name="T36" fmla="*/ 66 w 306"/>
                <a:gd name="T37" fmla="*/ 36 h 204"/>
                <a:gd name="T38" fmla="*/ 78 w 306"/>
                <a:gd name="T39" fmla="*/ 24 h 204"/>
                <a:gd name="T40" fmla="*/ 90 w 306"/>
                <a:gd name="T41" fmla="*/ 12 h 204"/>
                <a:gd name="T42" fmla="*/ 96 w 306"/>
                <a:gd name="T43" fmla="*/ 0 h 204"/>
                <a:gd name="T44" fmla="*/ 306 w 306"/>
                <a:gd name="T45" fmla="*/ 7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204">
                  <a:moveTo>
                    <a:pt x="306" y="72"/>
                  </a:moveTo>
                  <a:lnTo>
                    <a:pt x="294" y="84"/>
                  </a:lnTo>
                  <a:lnTo>
                    <a:pt x="288" y="96"/>
                  </a:lnTo>
                  <a:lnTo>
                    <a:pt x="276" y="108"/>
                  </a:lnTo>
                  <a:lnTo>
                    <a:pt x="270" y="120"/>
                  </a:lnTo>
                  <a:lnTo>
                    <a:pt x="258" y="132"/>
                  </a:lnTo>
                  <a:lnTo>
                    <a:pt x="246" y="144"/>
                  </a:lnTo>
                  <a:lnTo>
                    <a:pt x="234" y="150"/>
                  </a:lnTo>
                  <a:lnTo>
                    <a:pt x="228" y="162"/>
                  </a:lnTo>
                  <a:lnTo>
                    <a:pt x="216" y="174"/>
                  </a:lnTo>
                  <a:lnTo>
                    <a:pt x="204" y="186"/>
                  </a:lnTo>
                  <a:lnTo>
                    <a:pt x="192" y="192"/>
                  </a:lnTo>
                  <a:lnTo>
                    <a:pt x="180" y="204"/>
                  </a:lnTo>
                  <a:lnTo>
                    <a:pt x="0" y="96"/>
                  </a:lnTo>
                  <a:lnTo>
                    <a:pt x="18" y="84"/>
                  </a:lnTo>
                  <a:lnTo>
                    <a:pt x="30" y="78"/>
                  </a:lnTo>
                  <a:lnTo>
                    <a:pt x="42" y="66"/>
                  </a:lnTo>
                  <a:lnTo>
                    <a:pt x="54" y="48"/>
                  </a:lnTo>
                  <a:lnTo>
                    <a:pt x="66" y="36"/>
                  </a:lnTo>
                  <a:lnTo>
                    <a:pt x="78" y="24"/>
                  </a:lnTo>
                  <a:lnTo>
                    <a:pt x="90" y="12"/>
                  </a:lnTo>
                  <a:lnTo>
                    <a:pt x="96" y="0"/>
                  </a:lnTo>
                  <a:lnTo>
                    <a:pt x="306" y="72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61" name="Freeform 468"/>
            <p:cNvSpPr>
              <a:spLocks/>
            </p:cNvSpPr>
            <p:nvPr/>
          </p:nvSpPr>
          <p:spPr bwMode="auto">
            <a:xfrm>
              <a:off x="4590586" y="4218782"/>
              <a:ext cx="557559" cy="473524"/>
            </a:xfrm>
            <a:custGeom>
              <a:avLst/>
              <a:gdLst>
                <a:gd name="T0" fmla="*/ 51 w 51"/>
                <a:gd name="T1" fmla="*/ 12 h 34"/>
                <a:gd name="T2" fmla="*/ 49 w 51"/>
                <a:gd name="T3" fmla="*/ 14 h 34"/>
                <a:gd name="T4" fmla="*/ 48 w 51"/>
                <a:gd name="T5" fmla="*/ 16 h 34"/>
                <a:gd name="T6" fmla="*/ 46 w 51"/>
                <a:gd name="T7" fmla="*/ 18 h 34"/>
                <a:gd name="T8" fmla="*/ 45 w 51"/>
                <a:gd name="T9" fmla="*/ 20 h 34"/>
                <a:gd name="T10" fmla="*/ 43 w 51"/>
                <a:gd name="T11" fmla="*/ 22 h 34"/>
                <a:gd name="T12" fmla="*/ 41 w 51"/>
                <a:gd name="T13" fmla="*/ 24 h 34"/>
                <a:gd name="T14" fmla="*/ 39 w 51"/>
                <a:gd name="T15" fmla="*/ 25 h 34"/>
                <a:gd name="T16" fmla="*/ 38 w 51"/>
                <a:gd name="T17" fmla="*/ 27 h 34"/>
                <a:gd name="T18" fmla="*/ 36 w 51"/>
                <a:gd name="T19" fmla="*/ 29 h 34"/>
                <a:gd name="T20" fmla="*/ 34 w 51"/>
                <a:gd name="T21" fmla="*/ 31 h 34"/>
                <a:gd name="T22" fmla="*/ 32 w 51"/>
                <a:gd name="T23" fmla="*/ 32 h 34"/>
                <a:gd name="T24" fmla="*/ 30 w 51"/>
                <a:gd name="T25" fmla="*/ 34 h 34"/>
                <a:gd name="T26" fmla="*/ 0 w 51"/>
                <a:gd name="T27" fmla="*/ 16 h 34"/>
                <a:gd name="T28" fmla="*/ 3 w 51"/>
                <a:gd name="T29" fmla="*/ 14 h 34"/>
                <a:gd name="T30" fmla="*/ 5 w 51"/>
                <a:gd name="T31" fmla="*/ 13 h 34"/>
                <a:gd name="T32" fmla="*/ 7 w 51"/>
                <a:gd name="T33" fmla="*/ 11 h 34"/>
                <a:gd name="T34" fmla="*/ 9 w 51"/>
                <a:gd name="T35" fmla="*/ 8 h 34"/>
                <a:gd name="T36" fmla="*/ 11 w 51"/>
                <a:gd name="T37" fmla="*/ 6 h 34"/>
                <a:gd name="T38" fmla="*/ 13 w 51"/>
                <a:gd name="T39" fmla="*/ 4 h 34"/>
                <a:gd name="T40" fmla="*/ 15 w 51"/>
                <a:gd name="T41" fmla="*/ 2 h 34"/>
                <a:gd name="T42" fmla="*/ 16 w 51"/>
                <a:gd name="T43" fmla="*/ 0 h 34"/>
                <a:gd name="T44" fmla="*/ 51 w 51"/>
                <a:gd name="T45" fmla="*/ 1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" h="34">
                  <a:moveTo>
                    <a:pt x="51" y="12"/>
                  </a:moveTo>
                  <a:lnTo>
                    <a:pt x="49" y="14"/>
                  </a:lnTo>
                  <a:lnTo>
                    <a:pt x="48" y="16"/>
                  </a:lnTo>
                  <a:lnTo>
                    <a:pt x="46" y="18"/>
                  </a:lnTo>
                  <a:lnTo>
                    <a:pt x="45" y="20"/>
                  </a:lnTo>
                  <a:lnTo>
                    <a:pt x="43" y="22"/>
                  </a:lnTo>
                  <a:lnTo>
                    <a:pt x="41" y="24"/>
                  </a:lnTo>
                  <a:lnTo>
                    <a:pt x="39" y="25"/>
                  </a:lnTo>
                  <a:lnTo>
                    <a:pt x="38" y="27"/>
                  </a:lnTo>
                  <a:lnTo>
                    <a:pt x="36" y="29"/>
                  </a:lnTo>
                  <a:lnTo>
                    <a:pt x="34" y="31"/>
                  </a:lnTo>
                  <a:lnTo>
                    <a:pt x="32" y="32"/>
                  </a:lnTo>
                  <a:lnTo>
                    <a:pt x="30" y="34"/>
                  </a:lnTo>
                  <a:lnTo>
                    <a:pt x="0" y="16"/>
                  </a:lnTo>
                  <a:lnTo>
                    <a:pt x="3" y="14"/>
                  </a:lnTo>
                  <a:lnTo>
                    <a:pt x="5" y="13"/>
                  </a:lnTo>
                  <a:lnTo>
                    <a:pt x="7" y="11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3" y="4"/>
                  </a:lnTo>
                  <a:lnTo>
                    <a:pt x="15" y="2"/>
                  </a:lnTo>
                  <a:lnTo>
                    <a:pt x="16" y="0"/>
                  </a:lnTo>
                  <a:lnTo>
                    <a:pt x="51" y="12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62" name="Freeform 469"/>
            <p:cNvSpPr>
              <a:spLocks/>
            </p:cNvSpPr>
            <p:nvPr/>
          </p:nvSpPr>
          <p:spPr bwMode="auto">
            <a:xfrm>
              <a:off x="4229812" y="4023801"/>
              <a:ext cx="491964" cy="389961"/>
            </a:xfrm>
            <a:custGeom>
              <a:avLst/>
              <a:gdLst>
                <a:gd name="T0" fmla="*/ 270 w 270"/>
                <a:gd name="T1" fmla="*/ 72 h 168"/>
                <a:gd name="T2" fmla="*/ 264 w 270"/>
                <a:gd name="T3" fmla="*/ 90 h 168"/>
                <a:gd name="T4" fmla="*/ 252 w 270"/>
                <a:gd name="T5" fmla="*/ 102 h 168"/>
                <a:gd name="T6" fmla="*/ 240 w 270"/>
                <a:gd name="T7" fmla="*/ 114 h 168"/>
                <a:gd name="T8" fmla="*/ 228 w 270"/>
                <a:gd name="T9" fmla="*/ 126 h 168"/>
                <a:gd name="T10" fmla="*/ 216 w 270"/>
                <a:gd name="T11" fmla="*/ 138 h 168"/>
                <a:gd name="T12" fmla="*/ 204 w 270"/>
                <a:gd name="T13" fmla="*/ 150 h 168"/>
                <a:gd name="T14" fmla="*/ 192 w 270"/>
                <a:gd name="T15" fmla="*/ 156 h 168"/>
                <a:gd name="T16" fmla="*/ 180 w 270"/>
                <a:gd name="T17" fmla="*/ 168 h 168"/>
                <a:gd name="T18" fmla="*/ 0 w 270"/>
                <a:gd name="T19" fmla="*/ 66 h 168"/>
                <a:gd name="T20" fmla="*/ 18 w 270"/>
                <a:gd name="T21" fmla="*/ 54 h 168"/>
                <a:gd name="T22" fmla="*/ 30 w 270"/>
                <a:gd name="T23" fmla="*/ 42 h 168"/>
                <a:gd name="T24" fmla="*/ 42 w 270"/>
                <a:gd name="T25" fmla="*/ 24 h 168"/>
                <a:gd name="T26" fmla="*/ 54 w 270"/>
                <a:gd name="T27" fmla="*/ 12 h 168"/>
                <a:gd name="T28" fmla="*/ 66 w 270"/>
                <a:gd name="T29" fmla="*/ 0 h 168"/>
                <a:gd name="T30" fmla="*/ 270 w 270"/>
                <a:gd name="T31" fmla="*/ 7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0" h="168">
                  <a:moveTo>
                    <a:pt x="270" y="72"/>
                  </a:moveTo>
                  <a:lnTo>
                    <a:pt x="264" y="90"/>
                  </a:lnTo>
                  <a:lnTo>
                    <a:pt x="252" y="102"/>
                  </a:lnTo>
                  <a:lnTo>
                    <a:pt x="240" y="114"/>
                  </a:lnTo>
                  <a:lnTo>
                    <a:pt x="228" y="126"/>
                  </a:lnTo>
                  <a:lnTo>
                    <a:pt x="216" y="138"/>
                  </a:lnTo>
                  <a:lnTo>
                    <a:pt x="204" y="150"/>
                  </a:lnTo>
                  <a:lnTo>
                    <a:pt x="192" y="156"/>
                  </a:lnTo>
                  <a:lnTo>
                    <a:pt x="180" y="168"/>
                  </a:lnTo>
                  <a:lnTo>
                    <a:pt x="0" y="66"/>
                  </a:lnTo>
                  <a:lnTo>
                    <a:pt x="18" y="54"/>
                  </a:lnTo>
                  <a:lnTo>
                    <a:pt x="30" y="42"/>
                  </a:lnTo>
                  <a:lnTo>
                    <a:pt x="42" y="24"/>
                  </a:lnTo>
                  <a:lnTo>
                    <a:pt x="54" y="12"/>
                  </a:lnTo>
                  <a:lnTo>
                    <a:pt x="66" y="0"/>
                  </a:lnTo>
                  <a:lnTo>
                    <a:pt x="270" y="72"/>
                  </a:lnTo>
                  <a:close/>
                </a:path>
              </a:pathLst>
            </a:custGeom>
            <a:solidFill>
              <a:srgbClr val="FEE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63" name="Freeform 470"/>
            <p:cNvSpPr>
              <a:spLocks/>
            </p:cNvSpPr>
            <p:nvPr/>
          </p:nvSpPr>
          <p:spPr bwMode="auto">
            <a:xfrm>
              <a:off x="4229812" y="4023801"/>
              <a:ext cx="491964" cy="389961"/>
            </a:xfrm>
            <a:custGeom>
              <a:avLst/>
              <a:gdLst>
                <a:gd name="T0" fmla="*/ 45 w 45"/>
                <a:gd name="T1" fmla="*/ 12 h 28"/>
                <a:gd name="T2" fmla="*/ 44 w 45"/>
                <a:gd name="T3" fmla="*/ 15 h 28"/>
                <a:gd name="T4" fmla="*/ 42 w 45"/>
                <a:gd name="T5" fmla="*/ 17 h 28"/>
                <a:gd name="T6" fmla="*/ 40 w 45"/>
                <a:gd name="T7" fmla="*/ 19 h 28"/>
                <a:gd name="T8" fmla="*/ 38 w 45"/>
                <a:gd name="T9" fmla="*/ 21 h 28"/>
                <a:gd name="T10" fmla="*/ 36 w 45"/>
                <a:gd name="T11" fmla="*/ 23 h 28"/>
                <a:gd name="T12" fmla="*/ 34 w 45"/>
                <a:gd name="T13" fmla="*/ 25 h 28"/>
                <a:gd name="T14" fmla="*/ 32 w 45"/>
                <a:gd name="T15" fmla="*/ 26 h 28"/>
                <a:gd name="T16" fmla="*/ 30 w 45"/>
                <a:gd name="T17" fmla="*/ 28 h 28"/>
                <a:gd name="T18" fmla="*/ 0 w 45"/>
                <a:gd name="T19" fmla="*/ 11 h 28"/>
                <a:gd name="T20" fmla="*/ 3 w 45"/>
                <a:gd name="T21" fmla="*/ 9 h 28"/>
                <a:gd name="T22" fmla="*/ 5 w 45"/>
                <a:gd name="T23" fmla="*/ 7 h 28"/>
                <a:gd name="T24" fmla="*/ 7 w 45"/>
                <a:gd name="T25" fmla="*/ 4 h 28"/>
                <a:gd name="T26" fmla="*/ 9 w 45"/>
                <a:gd name="T27" fmla="*/ 2 h 28"/>
                <a:gd name="T28" fmla="*/ 11 w 45"/>
                <a:gd name="T29" fmla="*/ 0 h 28"/>
                <a:gd name="T30" fmla="*/ 45 w 45"/>
                <a:gd name="T31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28">
                  <a:moveTo>
                    <a:pt x="45" y="12"/>
                  </a:moveTo>
                  <a:lnTo>
                    <a:pt x="44" y="15"/>
                  </a:lnTo>
                  <a:lnTo>
                    <a:pt x="42" y="17"/>
                  </a:lnTo>
                  <a:lnTo>
                    <a:pt x="40" y="19"/>
                  </a:lnTo>
                  <a:lnTo>
                    <a:pt x="38" y="21"/>
                  </a:lnTo>
                  <a:lnTo>
                    <a:pt x="36" y="23"/>
                  </a:lnTo>
                  <a:lnTo>
                    <a:pt x="34" y="25"/>
                  </a:lnTo>
                  <a:lnTo>
                    <a:pt x="32" y="26"/>
                  </a:lnTo>
                  <a:lnTo>
                    <a:pt x="30" y="28"/>
                  </a:lnTo>
                  <a:lnTo>
                    <a:pt x="0" y="11"/>
                  </a:lnTo>
                  <a:lnTo>
                    <a:pt x="3" y="9"/>
                  </a:lnTo>
                  <a:lnTo>
                    <a:pt x="5" y="7"/>
                  </a:lnTo>
                  <a:lnTo>
                    <a:pt x="7" y="4"/>
                  </a:lnTo>
                  <a:lnTo>
                    <a:pt x="9" y="2"/>
                  </a:lnTo>
                  <a:lnTo>
                    <a:pt x="11" y="0"/>
                  </a:lnTo>
                  <a:lnTo>
                    <a:pt x="45" y="12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64" name="Freeform 471"/>
            <p:cNvSpPr>
              <a:spLocks/>
            </p:cNvSpPr>
            <p:nvPr/>
          </p:nvSpPr>
          <p:spPr bwMode="auto">
            <a:xfrm>
              <a:off x="3869038" y="3828821"/>
              <a:ext cx="437302" cy="320325"/>
            </a:xfrm>
            <a:custGeom>
              <a:avLst/>
              <a:gdLst>
                <a:gd name="T0" fmla="*/ 240 w 240"/>
                <a:gd name="T1" fmla="*/ 72 h 138"/>
                <a:gd name="T2" fmla="*/ 228 w 240"/>
                <a:gd name="T3" fmla="*/ 90 h 138"/>
                <a:gd name="T4" fmla="*/ 216 w 240"/>
                <a:gd name="T5" fmla="*/ 102 h 138"/>
                <a:gd name="T6" fmla="*/ 204 w 240"/>
                <a:gd name="T7" fmla="*/ 114 h 138"/>
                <a:gd name="T8" fmla="*/ 192 w 240"/>
                <a:gd name="T9" fmla="*/ 126 h 138"/>
                <a:gd name="T10" fmla="*/ 180 w 240"/>
                <a:gd name="T11" fmla="*/ 138 h 138"/>
                <a:gd name="T12" fmla="*/ 0 w 240"/>
                <a:gd name="T13" fmla="*/ 30 h 138"/>
                <a:gd name="T14" fmla="*/ 18 w 240"/>
                <a:gd name="T15" fmla="*/ 12 h 138"/>
                <a:gd name="T16" fmla="*/ 30 w 240"/>
                <a:gd name="T17" fmla="*/ 0 h 138"/>
                <a:gd name="T18" fmla="*/ 240 w 240"/>
                <a:gd name="T19" fmla="*/ 7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138">
                  <a:moveTo>
                    <a:pt x="240" y="72"/>
                  </a:moveTo>
                  <a:lnTo>
                    <a:pt x="228" y="90"/>
                  </a:lnTo>
                  <a:lnTo>
                    <a:pt x="216" y="102"/>
                  </a:lnTo>
                  <a:lnTo>
                    <a:pt x="204" y="114"/>
                  </a:lnTo>
                  <a:lnTo>
                    <a:pt x="192" y="126"/>
                  </a:lnTo>
                  <a:lnTo>
                    <a:pt x="180" y="138"/>
                  </a:lnTo>
                  <a:lnTo>
                    <a:pt x="0" y="30"/>
                  </a:lnTo>
                  <a:lnTo>
                    <a:pt x="18" y="12"/>
                  </a:lnTo>
                  <a:lnTo>
                    <a:pt x="30" y="0"/>
                  </a:lnTo>
                  <a:lnTo>
                    <a:pt x="240" y="72"/>
                  </a:lnTo>
                  <a:close/>
                </a:path>
              </a:pathLst>
            </a:custGeom>
            <a:solidFill>
              <a:srgbClr val="FDA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65" name="Freeform 472"/>
            <p:cNvSpPr>
              <a:spLocks/>
            </p:cNvSpPr>
            <p:nvPr/>
          </p:nvSpPr>
          <p:spPr bwMode="auto">
            <a:xfrm>
              <a:off x="3869038" y="3828821"/>
              <a:ext cx="437302" cy="320325"/>
            </a:xfrm>
            <a:custGeom>
              <a:avLst/>
              <a:gdLst>
                <a:gd name="T0" fmla="*/ 40 w 40"/>
                <a:gd name="T1" fmla="*/ 12 h 23"/>
                <a:gd name="T2" fmla="*/ 38 w 40"/>
                <a:gd name="T3" fmla="*/ 15 h 23"/>
                <a:gd name="T4" fmla="*/ 36 w 40"/>
                <a:gd name="T5" fmla="*/ 17 h 23"/>
                <a:gd name="T6" fmla="*/ 34 w 40"/>
                <a:gd name="T7" fmla="*/ 19 h 23"/>
                <a:gd name="T8" fmla="*/ 32 w 40"/>
                <a:gd name="T9" fmla="*/ 21 h 23"/>
                <a:gd name="T10" fmla="*/ 30 w 40"/>
                <a:gd name="T11" fmla="*/ 23 h 23"/>
                <a:gd name="T12" fmla="*/ 0 w 40"/>
                <a:gd name="T13" fmla="*/ 5 h 23"/>
                <a:gd name="T14" fmla="*/ 3 w 40"/>
                <a:gd name="T15" fmla="*/ 2 h 23"/>
                <a:gd name="T16" fmla="*/ 5 w 40"/>
                <a:gd name="T17" fmla="*/ 0 h 23"/>
                <a:gd name="T18" fmla="*/ 40 w 40"/>
                <a:gd name="T1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3">
                  <a:moveTo>
                    <a:pt x="40" y="12"/>
                  </a:moveTo>
                  <a:lnTo>
                    <a:pt x="38" y="15"/>
                  </a:lnTo>
                  <a:lnTo>
                    <a:pt x="36" y="17"/>
                  </a:lnTo>
                  <a:lnTo>
                    <a:pt x="34" y="19"/>
                  </a:lnTo>
                  <a:lnTo>
                    <a:pt x="32" y="21"/>
                  </a:lnTo>
                  <a:lnTo>
                    <a:pt x="30" y="23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40" y="12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66" name="Freeform 473"/>
            <p:cNvSpPr>
              <a:spLocks/>
            </p:cNvSpPr>
            <p:nvPr/>
          </p:nvSpPr>
          <p:spPr bwMode="auto">
            <a:xfrm>
              <a:off x="4623384" y="4748015"/>
              <a:ext cx="623155" cy="557087"/>
            </a:xfrm>
            <a:custGeom>
              <a:avLst/>
              <a:gdLst>
                <a:gd name="T0" fmla="*/ 342 w 342"/>
                <a:gd name="T1" fmla="*/ 108 h 240"/>
                <a:gd name="T2" fmla="*/ 330 w 342"/>
                <a:gd name="T3" fmla="*/ 114 h 240"/>
                <a:gd name="T4" fmla="*/ 318 w 342"/>
                <a:gd name="T5" fmla="*/ 126 h 240"/>
                <a:gd name="T6" fmla="*/ 306 w 342"/>
                <a:gd name="T7" fmla="*/ 132 h 240"/>
                <a:gd name="T8" fmla="*/ 294 w 342"/>
                <a:gd name="T9" fmla="*/ 144 h 240"/>
                <a:gd name="T10" fmla="*/ 282 w 342"/>
                <a:gd name="T11" fmla="*/ 156 h 240"/>
                <a:gd name="T12" fmla="*/ 264 w 342"/>
                <a:gd name="T13" fmla="*/ 162 h 240"/>
                <a:gd name="T14" fmla="*/ 252 w 342"/>
                <a:gd name="T15" fmla="*/ 174 h 240"/>
                <a:gd name="T16" fmla="*/ 240 w 342"/>
                <a:gd name="T17" fmla="*/ 180 h 240"/>
                <a:gd name="T18" fmla="*/ 222 w 342"/>
                <a:gd name="T19" fmla="*/ 186 h 240"/>
                <a:gd name="T20" fmla="*/ 210 w 342"/>
                <a:gd name="T21" fmla="*/ 198 h 240"/>
                <a:gd name="T22" fmla="*/ 192 w 342"/>
                <a:gd name="T23" fmla="*/ 204 h 240"/>
                <a:gd name="T24" fmla="*/ 180 w 342"/>
                <a:gd name="T25" fmla="*/ 216 h 240"/>
                <a:gd name="T26" fmla="*/ 168 w 342"/>
                <a:gd name="T27" fmla="*/ 222 h 240"/>
                <a:gd name="T28" fmla="*/ 150 w 342"/>
                <a:gd name="T29" fmla="*/ 228 h 240"/>
                <a:gd name="T30" fmla="*/ 132 w 342"/>
                <a:gd name="T31" fmla="*/ 240 h 240"/>
                <a:gd name="T32" fmla="*/ 0 w 342"/>
                <a:gd name="T33" fmla="*/ 108 h 240"/>
                <a:gd name="T34" fmla="*/ 12 w 342"/>
                <a:gd name="T35" fmla="*/ 96 h 240"/>
                <a:gd name="T36" fmla="*/ 30 w 342"/>
                <a:gd name="T37" fmla="*/ 90 h 240"/>
                <a:gd name="T38" fmla="*/ 42 w 342"/>
                <a:gd name="T39" fmla="*/ 84 h 240"/>
                <a:gd name="T40" fmla="*/ 60 w 342"/>
                <a:gd name="T41" fmla="*/ 72 h 240"/>
                <a:gd name="T42" fmla="*/ 72 w 342"/>
                <a:gd name="T43" fmla="*/ 66 h 240"/>
                <a:gd name="T44" fmla="*/ 90 w 342"/>
                <a:gd name="T45" fmla="*/ 54 h 240"/>
                <a:gd name="T46" fmla="*/ 102 w 342"/>
                <a:gd name="T47" fmla="*/ 48 h 240"/>
                <a:gd name="T48" fmla="*/ 114 w 342"/>
                <a:gd name="T49" fmla="*/ 36 h 240"/>
                <a:gd name="T50" fmla="*/ 132 w 342"/>
                <a:gd name="T51" fmla="*/ 30 h 240"/>
                <a:gd name="T52" fmla="*/ 144 w 342"/>
                <a:gd name="T53" fmla="*/ 18 h 240"/>
                <a:gd name="T54" fmla="*/ 156 w 342"/>
                <a:gd name="T55" fmla="*/ 6 h 240"/>
                <a:gd name="T56" fmla="*/ 168 w 342"/>
                <a:gd name="T57" fmla="*/ 0 h 240"/>
                <a:gd name="T58" fmla="*/ 342 w 342"/>
                <a:gd name="T59" fmla="*/ 10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2" h="240">
                  <a:moveTo>
                    <a:pt x="342" y="108"/>
                  </a:moveTo>
                  <a:lnTo>
                    <a:pt x="330" y="114"/>
                  </a:lnTo>
                  <a:lnTo>
                    <a:pt x="318" y="126"/>
                  </a:lnTo>
                  <a:lnTo>
                    <a:pt x="306" y="132"/>
                  </a:lnTo>
                  <a:lnTo>
                    <a:pt x="294" y="144"/>
                  </a:lnTo>
                  <a:lnTo>
                    <a:pt x="282" y="156"/>
                  </a:lnTo>
                  <a:lnTo>
                    <a:pt x="264" y="162"/>
                  </a:lnTo>
                  <a:lnTo>
                    <a:pt x="252" y="174"/>
                  </a:lnTo>
                  <a:lnTo>
                    <a:pt x="240" y="180"/>
                  </a:lnTo>
                  <a:lnTo>
                    <a:pt x="222" y="186"/>
                  </a:lnTo>
                  <a:lnTo>
                    <a:pt x="210" y="198"/>
                  </a:lnTo>
                  <a:lnTo>
                    <a:pt x="192" y="204"/>
                  </a:lnTo>
                  <a:lnTo>
                    <a:pt x="180" y="216"/>
                  </a:lnTo>
                  <a:lnTo>
                    <a:pt x="168" y="222"/>
                  </a:lnTo>
                  <a:lnTo>
                    <a:pt x="150" y="228"/>
                  </a:lnTo>
                  <a:lnTo>
                    <a:pt x="132" y="240"/>
                  </a:lnTo>
                  <a:lnTo>
                    <a:pt x="0" y="108"/>
                  </a:lnTo>
                  <a:lnTo>
                    <a:pt x="12" y="96"/>
                  </a:lnTo>
                  <a:lnTo>
                    <a:pt x="30" y="90"/>
                  </a:lnTo>
                  <a:lnTo>
                    <a:pt x="42" y="84"/>
                  </a:lnTo>
                  <a:lnTo>
                    <a:pt x="60" y="72"/>
                  </a:lnTo>
                  <a:lnTo>
                    <a:pt x="72" y="66"/>
                  </a:lnTo>
                  <a:lnTo>
                    <a:pt x="90" y="54"/>
                  </a:lnTo>
                  <a:lnTo>
                    <a:pt x="102" y="48"/>
                  </a:lnTo>
                  <a:lnTo>
                    <a:pt x="114" y="36"/>
                  </a:lnTo>
                  <a:lnTo>
                    <a:pt x="132" y="30"/>
                  </a:lnTo>
                  <a:lnTo>
                    <a:pt x="144" y="18"/>
                  </a:lnTo>
                  <a:lnTo>
                    <a:pt x="156" y="6"/>
                  </a:lnTo>
                  <a:lnTo>
                    <a:pt x="168" y="0"/>
                  </a:lnTo>
                  <a:lnTo>
                    <a:pt x="342" y="1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67" name="Freeform 474"/>
            <p:cNvSpPr>
              <a:spLocks/>
            </p:cNvSpPr>
            <p:nvPr/>
          </p:nvSpPr>
          <p:spPr bwMode="auto">
            <a:xfrm>
              <a:off x="4623384" y="4748015"/>
              <a:ext cx="623155" cy="557087"/>
            </a:xfrm>
            <a:custGeom>
              <a:avLst/>
              <a:gdLst>
                <a:gd name="T0" fmla="*/ 57 w 57"/>
                <a:gd name="T1" fmla="*/ 18 h 40"/>
                <a:gd name="T2" fmla="*/ 55 w 57"/>
                <a:gd name="T3" fmla="*/ 19 h 40"/>
                <a:gd name="T4" fmla="*/ 53 w 57"/>
                <a:gd name="T5" fmla="*/ 21 h 40"/>
                <a:gd name="T6" fmla="*/ 51 w 57"/>
                <a:gd name="T7" fmla="*/ 22 h 40"/>
                <a:gd name="T8" fmla="*/ 49 w 57"/>
                <a:gd name="T9" fmla="*/ 24 h 40"/>
                <a:gd name="T10" fmla="*/ 47 w 57"/>
                <a:gd name="T11" fmla="*/ 26 h 40"/>
                <a:gd name="T12" fmla="*/ 44 w 57"/>
                <a:gd name="T13" fmla="*/ 27 h 40"/>
                <a:gd name="T14" fmla="*/ 42 w 57"/>
                <a:gd name="T15" fmla="*/ 29 h 40"/>
                <a:gd name="T16" fmla="*/ 40 w 57"/>
                <a:gd name="T17" fmla="*/ 30 h 40"/>
                <a:gd name="T18" fmla="*/ 37 w 57"/>
                <a:gd name="T19" fmla="*/ 31 h 40"/>
                <a:gd name="T20" fmla="*/ 35 w 57"/>
                <a:gd name="T21" fmla="*/ 33 h 40"/>
                <a:gd name="T22" fmla="*/ 32 w 57"/>
                <a:gd name="T23" fmla="*/ 34 h 40"/>
                <a:gd name="T24" fmla="*/ 30 w 57"/>
                <a:gd name="T25" fmla="*/ 36 h 40"/>
                <a:gd name="T26" fmla="*/ 28 w 57"/>
                <a:gd name="T27" fmla="*/ 37 h 40"/>
                <a:gd name="T28" fmla="*/ 25 w 57"/>
                <a:gd name="T29" fmla="*/ 38 h 40"/>
                <a:gd name="T30" fmla="*/ 22 w 57"/>
                <a:gd name="T31" fmla="*/ 40 h 40"/>
                <a:gd name="T32" fmla="*/ 0 w 57"/>
                <a:gd name="T33" fmla="*/ 18 h 40"/>
                <a:gd name="T34" fmla="*/ 2 w 57"/>
                <a:gd name="T35" fmla="*/ 16 h 40"/>
                <a:gd name="T36" fmla="*/ 5 w 57"/>
                <a:gd name="T37" fmla="*/ 15 h 40"/>
                <a:gd name="T38" fmla="*/ 7 w 57"/>
                <a:gd name="T39" fmla="*/ 14 h 40"/>
                <a:gd name="T40" fmla="*/ 10 w 57"/>
                <a:gd name="T41" fmla="*/ 12 h 40"/>
                <a:gd name="T42" fmla="*/ 12 w 57"/>
                <a:gd name="T43" fmla="*/ 11 h 40"/>
                <a:gd name="T44" fmla="*/ 15 w 57"/>
                <a:gd name="T45" fmla="*/ 9 h 40"/>
                <a:gd name="T46" fmla="*/ 17 w 57"/>
                <a:gd name="T47" fmla="*/ 8 h 40"/>
                <a:gd name="T48" fmla="*/ 19 w 57"/>
                <a:gd name="T49" fmla="*/ 6 h 40"/>
                <a:gd name="T50" fmla="*/ 22 w 57"/>
                <a:gd name="T51" fmla="*/ 5 h 40"/>
                <a:gd name="T52" fmla="*/ 24 w 57"/>
                <a:gd name="T53" fmla="*/ 3 h 40"/>
                <a:gd name="T54" fmla="*/ 26 w 57"/>
                <a:gd name="T55" fmla="*/ 1 h 40"/>
                <a:gd name="T56" fmla="*/ 28 w 57"/>
                <a:gd name="T57" fmla="*/ 0 h 40"/>
                <a:gd name="T58" fmla="*/ 57 w 57"/>
                <a:gd name="T59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" h="40">
                  <a:moveTo>
                    <a:pt x="57" y="18"/>
                  </a:moveTo>
                  <a:lnTo>
                    <a:pt x="55" y="19"/>
                  </a:lnTo>
                  <a:lnTo>
                    <a:pt x="53" y="21"/>
                  </a:lnTo>
                  <a:lnTo>
                    <a:pt x="51" y="22"/>
                  </a:lnTo>
                  <a:lnTo>
                    <a:pt x="49" y="24"/>
                  </a:lnTo>
                  <a:lnTo>
                    <a:pt x="47" y="26"/>
                  </a:lnTo>
                  <a:lnTo>
                    <a:pt x="44" y="27"/>
                  </a:lnTo>
                  <a:lnTo>
                    <a:pt x="42" y="29"/>
                  </a:lnTo>
                  <a:lnTo>
                    <a:pt x="40" y="30"/>
                  </a:lnTo>
                  <a:lnTo>
                    <a:pt x="37" y="31"/>
                  </a:lnTo>
                  <a:lnTo>
                    <a:pt x="35" y="33"/>
                  </a:lnTo>
                  <a:lnTo>
                    <a:pt x="32" y="34"/>
                  </a:lnTo>
                  <a:lnTo>
                    <a:pt x="30" y="36"/>
                  </a:lnTo>
                  <a:lnTo>
                    <a:pt x="28" y="37"/>
                  </a:lnTo>
                  <a:lnTo>
                    <a:pt x="25" y="38"/>
                  </a:lnTo>
                  <a:lnTo>
                    <a:pt x="22" y="40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5" y="15"/>
                  </a:lnTo>
                  <a:lnTo>
                    <a:pt x="7" y="14"/>
                  </a:lnTo>
                  <a:lnTo>
                    <a:pt x="10" y="12"/>
                  </a:lnTo>
                  <a:lnTo>
                    <a:pt x="12" y="11"/>
                  </a:lnTo>
                  <a:lnTo>
                    <a:pt x="15" y="9"/>
                  </a:lnTo>
                  <a:lnTo>
                    <a:pt x="17" y="8"/>
                  </a:lnTo>
                  <a:lnTo>
                    <a:pt x="19" y="6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6" y="1"/>
                  </a:lnTo>
                  <a:lnTo>
                    <a:pt x="28" y="0"/>
                  </a:lnTo>
                  <a:lnTo>
                    <a:pt x="57" y="18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68" name="Freeform 475"/>
            <p:cNvSpPr>
              <a:spLocks/>
            </p:cNvSpPr>
            <p:nvPr/>
          </p:nvSpPr>
          <p:spPr bwMode="auto">
            <a:xfrm>
              <a:off x="4339138" y="4469471"/>
              <a:ext cx="557559" cy="487451"/>
            </a:xfrm>
            <a:custGeom>
              <a:avLst/>
              <a:gdLst>
                <a:gd name="T0" fmla="*/ 306 w 306"/>
                <a:gd name="T1" fmla="*/ 108 h 210"/>
                <a:gd name="T2" fmla="*/ 294 w 306"/>
                <a:gd name="T3" fmla="*/ 114 h 210"/>
                <a:gd name="T4" fmla="*/ 282 w 306"/>
                <a:gd name="T5" fmla="*/ 126 h 210"/>
                <a:gd name="T6" fmla="*/ 270 w 306"/>
                <a:gd name="T7" fmla="*/ 132 h 210"/>
                <a:gd name="T8" fmla="*/ 252 w 306"/>
                <a:gd name="T9" fmla="*/ 144 h 210"/>
                <a:gd name="T10" fmla="*/ 240 w 306"/>
                <a:gd name="T11" fmla="*/ 150 h 210"/>
                <a:gd name="T12" fmla="*/ 228 w 306"/>
                <a:gd name="T13" fmla="*/ 162 h 210"/>
                <a:gd name="T14" fmla="*/ 210 w 306"/>
                <a:gd name="T15" fmla="*/ 168 h 210"/>
                <a:gd name="T16" fmla="*/ 198 w 306"/>
                <a:gd name="T17" fmla="*/ 180 h 210"/>
                <a:gd name="T18" fmla="*/ 186 w 306"/>
                <a:gd name="T19" fmla="*/ 186 h 210"/>
                <a:gd name="T20" fmla="*/ 168 w 306"/>
                <a:gd name="T21" fmla="*/ 192 h 210"/>
                <a:gd name="T22" fmla="*/ 156 w 306"/>
                <a:gd name="T23" fmla="*/ 204 h 210"/>
                <a:gd name="T24" fmla="*/ 138 w 306"/>
                <a:gd name="T25" fmla="*/ 210 h 210"/>
                <a:gd name="T26" fmla="*/ 0 w 306"/>
                <a:gd name="T27" fmla="*/ 78 h 210"/>
                <a:gd name="T28" fmla="*/ 18 w 306"/>
                <a:gd name="T29" fmla="*/ 66 h 210"/>
                <a:gd name="T30" fmla="*/ 36 w 306"/>
                <a:gd name="T31" fmla="*/ 60 h 210"/>
                <a:gd name="T32" fmla="*/ 54 w 306"/>
                <a:gd name="T33" fmla="*/ 48 h 210"/>
                <a:gd name="T34" fmla="*/ 72 w 306"/>
                <a:gd name="T35" fmla="*/ 42 h 210"/>
                <a:gd name="T36" fmla="*/ 84 w 306"/>
                <a:gd name="T37" fmla="*/ 30 h 210"/>
                <a:gd name="T38" fmla="*/ 102 w 306"/>
                <a:gd name="T39" fmla="*/ 18 h 210"/>
                <a:gd name="T40" fmla="*/ 114 w 306"/>
                <a:gd name="T41" fmla="*/ 6 h 210"/>
                <a:gd name="T42" fmla="*/ 132 w 306"/>
                <a:gd name="T43" fmla="*/ 0 h 210"/>
                <a:gd name="T44" fmla="*/ 306 w 306"/>
                <a:gd name="T45" fmla="*/ 10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210">
                  <a:moveTo>
                    <a:pt x="306" y="108"/>
                  </a:moveTo>
                  <a:lnTo>
                    <a:pt x="294" y="114"/>
                  </a:lnTo>
                  <a:lnTo>
                    <a:pt x="282" y="126"/>
                  </a:lnTo>
                  <a:lnTo>
                    <a:pt x="270" y="132"/>
                  </a:lnTo>
                  <a:lnTo>
                    <a:pt x="252" y="144"/>
                  </a:lnTo>
                  <a:lnTo>
                    <a:pt x="240" y="150"/>
                  </a:lnTo>
                  <a:lnTo>
                    <a:pt x="228" y="162"/>
                  </a:lnTo>
                  <a:lnTo>
                    <a:pt x="210" y="168"/>
                  </a:lnTo>
                  <a:lnTo>
                    <a:pt x="198" y="180"/>
                  </a:lnTo>
                  <a:lnTo>
                    <a:pt x="186" y="186"/>
                  </a:lnTo>
                  <a:lnTo>
                    <a:pt x="168" y="192"/>
                  </a:lnTo>
                  <a:lnTo>
                    <a:pt x="156" y="204"/>
                  </a:lnTo>
                  <a:lnTo>
                    <a:pt x="138" y="210"/>
                  </a:lnTo>
                  <a:lnTo>
                    <a:pt x="0" y="78"/>
                  </a:lnTo>
                  <a:lnTo>
                    <a:pt x="18" y="66"/>
                  </a:lnTo>
                  <a:lnTo>
                    <a:pt x="36" y="60"/>
                  </a:lnTo>
                  <a:lnTo>
                    <a:pt x="54" y="48"/>
                  </a:lnTo>
                  <a:lnTo>
                    <a:pt x="72" y="42"/>
                  </a:lnTo>
                  <a:lnTo>
                    <a:pt x="84" y="30"/>
                  </a:lnTo>
                  <a:lnTo>
                    <a:pt x="102" y="18"/>
                  </a:lnTo>
                  <a:lnTo>
                    <a:pt x="114" y="6"/>
                  </a:lnTo>
                  <a:lnTo>
                    <a:pt x="132" y="0"/>
                  </a:lnTo>
                  <a:lnTo>
                    <a:pt x="306" y="108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69" name="Freeform 476"/>
            <p:cNvSpPr>
              <a:spLocks/>
            </p:cNvSpPr>
            <p:nvPr/>
          </p:nvSpPr>
          <p:spPr bwMode="auto">
            <a:xfrm>
              <a:off x="4339138" y="4469471"/>
              <a:ext cx="557559" cy="487451"/>
            </a:xfrm>
            <a:custGeom>
              <a:avLst/>
              <a:gdLst>
                <a:gd name="T0" fmla="*/ 51 w 51"/>
                <a:gd name="T1" fmla="*/ 18 h 35"/>
                <a:gd name="T2" fmla="*/ 49 w 51"/>
                <a:gd name="T3" fmla="*/ 19 h 35"/>
                <a:gd name="T4" fmla="*/ 47 w 51"/>
                <a:gd name="T5" fmla="*/ 21 h 35"/>
                <a:gd name="T6" fmla="*/ 45 w 51"/>
                <a:gd name="T7" fmla="*/ 22 h 35"/>
                <a:gd name="T8" fmla="*/ 42 w 51"/>
                <a:gd name="T9" fmla="*/ 24 h 35"/>
                <a:gd name="T10" fmla="*/ 40 w 51"/>
                <a:gd name="T11" fmla="*/ 25 h 35"/>
                <a:gd name="T12" fmla="*/ 38 w 51"/>
                <a:gd name="T13" fmla="*/ 27 h 35"/>
                <a:gd name="T14" fmla="*/ 35 w 51"/>
                <a:gd name="T15" fmla="*/ 28 h 35"/>
                <a:gd name="T16" fmla="*/ 33 w 51"/>
                <a:gd name="T17" fmla="*/ 30 h 35"/>
                <a:gd name="T18" fmla="*/ 31 w 51"/>
                <a:gd name="T19" fmla="*/ 31 h 35"/>
                <a:gd name="T20" fmla="*/ 28 w 51"/>
                <a:gd name="T21" fmla="*/ 32 h 35"/>
                <a:gd name="T22" fmla="*/ 26 w 51"/>
                <a:gd name="T23" fmla="*/ 34 h 35"/>
                <a:gd name="T24" fmla="*/ 23 w 51"/>
                <a:gd name="T25" fmla="*/ 35 h 35"/>
                <a:gd name="T26" fmla="*/ 0 w 51"/>
                <a:gd name="T27" fmla="*/ 13 h 35"/>
                <a:gd name="T28" fmla="*/ 3 w 51"/>
                <a:gd name="T29" fmla="*/ 11 h 35"/>
                <a:gd name="T30" fmla="*/ 6 w 51"/>
                <a:gd name="T31" fmla="*/ 10 h 35"/>
                <a:gd name="T32" fmla="*/ 9 w 51"/>
                <a:gd name="T33" fmla="*/ 8 h 35"/>
                <a:gd name="T34" fmla="*/ 12 w 51"/>
                <a:gd name="T35" fmla="*/ 7 h 35"/>
                <a:gd name="T36" fmla="*/ 14 w 51"/>
                <a:gd name="T37" fmla="*/ 5 h 35"/>
                <a:gd name="T38" fmla="*/ 17 w 51"/>
                <a:gd name="T39" fmla="*/ 3 h 35"/>
                <a:gd name="T40" fmla="*/ 19 w 51"/>
                <a:gd name="T41" fmla="*/ 1 h 35"/>
                <a:gd name="T42" fmla="*/ 22 w 51"/>
                <a:gd name="T43" fmla="*/ 0 h 35"/>
                <a:gd name="T44" fmla="*/ 51 w 51"/>
                <a:gd name="T45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" h="35">
                  <a:moveTo>
                    <a:pt x="51" y="18"/>
                  </a:moveTo>
                  <a:lnTo>
                    <a:pt x="49" y="19"/>
                  </a:lnTo>
                  <a:lnTo>
                    <a:pt x="47" y="21"/>
                  </a:lnTo>
                  <a:lnTo>
                    <a:pt x="45" y="22"/>
                  </a:lnTo>
                  <a:lnTo>
                    <a:pt x="42" y="24"/>
                  </a:lnTo>
                  <a:lnTo>
                    <a:pt x="40" y="25"/>
                  </a:lnTo>
                  <a:lnTo>
                    <a:pt x="38" y="27"/>
                  </a:lnTo>
                  <a:lnTo>
                    <a:pt x="35" y="28"/>
                  </a:lnTo>
                  <a:lnTo>
                    <a:pt x="33" y="30"/>
                  </a:lnTo>
                  <a:lnTo>
                    <a:pt x="31" y="31"/>
                  </a:lnTo>
                  <a:lnTo>
                    <a:pt x="28" y="32"/>
                  </a:lnTo>
                  <a:lnTo>
                    <a:pt x="26" y="34"/>
                  </a:lnTo>
                  <a:lnTo>
                    <a:pt x="23" y="35"/>
                  </a:lnTo>
                  <a:lnTo>
                    <a:pt x="0" y="13"/>
                  </a:lnTo>
                  <a:lnTo>
                    <a:pt x="3" y="11"/>
                  </a:lnTo>
                  <a:lnTo>
                    <a:pt x="6" y="10"/>
                  </a:lnTo>
                  <a:lnTo>
                    <a:pt x="9" y="8"/>
                  </a:lnTo>
                  <a:lnTo>
                    <a:pt x="12" y="7"/>
                  </a:lnTo>
                  <a:lnTo>
                    <a:pt x="14" y="5"/>
                  </a:lnTo>
                  <a:lnTo>
                    <a:pt x="17" y="3"/>
                  </a:lnTo>
                  <a:lnTo>
                    <a:pt x="19" y="1"/>
                  </a:lnTo>
                  <a:lnTo>
                    <a:pt x="22" y="0"/>
                  </a:lnTo>
                  <a:lnTo>
                    <a:pt x="51" y="18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70" name="Freeform 477"/>
            <p:cNvSpPr>
              <a:spLocks/>
            </p:cNvSpPr>
            <p:nvPr/>
          </p:nvSpPr>
          <p:spPr bwMode="auto">
            <a:xfrm>
              <a:off x="4065824" y="4177000"/>
              <a:ext cx="470099" cy="431743"/>
            </a:xfrm>
            <a:custGeom>
              <a:avLst/>
              <a:gdLst>
                <a:gd name="T0" fmla="*/ 258 w 258"/>
                <a:gd name="T1" fmla="*/ 108 h 186"/>
                <a:gd name="T2" fmla="*/ 246 w 258"/>
                <a:gd name="T3" fmla="*/ 120 h 186"/>
                <a:gd name="T4" fmla="*/ 234 w 258"/>
                <a:gd name="T5" fmla="*/ 132 h 186"/>
                <a:gd name="T6" fmla="*/ 216 w 258"/>
                <a:gd name="T7" fmla="*/ 144 h 186"/>
                <a:gd name="T8" fmla="*/ 204 w 258"/>
                <a:gd name="T9" fmla="*/ 150 h 186"/>
                <a:gd name="T10" fmla="*/ 186 w 258"/>
                <a:gd name="T11" fmla="*/ 162 h 186"/>
                <a:gd name="T12" fmla="*/ 168 w 258"/>
                <a:gd name="T13" fmla="*/ 168 h 186"/>
                <a:gd name="T14" fmla="*/ 156 w 258"/>
                <a:gd name="T15" fmla="*/ 180 h 186"/>
                <a:gd name="T16" fmla="*/ 138 w 258"/>
                <a:gd name="T17" fmla="*/ 186 h 186"/>
                <a:gd name="T18" fmla="*/ 0 w 258"/>
                <a:gd name="T19" fmla="*/ 54 h 186"/>
                <a:gd name="T20" fmla="*/ 18 w 258"/>
                <a:gd name="T21" fmla="*/ 48 h 186"/>
                <a:gd name="T22" fmla="*/ 36 w 258"/>
                <a:gd name="T23" fmla="*/ 36 h 186"/>
                <a:gd name="T24" fmla="*/ 54 w 258"/>
                <a:gd name="T25" fmla="*/ 24 h 186"/>
                <a:gd name="T26" fmla="*/ 72 w 258"/>
                <a:gd name="T27" fmla="*/ 12 h 186"/>
                <a:gd name="T28" fmla="*/ 84 w 258"/>
                <a:gd name="T29" fmla="*/ 0 h 186"/>
                <a:gd name="T30" fmla="*/ 258 w 258"/>
                <a:gd name="T31" fmla="*/ 10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8" h="186">
                  <a:moveTo>
                    <a:pt x="258" y="108"/>
                  </a:moveTo>
                  <a:lnTo>
                    <a:pt x="246" y="120"/>
                  </a:lnTo>
                  <a:lnTo>
                    <a:pt x="234" y="132"/>
                  </a:lnTo>
                  <a:lnTo>
                    <a:pt x="216" y="144"/>
                  </a:lnTo>
                  <a:lnTo>
                    <a:pt x="204" y="150"/>
                  </a:lnTo>
                  <a:lnTo>
                    <a:pt x="186" y="162"/>
                  </a:lnTo>
                  <a:lnTo>
                    <a:pt x="168" y="168"/>
                  </a:lnTo>
                  <a:lnTo>
                    <a:pt x="156" y="180"/>
                  </a:lnTo>
                  <a:lnTo>
                    <a:pt x="138" y="186"/>
                  </a:lnTo>
                  <a:lnTo>
                    <a:pt x="0" y="54"/>
                  </a:lnTo>
                  <a:lnTo>
                    <a:pt x="18" y="48"/>
                  </a:lnTo>
                  <a:lnTo>
                    <a:pt x="36" y="36"/>
                  </a:lnTo>
                  <a:lnTo>
                    <a:pt x="54" y="24"/>
                  </a:lnTo>
                  <a:lnTo>
                    <a:pt x="72" y="12"/>
                  </a:lnTo>
                  <a:lnTo>
                    <a:pt x="84" y="0"/>
                  </a:lnTo>
                  <a:lnTo>
                    <a:pt x="258" y="108"/>
                  </a:lnTo>
                  <a:close/>
                </a:path>
              </a:pathLst>
            </a:custGeom>
            <a:solidFill>
              <a:srgbClr val="FEE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71" name="Freeform 478"/>
            <p:cNvSpPr>
              <a:spLocks/>
            </p:cNvSpPr>
            <p:nvPr/>
          </p:nvSpPr>
          <p:spPr bwMode="auto">
            <a:xfrm>
              <a:off x="4065824" y="4177000"/>
              <a:ext cx="470099" cy="431743"/>
            </a:xfrm>
            <a:custGeom>
              <a:avLst/>
              <a:gdLst>
                <a:gd name="T0" fmla="*/ 43 w 43"/>
                <a:gd name="T1" fmla="*/ 18 h 31"/>
                <a:gd name="T2" fmla="*/ 41 w 43"/>
                <a:gd name="T3" fmla="*/ 20 h 31"/>
                <a:gd name="T4" fmla="*/ 39 w 43"/>
                <a:gd name="T5" fmla="*/ 22 h 31"/>
                <a:gd name="T6" fmla="*/ 36 w 43"/>
                <a:gd name="T7" fmla="*/ 24 h 31"/>
                <a:gd name="T8" fmla="*/ 34 w 43"/>
                <a:gd name="T9" fmla="*/ 25 h 31"/>
                <a:gd name="T10" fmla="*/ 31 w 43"/>
                <a:gd name="T11" fmla="*/ 27 h 31"/>
                <a:gd name="T12" fmla="*/ 28 w 43"/>
                <a:gd name="T13" fmla="*/ 28 h 31"/>
                <a:gd name="T14" fmla="*/ 26 w 43"/>
                <a:gd name="T15" fmla="*/ 30 h 31"/>
                <a:gd name="T16" fmla="*/ 23 w 43"/>
                <a:gd name="T17" fmla="*/ 31 h 31"/>
                <a:gd name="T18" fmla="*/ 0 w 43"/>
                <a:gd name="T19" fmla="*/ 9 h 31"/>
                <a:gd name="T20" fmla="*/ 3 w 43"/>
                <a:gd name="T21" fmla="*/ 8 h 31"/>
                <a:gd name="T22" fmla="*/ 6 w 43"/>
                <a:gd name="T23" fmla="*/ 6 h 31"/>
                <a:gd name="T24" fmla="*/ 9 w 43"/>
                <a:gd name="T25" fmla="*/ 4 h 31"/>
                <a:gd name="T26" fmla="*/ 12 w 43"/>
                <a:gd name="T27" fmla="*/ 2 h 31"/>
                <a:gd name="T28" fmla="*/ 14 w 43"/>
                <a:gd name="T29" fmla="*/ 0 h 31"/>
                <a:gd name="T30" fmla="*/ 43 w 43"/>
                <a:gd name="T31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" h="31">
                  <a:moveTo>
                    <a:pt x="43" y="18"/>
                  </a:moveTo>
                  <a:lnTo>
                    <a:pt x="41" y="20"/>
                  </a:lnTo>
                  <a:lnTo>
                    <a:pt x="39" y="22"/>
                  </a:lnTo>
                  <a:lnTo>
                    <a:pt x="36" y="24"/>
                  </a:lnTo>
                  <a:lnTo>
                    <a:pt x="34" y="25"/>
                  </a:lnTo>
                  <a:lnTo>
                    <a:pt x="31" y="27"/>
                  </a:lnTo>
                  <a:lnTo>
                    <a:pt x="28" y="28"/>
                  </a:lnTo>
                  <a:lnTo>
                    <a:pt x="26" y="30"/>
                  </a:lnTo>
                  <a:lnTo>
                    <a:pt x="23" y="31"/>
                  </a:lnTo>
                  <a:lnTo>
                    <a:pt x="0" y="9"/>
                  </a:lnTo>
                  <a:lnTo>
                    <a:pt x="3" y="8"/>
                  </a:lnTo>
                  <a:lnTo>
                    <a:pt x="6" y="6"/>
                  </a:lnTo>
                  <a:lnTo>
                    <a:pt x="9" y="4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43" y="18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72" name="Freeform 479"/>
            <p:cNvSpPr>
              <a:spLocks/>
            </p:cNvSpPr>
            <p:nvPr/>
          </p:nvSpPr>
          <p:spPr bwMode="auto">
            <a:xfrm>
              <a:off x="3792511" y="3898457"/>
              <a:ext cx="393571" cy="376034"/>
            </a:xfrm>
            <a:custGeom>
              <a:avLst/>
              <a:gdLst>
                <a:gd name="T0" fmla="*/ 216 w 216"/>
                <a:gd name="T1" fmla="*/ 108 h 162"/>
                <a:gd name="T2" fmla="*/ 198 w 216"/>
                <a:gd name="T3" fmla="*/ 120 h 162"/>
                <a:gd name="T4" fmla="*/ 186 w 216"/>
                <a:gd name="T5" fmla="*/ 132 h 162"/>
                <a:gd name="T6" fmla="*/ 168 w 216"/>
                <a:gd name="T7" fmla="*/ 144 h 162"/>
                <a:gd name="T8" fmla="*/ 150 w 216"/>
                <a:gd name="T9" fmla="*/ 150 h 162"/>
                <a:gd name="T10" fmla="*/ 132 w 216"/>
                <a:gd name="T11" fmla="*/ 162 h 162"/>
                <a:gd name="T12" fmla="*/ 0 w 216"/>
                <a:gd name="T13" fmla="*/ 30 h 162"/>
                <a:gd name="T14" fmla="*/ 18 w 216"/>
                <a:gd name="T15" fmla="*/ 18 h 162"/>
                <a:gd name="T16" fmla="*/ 42 w 216"/>
                <a:gd name="T17" fmla="*/ 0 h 162"/>
                <a:gd name="T18" fmla="*/ 216 w 216"/>
                <a:gd name="T19" fmla="*/ 108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62">
                  <a:moveTo>
                    <a:pt x="216" y="108"/>
                  </a:moveTo>
                  <a:lnTo>
                    <a:pt x="198" y="120"/>
                  </a:lnTo>
                  <a:lnTo>
                    <a:pt x="186" y="132"/>
                  </a:lnTo>
                  <a:lnTo>
                    <a:pt x="168" y="144"/>
                  </a:lnTo>
                  <a:lnTo>
                    <a:pt x="150" y="150"/>
                  </a:lnTo>
                  <a:lnTo>
                    <a:pt x="132" y="162"/>
                  </a:lnTo>
                  <a:lnTo>
                    <a:pt x="0" y="30"/>
                  </a:lnTo>
                  <a:lnTo>
                    <a:pt x="18" y="18"/>
                  </a:lnTo>
                  <a:lnTo>
                    <a:pt x="42" y="0"/>
                  </a:lnTo>
                  <a:lnTo>
                    <a:pt x="216" y="108"/>
                  </a:lnTo>
                  <a:close/>
                </a:path>
              </a:pathLst>
            </a:custGeom>
            <a:solidFill>
              <a:srgbClr val="F4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73" name="Freeform 480"/>
            <p:cNvSpPr>
              <a:spLocks/>
            </p:cNvSpPr>
            <p:nvPr/>
          </p:nvSpPr>
          <p:spPr bwMode="auto">
            <a:xfrm>
              <a:off x="3792511" y="3898457"/>
              <a:ext cx="393571" cy="376034"/>
            </a:xfrm>
            <a:custGeom>
              <a:avLst/>
              <a:gdLst>
                <a:gd name="T0" fmla="*/ 36 w 36"/>
                <a:gd name="T1" fmla="*/ 18 h 27"/>
                <a:gd name="T2" fmla="*/ 33 w 36"/>
                <a:gd name="T3" fmla="*/ 20 h 27"/>
                <a:gd name="T4" fmla="*/ 31 w 36"/>
                <a:gd name="T5" fmla="*/ 22 h 27"/>
                <a:gd name="T6" fmla="*/ 28 w 36"/>
                <a:gd name="T7" fmla="*/ 24 h 27"/>
                <a:gd name="T8" fmla="*/ 25 w 36"/>
                <a:gd name="T9" fmla="*/ 25 h 27"/>
                <a:gd name="T10" fmla="*/ 22 w 36"/>
                <a:gd name="T11" fmla="*/ 27 h 27"/>
                <a:gd name="T12" fmla="*/ 0 w 36"/>
                <a:gd name="T13" fmla="*/ 5 h 27"/>
                <a:gd name="T14" fmla="*/ 3 w 36"/>
                <a:gd name="T15" fmla="*/ 3 h 27"/>
                <a:gd name="T16" fmla="*/ 7 w 36"/>
                <a:gd name="T17" fmla="*/ 0 h 27"/>
                <a:gd name="T18" fmla="*/ 36 w 36"/>
                <a:gd name="T1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7">
                  <a:moveTo>
                    <a:pt x="36" y="18"/>
                  </a:moveTo>
                  <a:lnTo>
                    <a:pt x="33" y="20"/>
                  </a:lnTo>
                  <a:lnTo>
                    <a:pt x="31" y="22"/>
                  </a:lnTo>
                  <a:lnTo>
                    <a:pt x="28" y="24"/>
                  </a:lnTo>
                  <a:lnTo>
                    <a:pt x="25" y="25"/>
                  </a:lnTo>
                  <a:lnTo>
                    <a:pt x="22" y="27"/>
                  </a:lnTo>
                  <a:lnTo>
                    <a:pt x="0" y="5"/>
                  </a:lnTo>
                  <a:lnTo>
                    <a:pt x="3" y="3"/>
                  </a:lnTo>
                  <a:lnTo>
                    <a:pt x="7" y="0"/>
                  </a:lnTo>
                  <a:lnTo>
                    <a:pt x="36" y="18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74" name="Freeform 481"/>
            <p:cNvSpPr>
              <a:spLocks/>
            </p:cNvSpPr>
            <p:nvPr/>
          </p:nvSpPr>
          <p:spPr bwMode="auto">
            <a:xfrm>
              <a:off x="4218880" y="5012631"/>
              <a:ext cx="612222" cy="529233"/>
            </a:xfrm>
            <a:custGeom>
              <a:avLst/>
              <a:gdLst>
                <a:gd name="T0" fmla="*/ 336 w 336"/>
                <a:gd name="T1" fmla="*/ 132 h 228"/>
                <a:gd name="T2" fmla="*/ 324 w 336"/>
                <a:gd name="T3" fmla="*/ 138 h 228"/>
                <a:gd name="T4" fmla="*/ 306 w 336"/>
                <a:gd name="T5" fmla="*/ 144 h 228"/>
                <a:gd name="T6" fmla="*/ 294 w 336"/>
                <a:gd name="T7" fmla="*/ 156 h 228"/>
                <a:gd name="T8" fmla="*/ 276 w 336"/>
                <a:gd name="T9" fmla="*/ 162 h 228"/>
                <a:gd name="T10" fmla="*/ 258 w 336"/>
                <a:gd name="T11" fmla="*/ 168 h 228"/>
                <a:gd name="T12" fmla="*/ 240 w 336"/>
                <a:gd name="T13" fmla="*/ 174 h 228"/>
                <a:gd name="T14" fmla="*/ 228 w 336"/>
                <a:gd name="T15" fmla="*/ 180 h 228"/>
                <a:gd name="T16" fmla="*/ 210 w 336"/>
                <a:gd name="T17" fmla="*/ 186 h 228"/>
                <a:gd name="T18" fmla="*/ 192 w 336"/>
                <a:gd name="T19" fmla="*/ 192 h 228"/>
                <a:gd name="T20" fmla="*/ 174 w 336"/>
                <a:gd name="T21" fmla="*/ 198 h 228"/>
                <a:gd name="T22" fmla="*/ 156 w 336"/>
                <a:gd name="T23" fmla="*/ 204 h 228"/>
                <a:gd name="T24" fmla="*/ 144 w 336"/>
                <a:gd name="T25" fmla="*/ 210 h 228"/>
                <a:gd name="T26" fmla="*/ 126 w 336"/>
                <a:gd name="T27" fmla="*/ 216 h 228"/>
                <a:gd name="T28" fmla="*/ 108 w 336"/>
                <a:gd name="T29" fmla="*/ 222 h 228"/>
                <a:gd name="T30" fmla="*/ 90 w 336"/>
                <a:gd name="T31" fmla="*/ 228 h 228"/>
                <a:gd name="T32" fmla="*/ 0 w 336"/>
                <a:gd name="T33" fmla="*/ 72 h 228"/>
                <a:gd name="T34" fmla="*/ 18 w 336"/>
                <a:gd name="T35" fmla="*/ 72 h 228"/>
                <a:gd name="T36" fmla="*/ 36 w 336"/>
                <a:gd name="T37" fmla="*/ 66 h 228"/>
                <a:gd name="T38" fmla="*/ 54 w 336"/>
                <a:gd name="T39" fmla="*/ 60 h 228"/>
                <a:gd name="T40" fmla="*/ 72 w 336"/>
                <a:gd name="T41" fmla="*/ 54 h 228"/>
                <a:gd name="T42" fmla="*/ 90 w 336"/>
                <a:gd name="T43" fmla="*/ 48 h 228"/>
                <a:gd name="T44" fmla="*/ 108 w 336"/>
                <a:gd name="T45" fmla="*/ 42 h 228"/>
                <a:gd name="T46" fmla="*/ 126 w 336"/>
                <a:gd name="T47" fmla="*/ 36 h 228"/>
                <a:gd name="T48" fmla="*/ 144 w 336"/>
                <a:gd name="T49" fmla="*/ 30 h 228"/>
                <a:gd name="T50" fmla="*/ 156 w 336"/>
                <a:gd name="T51" fmla="*/ 18 h 228"/>
                <a:gd name="T52" fmla="*/ 174 w 336"/>
                <a:gd name="T53" fmla="*/ 12 h 228"/>
                <a:gd name="T54" fmla="*/ 192 w 336"/>
                <a:gd name="T55" fmla="*/ 6 h 228"/>
                <a:gd name="T56" fmla="*/ 204 w 336"/>
                <a:gd name="T57" fmla="*/ 0 h 228"/>
                <a:gd name="T58" fmla="*/ 336 w 336"/>
                <a:gd name="T59" fmla="*/ 13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6" h="228">
                  <a:moveTo>
                    <a:pt x="336" y="132"/>
                  </a:moveTo>
                  <a:lnTo>
                    <a:pt x="324" y="138"/>
                  </a:lnTo>
                  <a:lnTo>
                    <a:pt x="306" y="144"/>
                  </a:lnTo>
                  <a:lnTo>
                    <a:pt x="294" y="156"/>
                  </a:lnTo>
                  <a:lnTo>
                    <a:pt x="276" y="162"/>
                  </a:lnTo>
                  <a:lnTo>
                    <a:pt x="258" y="168"/>
                  </a:lnTo>
                  <a:lnTo>
                    <a:pt x="240" y="174"/>
                  </a:lnTo>
                  <a:lnTo>
                    <a:pt x="228" y="180"/>
                  </a:lnTo>
                  <a:lnTo>
                    <a:pt x="210" y="186"/>
                  </a:lnTo>
                  <a:lnTo>
                    <a:pt x="192" y="192"/>
                  </a:lnTo>
                  <a:lnTo>
                    <a:pt x="174" y="198"/>
                  </a:lnTo>
                  <a:lnTo>
                    <a:pt x="156" y="204"/>
                  </a:lnTo>
                  <a:lnTo>
                    <a:pt x="144" y="210"/>
                  </a:lnTo>
                  <a:lnTo>
                    <a:pt x="126" y="216"/>
                  </a:lnTo>
                  <a:lnTo>
                    <a:pt x="108" y="222"/>
                  </a:lnTo>
                  <a:lnTo>
                    <a:pt x="90" y="228"/>
                  </a:lnTo>
                  <a:lnTo>
                    <a:pt x="0" y="72"/>
                  </a:lnTo>
                  <a:lnTo>
                    <a:pt x="18" y="72"/>
                  </a:lnTo>
                  <a:lnTo>
                    <a:pt x="36" y="66"/>
                  </a:lnTo>
                  <a:lnTo>
                    <a:pt x="54" y="60"/>
                  </a:lnTo>
                  <a:lnTo>
                    <a:pt x="72" y="54"/>
                  </a:lnTo>
                  <a:lnTo>
                    <a:pt x="90" y="48"/>
                  </a:lnTo>
                  <a:lnTo>
                    <a:pt x="108" y="42"/>
                  </a:lnTo>
                  <a:lnTo>
                    <a:pt x="126" y="36"/>
                  </a:lnTo>
                  <a:lnTo>
                    <a:pt x="144" y="30"/>
                  </a:lnTo>
                  <a:lnTo>
                    <a:pt x="156" y="18"/>
                  </a:lnTo>
                  <a:lnTo>
                    <a:pt x="174" y="12"/>
                  </a:lnTo>
                  <a:lnTo>
                    <a:pt x="192" y="6"/>
                  </a:lnTo>
                  <a:lnTo>
                    <a:pt x="204" y="0"/>
                  </a:lnTo>
                  <a:lnTo>
                    <a:pt x="336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75" name="Freeform 482"/>
            <p:cNvSpPr>
              <a:spLocks/>
            </p:cNvSpPr>
            <p:nvPr/>
          </p:nvSpPr>
          <p:spPr bwMode="auto">
            <a:xfrm>
              <a:off x="4218880" y="5012631"/>
              <a:ext cx="612222" cy="529233"/>
            </a:xfrm>
            <a:custGeom>
              <a:avLst/>
              <a:gdLst>
                <a:gd name="T0" fmla="*/ 56 w 56"/>
                <a:gd name="T1" fmla="*/ 22 h 38"/>
                <a:gd name="T2" fmla="*/ 54 w 56"/>
                <a:gd name="T3" fmla="*/ 23 h 38"/>
                <a:gd name="T4" fmla="*/ 51 w 56"/>
                <a:gd name="T5" fmla="*/ 24 h 38"/>
                <a:gd name="T6" fmla="*/ 49 w 56"/>
                <a:gd name="T7" fmla="*/ 26 h 38"/>
                <a:gd name="T8" fmla="*/ 46 w 56"/>
                <a:gd name="T9" fmla="*/ 27 h 38"/>
                <a:gd name="T10" fmla="*/ 43 w 56"/>
                <a:gd name="T11" fmla="*/ 28 h 38"/>
                <a:gd name="T12" fmla="*/ 40 w 56"/>
                <a:gd name="T13" fmla="*/ 29 h 38"/>
                <a:gd name="T14" fmla="*/ 38 w 56"/>
                <a:gd name="T15" fmla="*/ 30 h 38"/>
                <a:gd name="T16" fmla="*/ 35 w 56"/>
                <a:gd name="T17" fmla="*/ 31 h 38"/>
                <a:gd name="T18" fmla="*/ 32 w 56"/>
                <a:gd name="T19" fmla="*/ 32 h 38"/>
                <a:gd name="T20" fmla="*/ 29 w 56"/>
                <a:gd name="T21" fmla="*/ 33 h 38"/>
                <a:gd name="T22" fmla="*/ 26 w 56"/>
                <a:gd name="T23" fmla="*/ 34 h 38"/>
                <a:gd name="T24" fmla="*/ 24 w 56"/>
                <a:gd name="T25" fmla="*/ 35 h 38"/>
                <a:gd name="T26" fmla="*/ 21 w 56"/>
                <a:gd name="T27" fmla="*/ 36 h 38"/>
                <a:gd name="T28" fmla="*/ 18 w 56"/>
                <a:gd name="T29" fmla="*/ 37 h 38"/>
                <a:gd name="T30" fmla="*/ 15 w 56"/>
                <a:gd name="T31" fmla="*/ 38 h 38"/>
                <a:gd name="T32" fmla="*/ 0 w 56"/>
                <a:gd name="T33" fmla="*/ 12 h 38"/>
                <a:gd name="T34" fmla="*/ 3 w 56"/>
                <a:gd name="T35" fmla="*/ 12 h 38"/>
                <a:gd name="T36" fmla="*/ 6 w 56"/>
                <a:gd name="T37" fmla="*/ 11 h 38"/>
                <a:gd name="T38" fmla="*/ 9 w 56"/>
                <a:gd name="T39" fmla="*/ 10 h 38"/>
                <a:gd name="T40" fmla="*/ 12 w 56"/>
                <a:gd name="T41" fmla="*/ 9 h 38"/>
                <a:gd name="T42" fmla="*/ 15 w 56"/>
                <a:gd name="T43" fmla="*/ 8 h 38"/>
                <a:gd name="T44" fmla="*/ 18 w 56"/>
                <a:gd name="T45" fmla="*/ 7 h 38"/>
                <a:gd name="T46" fmla="*/ 21 w 56"/>
                <a:gd name="T47" fmla="*/ 6 h 38"/>
                <a:gd name="T48" fmla="*/ 24 w 56"/>
                <a:gd name="T49" fmla="*/ 5 h 38"/>
                <a:gd name="T50" fmla="*/ 26 w 56"/>
                <a:gd name="T51" fmla="*/ 3 h 38"/>
                <a:gd name="T52" fmla="*/ 29 w 56"/>
                <a:gd name="T53" fmla="*/ 2 h 38"/>
                <a:gd name="T54" fmla="*/ 32 w 56"/>
                <a:gd name="T55" fmla="*/ 1 h 38"/>
                <a:gd name="T56" fmla="*/ 34 w 56"/>
                <a:gd name="T57" fmla="*/ 0 h 38"/>
                <a:gd name="T58" fmla="*/ 56 w 56"/>
                <a:gd name="T5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38">
                  <a:moveTo>
                    <a:pt x="56" y="22"/>
                  </a:moveTo>
                  <a:lnTo>
                    <a:pt x="54" y="23"/>
                  </a:lnTo>
                  <a:lnTo>
                    <a:pt x="51" y="24"/>
                  </a:lnTo>
                  <a:lnTo>
                    <a:pt x="49" y="26"/>
                  </a:lnTo>
                  <a:lnTo>
                    <a:pt x="46" y="27"/>
                  </a:lnTo>
                  <a:lnTo>
                    <a:pt x="43" y="28"/>
                  </a:lnTo>
                  <a:lnTo>
                    <a:pt x="40" y="29"/>
                  </a:lnTo>
                  <a:lnTo>
                    <a:pt x="38" y="30"/>
                  </a:lnTo>
                  <a:lnTo>
                    <a:pt x="35" y="31"/>
                  </a:lnTo>
                  <a:lnTo>
                    <a:pt x="32" y="32"/>
                  </a:lnTo>
                  <a:lnTo>
                    <a:pt x="29" y="33"/>
                  </a:lnTo>
                  <a:lnTo>
                    <a:pt x="26" y="34"/>
                  </a:lnTo>
                  <a:lnTo>
                    <a:pt x="24" y="35"/>
                  </a:lnTo>
                  <a:lnTo>
                    <a:pt x="21" y="36"/>
                  </a:lnTo>
                  <a:lnTo>
                    <a:pt x="18" y="37"/>
                  </a:lnTo>
                  <a:lnTo>
                    <a:pt x="15" y="38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6" y="11"/>
                  </a:lnTo>
                  <a:lnTo>
                    <a:pt x="9" y="10"/>
                  </a:lnTo>
                  <a:lnTo>
                    <a:pt x="12" y="9"/>
                  </a:lnTo>
                  <a:lnTo>
                    <a:pt x="15" y="8"/>
                  </a:lnTo>
                  <a:lnTo>
                    <a:pt x="18" y="7"/>
                  </a:lnTo>
                  <a:lnTo>
                    <a:pt x="21" y="6"/>
                  </a:lnTo>
                  <a:lnTo>
                    <a:pt x="24" y="5"/>
                  </a:lnTo>
                  <a:lnTo>
                    <a:pt x="26" y="3"/>
                  </a:lnTo>
                  <a:lnTo>
                    <a:pt x="29" y="2"/>
                  </a:lnTo>
                  <a:lnTo>
                    <a:pt x="32" y="1"/>
                  </a:lnTo>
                  <a:lnTo>
                    <a:pt x="34" y="0"/>
                  </a:lnTo>
                  <a:lnTo>
                    <a:pt x="56" y="22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76" name="Freeform 483"/>
            <p:cNvSpPr>
              <a:spLocks/>
            </p:cNvSpPr>
            <p:nvPr/>
          </p:nvSpPr>
          <p:spPr bwMode="auto">
            <a:xfrm>
              <a:off x="4043959" y="4664452"/>
              <a:ext cx="524762" cy="473524"/>
            </a:xfrm>
            <a:custGeom>
              <a:avLst/>
              <a:gdLst>
                <a:gd name="T0" fmla="*/ 288 w 288"/>
                <a:gd name="T1" fmla="*/ 132 h 204"/>
                <a:gd name="T2" fmla="*/ 270 w 288"/>
                <a:gd name="T3" fmla="*/ 138 h 204"/>
                <a:gd name="T4" fmla="*/ 258 w 288"/>
                <a:gd name="T5" fmla="*/ 150 h 204"/>
                <a:gd name="T6" fmla="*/ 240 w 288"/>
                <a:gd name="T7" fmla="*/ 156 h 204"/>
                <a:gd name="T8" fmla="*/ 222 w 288"/>
                <a:gd name="T9" fmla="*/ 162 h 204"/>
                <a:gd name="T10" fmla="*/ 210 w 288"/>
                <a:gd name="T11" fmla="*/ 168 h 204"/>
                <a:gd name="T12" fmla="*/ 192 w 288"/>
                <a:gd name="T13" fmla="*/ 174 h 204"/>
                <a:gd name="T14" fmla="*/ 174 w 288"/>
                <a:gd name="T15" fmla="*/ 180 h 204"/>
                <a:gd name="T16" fmla="*/ 156 w 288"/>
                <a:gd name="T17" fmla="*/ 186 h 204"/>
                <a:gd name="T18" fmla="*/ 138 w 288"/>
                <a:gd name="T19" fmla="*/ 192 h 204"/>
                <a:gd name="T20" fmla="*/ 126 w 288"/>
                <a:gd name="T21" fmla="*/ 198 h 204"/>
                <a:gd name="T22" fmla="*/ 108 w 288"/>
                <a:gd name="T23" fmla="*/ 204 h 204"/>
                <a:gd name="T24" fmla="*/ 90 w 288"/>
                <a:gd name="T25" fmla="*/ 204 h 204"/>
                <a:gd name="T26" fmla="*/ 0 w 288"/>
                <a:gd name="T27" fmla="*/ 54 h 204"/>
                <a:gd name="T28" fmla="*/ 24 w 288"/>
                <a:gd name="T29" fmla="*/ 48 h 204"/>
                <a:gd name="T30" fmla="*/ 42 w 288"/>
                <a:gd name="T31" fmla="*/ 42 h 204"/>
                <a:gd name="T32" fmla="*/ 60 w 288"/>
                <a:gd name="T33" fmla="*/ 36 h 204"/>
                <a:gd name="T34" fmla="*/ 78 w 288"/>
                <a:gd name="T35" fmla="*/ 30 h 204"/>
                <a:gd name="T36" fmla="*/ 102 w 288"/>
                <a:gd name="T37" fmla="*/ 24 h 204"/>
                <a:gd name="T38" fmla="*/ 120 w 288"/>
                <a:gd name="T39" fmla="*/ 18 h 204"/>
                <a:gd name="T40" fmla="*/ 138 w 288"/>
                <a:gd name="T41" fmla="*/ 6 h 204"/>
                <a:gd name="T42" fmla="*/ 156 w 288"/>
                <a:gd name="T43" fmla="*/ 0 h 204"/>
                <a:gd name="T44" fmla="*/ 288 w 288"/>
                <a:gd name="T45" fmla="*/ 13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04">
                  <a:moveTo>
                    <a:pt x="288" y="132"/>
                  </a:moveTo>
                  <a:lnTo>
                    <a:pt x="270" y="138"/>
                  </a:lnTo>
                  <a:lnTo>
                    <a:pt x="258" y="150"/>
                  </a:lnTo>
                  <a:lnTo>
                    <a:pt x="240" y="156"/>
                  </a:lnTo>
                  <a:lnTo>
                    <a:pt x="222" y="162"/>
                  </a:lnTo>
                  <a:lnTo>
                    <a:pt x="210" y="168"/>
                  </a:lnTo>
                  <a:lnTo>
                    <a:pt x="192" y="174"/>
                  </a:lnTo>
                  <a:lnTo>
                    <a:pt x="174" y="180"/>
                  </a:lnTo>
                  <a:lnTo>
                    <a:pt x="156" y="186"/>
                  </a:lnTo>
                  <a:lnTo>
                    <a:pt x="138" y="192"/>
                  </a:lnTo>
                  <a:lnTo>
                    <a:pt x="126" y="198"/>
                  </a:lnTo>
                  <a:lnTo>
                    <a:pt x="108" y="204"/>
                  </a:lnTo>
                  <a:lnTo>
                    <a:pt x="90" y="204"/>
                  </a:lnTo>
                  <a:lnTo>
                    <a:pt x="0" y="54"/>
                  </a:lnTo>
                  <a:lnTo>
                    <a:pt x="24" y="48"/>
                  </a:lnTo>
                  <a:lnTo>
                    <a:pt x="42" y="42"/>
                  </a:lnTo>
                  <a:lnTo>
                    <a:pt x="60" y="36"/>
                  </a:lnTo>
                  <a:lnTo>
                    <a:pt x="78" y="30"/>
                  </a:lnTo>
                  <a:lnTo>
                    <a:pt x="102" y="24"/>
                  </a:lnTo>
                  <a:lnTo>
                    <a:pt x="120" y="18"/>
                  </a:lnTo>
                  <a:lnTo>
                    <a:pt x="138" y="6"/>
                  </a:lnTo>
                  <a:lnTo>
                    <a:pt x="156" y="0"/>
                  </a:lnTo>
                  <a:lnTo>
                    <a:pt x="288" y="132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77" name="Freeform 484"/>
            <p:cNvSpPr>
              <a:spLocks/>
            </p:cNvSpPr>
            <p:nvPr/>
          </p:nvSpPr>
          <p:spPr bwMode="auto">
            <a:xfrm>
              <a:off x="4043959" y="4664452"/>
              <a:ext cx="524762" cy="473524"/>
            </a:xfrm>
            <a:custGeom>
              <a:avLst/>
              <a:gdLst>
                <a:gd name="T0" fmla="*/ 48 w 48"/>
                <a:gd name="T1" fmla="*/ 22 h 34"/>
                <a:gd name="T2" fmla="*/ 45 w 48"/>
                <a:gd name="T3" fmla="*/ 23 h 34"/>
                <a:gd name="T4" fmla="*/ 43 w 48"/>
                <a:gd name="T5" fmla="*/ 25 h 34"/>
                <a:gd name="T6" fmla="*/ 40 w 48"/>
                <a:gd name="T7" fmla="*/ 26 h 34"/>
                <a:gd name="T8" fmla="*/ 37 w 48"/>
                <a:gd name="T9" fmla="*/ 27 h 34"/>
                <a:gd name="T10" fmla="*/ 35 w 48"/>
                <a:gd name="T11" fmla="*/ 28 h 34"/>
                <a:gd name="T12" fmla="*/ 32 w 48"/>
                <a:gd name="T13" fmla="*/ 29 h 34"/>
                <a:gd name="T14" fmla="*/ 29 w 48"/>
                <a:gd name="T15" fmla="*/ 30 h 34"/>
                <a:gd name="T16" fmla="*/ 26 w 48"/>
                <a:gd name="T17" fmla="*/ 31 h 34"/>
                <a:gd name="T18" fmla="*/ 23 w 48"/>
                <a:gd name="T19" fmla="*/ 32 h 34"/>
                <a:gd name="T20" fmla="*/ 21 w 48"/>
                <a:gd name="T21" fmla="*/ 33 h 34"/>
                <a:gd name="T22" fmla="*/ 18 w 48"/>
                <a:gd name="T23" fmla="*/ 34 h 34"/>
                <a:gd name="T24" fmla="*/ 15 w 48"/>
                <a:gd name="T25" fmla="*/ 34 h 34"/>
                <a:gd name="T26" fmla="*/ 0 w 48"/>
                <a:gd name="T27" fmla="*/ 9 h 34"/>
                <a:gd name="T28" fmla="*/ 4 w 48"/>
                <a:gd name="T29" fmla="*/ 8 h 34"/>
                <a:gd name="T30" fmla="*/ 7 w 48"/>
                <a:gd name="T31" fmla="*/ 7 h 34"/>
                <a:gd name="T32" fmla="*/ 10 w 48"/>
                <a:gd name="T33" fmla="*/ 6 h 34"/>
                <a:gd name="T34" fmla="*/ 13 w 48"/>
                <a:gd name="T35" fmla="*/ 5 h 34"/>
                <a:gd name="T36" fmla="*/ 17 w 48"/>
                <a:gd name="T37" fmla="*/ 4 h 34"/>
                <a:gd name="T38" fmla="*/ 20 w 48"/>
                <a:gd name="T39" fmla="*/ 3 h 34"/>
                <a:gd name="T40" fmla="*/ 23 w 48"/>
                <a:gd name="T41" fmla="*/ 1 h 34"/>
                <a:gd name="T42" fmla="*/ 26 w 48"/>
                <a:gd name="T43" fmla="*/ 0 h 34"/>
                <a:gd name="T44" fmla="*/ 48 w 48"/>
                <a:gd name="T45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34">
                  <a:moveTo>
                    <a:pt x="48" y="22"/>
                  </a:moveTo>
                  <a:lnTo>
                    <a:pt x="45" y="23"/>
                  </a:lnTo>
                  <a:lnTo>
                    <a:pt x="43" y="25"/>
                  </a:lnTo>
                  <a:lnTo>
                    <a:pt x="40" y="26"/>
                  </a:lnTo>
                  <a:lnTo>
                    <a:pt x="37" y="27"/>
                  </a:lnTo>
                  <a:lnTo>
                    <a:pt x="35" y="28"/>
                  </a:lnTo>
                  <a:lnTo>
                    <a:pt x="32" y="29"/>
                  </a:lnTo>
                  <a:lnTo>
                    <a:pt x="29" y="30"/>
                  </a:lnTo>
                  <a:lnTo>
                    <a:pt x="26" y="31"/>
                  </a:lnTo>
                  <a:lnTo>
                    <a:pt x="23" y="32"/>
                  </a:lnTo>
                  <a:lnTo>
                    <a:pt x="21" y="33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0" y="9"/>
                  </a:lnTo>
                  <a:lnTo>
                    <a:pt x="4" y="8"/>
                  </a:lnTo>
                  <a:lnTo>
                    <a:pt x="7" y="7"/>
                  </a:lnTo>
                  <a:lnTo>
                    <a:pt x="10" y="6"/>
                  </a:lnTo>
                  <a:lnTo>
                    <a:pt x="13" y="5"/>
                  </a:lnTo>
                  <a:lnTo>
                    <a:pt x="17" y="4"/>
                  </a:lnTo>
                  <a:lnTo>
                    <a:pt x="20" y="3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48" y="22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78" name="Freeform 485"/>
            <p:cNvSpPr>
              <a:spLocks/>
            </p:cNvSpPr>
            <p:nvPr/>
          </p:nvSpPr>
          <p:spPr bwMode="auto">
            <a:xfrm>
              <a:off x="3869038" y="4316272"/>
              <a:ext cx="426369" cy="431743"/>
            </a:xfrm>
            <a:custGeom>
              <a:avLst/>
              <a:gdLst>
                <a:gd name="T0" fmla="*/ 234 w 234"/>
                <a:gd name="T1" fmla="*/ 132 h 186"/>
                <a:gd name="T2" fmla="*/ 216 w 234"/>
                <a:gd name="T3" fmla="*/ 144 h 186"/>
                <a:gd name="T4" fmla="*/ 198 w 234"/>
                <a:gd name="T5" fmla="*/ 150 h 186"/>
                <a:gd name="T6" fmla="*/ 180 w 234"/>
                <a:gd name="T7" fmla="*/ 156 h 186"/>
                <a:gd name="T8" fmla="*/ 162 w 234"/>
                <a:gd name="T9" fmla="*/ 162 h 186"/>
                <a:gd name="T10" fmla="*/ 144 w 234"/>
                <a:gd name="T11" fmla="*/ 168 h 186"/>
                <a:gd name="T12" fmla="*/ 126 w 234"/>
                <a:gd name="T13" fmla="*/ 174 h 186"/>
                <a:gd name="T14" fmla="*/ 108 w 234"/>
                <a:gd name="T15" fmla="*/ 180 h 186"/>
                <a:gd name="T16" fmla="*/ 90 w 234"/>
                <a:gd name="T17" fmla="*/ 186 h 186"/>
                <a:gd name="T18" fmla="*/ 0 w 234"/>
                <a:gd name="T19" fmla="*/ 36 h 186"/>
                <a:gd name="T20" fmla="*/ 24 w 234"/>
                <a:gd name="T21" fmla="*/ 30 h 186"/>
                <a:gd name="T22" fmla="*/ 42 w 234"/>
                <a:gd name="T23" fmla="*/ 24 h 186"/>
                <a:gd name="T24" fmla="*/ 60 w 234"/>
                <a:gd name="T25" fmla="*/ 18 h 186"/>
                <a:gd name="T26" fmla="*/ 84 w 234"/>
                <a:gd name="T27" fmla="*/ 6 h 186"/>
                <a:gd name="T28" fmla="*/ 102 w 234"/>
                <a:gd name="T29" fmla="*/ 0 h 186"/>
                <a:gd name="T30" fmla="*/ 234 w 234"/>
                <a:gd name="T31" fmla="*/ 13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4" h="186">
                  <a:moveTo>
                    <a:pt x="234" y="132"/>
                  </a:moveTo>
                  <a:lnTo>
                    <a:pt x="216" y="144"/>
                  </a:lnTo>
                  <a:lnTo>
                    <a:pt x="198" y="150"/>
                  </a:lnTo>
                  <a:lnTo>
                    <a:pt x="180" y="156"/>
                  </a:lnTo>
                  <a:lnTo>
                    <a:pt x="162" y="162"/>
                  </a:lnTo>
                  <a:lnTo>
                    <a:pt x="144" y="168"/>
                  </a:lnTo>
                  <a:lnTo>
                    <a:pt x="126" y="174"/>
                  </a:lnTo>
                  <a:lnTo>
                    <a:pt x="108" y="180"/>
                  </a:lnTo>
                  <a:lnTo>
                    <a:pt x="90" y="186"/>
                  </a:lnTo>
                  <a:lnTo>
                    <a:pt x="0" y="36"/>
                  </a:lnTo>
                  <a:lnTo>
                    <a:pt x="24" y="30"/>
                  </a:lnTo>
                  <a:lnTo>
                    <a:pt x="42" y="24"/>
                  </a:lnTo>
                  <a:lnTo>
                    <a:pt x="60" y="18"/>
                  </a:lnTo>
                  <a:lnTo>
                    <a:pt x="84" y="6"/>
                  </a:lnTo>
                  <a:lnTo>
                    <a:pt x="102" y="0"/>
                  </a:lnTo>
                  <a:lnTo>
                    <a:pt x="234" y="132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79" name="Freeform 486"/>
            <p:cNvSpPr>
              <a:spLocks/>
            </p:cNvSpPr>
            <p:nvPr/>
          </p:nvSpPr>
          <p:spPr bwMode="auto">
            <a:xfrm>
              <a:off x="3869038" y="4316272"/>
              <a:ext cx="426369" cy="431743"/>
            </a:xfrm>
            <a:custGeom>
              <a:avLst/>
              <a:gdLst>
                <a:gd name="T0" fmla="*/ 39 w 39"/>
                <a:gd name="T1" fmla="*/ 22 h 31"/>
                <a:gd name="T2" fmla="*/ 36 w 39"/>
                <a:gd name="T3" fmla="*/ 24 h 31"/>
                <a:gd name="T4" fmla="*/ 33 w 39"/>
                <a:gd name="T5" fmla="*/ 25 h 31"/>
                <a:gd name="T6" fmla="*/ 30 w 39"/>
                <a:gd name="T7" fmla="*/ 26 h 31"/>
                <a:gd name="T8" fmla="*/ 27 w 39"/>
                <a:gd name="T9" fmla="*/ 27 h 31"/>
                <a:gd name="T10" fmla="*/ 24 w 39"/>
                <a:gd name="T11" fmla="*/ 28 h 31"/>
                <a:gd name="T12" fmla="*/ 21 w 39"/>
                <a:gd name="T13" fmla="*/ 29 h 31"/>
                <a:gd name="T14" fmla="*/ 18 w 39"/>
                <a:gd name="T15" fmla="*/ 30 h 31"/>
                <a:gd name="T16" fmla="*/ 15 w 39"/>
                <a:gd name="T17" fmla="*/ 31 h 31"/>
                <a:gd name="T18" fmla="*/ 0 w 39"/>
                <a:gd name="T19" fmla="*/ 6 h 31"/>
                <a:gd name="T20" fmla="*/ 4 w 39"/>
                <a:gd name="T21" fmla="*/ 5 h 31"/>
                <a:gd name="T22" fmla="*/ 7 w 39"/>
                <a:gd name="T23" fmla="*/ 4 h 31"/>
                <a:gd name="T24" fmla="*/ 10 w 39"/>
                <a:gd name="T25" fmla="*/ 3 h 31"/>
                <a:gd name="T26" fmla="*/ 14 w 39"/>
                <a:gd name="T27" fmla="*/ 1 h 31"/>
                <a:gd name="T28" fmla="*/ 17 w 39"/>
                <a:gd name="T29" fmla="*/ 0 h 31"/>
                <a:gd name="T30" fmla="*/ 39 w 39"/>
                <a:gd name="T31" fmla="*/ 2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9" y="22"/>
                  </a:moveTo>
                  <a:lnTo>
                    <a:pt x="36" y="24"/>
                  </a:lnTo>
                  <a:lnTo>
                    <a:pt x="33" y="25"/>
                  </a:lnTo>
                  <a:lnTo>
                    <a:pt x="30" y="26"/>
                  </a:lnTo>
                  <a:lnTo>
                    <a:pt x="27" y="27"/>
                  </a:lnTo>
                  <a:lnTo>
                    <a:pt x="24" y="28"/>
                  </a:lnTo>
                  <a:lnTo>
                    <a:pt x="21" y="29"/>
                  </a:lnTo>
                  <a:lnTo>
                    <a:pt x="18" y="30"/>
                  </a:lnTo>
                  <a:lnTo>
                    <a:pt x="15" y="31"/>
                  </a:lnTo>
                  <a:lnTo>
                    <a:pt x="0" y="6"/>
                  </a:lnTo>
                  <a:lnTo>
                    <a:pt x="4" y="5"/>
                  </a:lnTo>
                  <a:lnTo>
                    <a:pt x="7" y="4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39" y="22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80" name="Freeform 487"/>
            <p:cNvSpPr>
              <a:spLocks/>
            </p:cNvSpPr>
            <p:nvPr/>
          </p:nvSpPr>
          <p:spPr bwMode="auto">
            <a:xfrm>
              <a:off x="3694118" y="3968093"/>
              <a:ext cx="327976" cy="389961"/>
            </a:xfrm>
            <a:custGeom>
              <a:avLst/>
              <a:gdLst>
                <a:gd name="T0" fmla="*/ 180 w 180"/>
                <a:gd name="T1" fmla="*/ 132 h 168"/>
                <a:gd name="T2" fmla="*/ 162 w 180"/>
                <a:gd name="T3" fmla="*/ 144 h 168"/>
                <a:gd name="T4" fmla="*/ 144 w 180"/>
                <a:gd name="T5" fmla="*/ 150 h 168"/>
                <a:gd name="T6" fmla="*/ 126 w 180"/>
                <a:gd name="T7" fmla="*/ 156 h 168"/>
                <a:gd name="T8" fmla="*/ 108 w 180"/>
                <a:gd name="T9" fmla="*/ 162 h 168"/>
                <a:gd name="T10" fmla="*/ 90 w 180"/>
                <a:gd name="T11" fmla="*/ 168 h 168"/>
                <a:gd name="T12" fmla="*/ 0 w 180"/>
                <a:gd name="T13" fmla="*/ 18 h 168"/>
                <a:gd name="T14" fmla="*/ 24 w 180"/>
                <a:gd name="T15" fmla="*/ 12 h 168"/>
                <a:gd name="T16" fmla="*/ 48 w 180"/>
                <a:gd name="T17" fmla="*/ 0 h 168"/>
                <a:gd name="T18" fmla="*/ 180 w 180"/>
                <a:gd name="T19" fmla="*/ 13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" h="168">
                  <a:moveTo>
                    <a:pt x="180" y="132"/>
                  </a:moveTo>
                  <a:lnTo>
                    <a:pt x="162" y="144"/>
                  </a:lnTo>
                  <a:lnTo>
                    <a:pt x="144" y="150"/>
                  </a:lnTo>
                  <a:lnTo>
                    <a:pt x="126" y="156"/>
                  </a:lnTo>
                  <a:lnTo>
                    <a:pt x="108" y="162"/>
                  </a:lnTo>
                  <a:lnTo>
                    <a:pt x="90" y="168"/>
                  </a:lnTo>
                  <a:lnTo>
                    <a:pt x="0" y="18"/>
                  </a:lnTo>
                  <a:lnTo>
                    <a:pt x="24" y="12"/>
                  </a:lnTo>
                  <a:lnTo>
                    <a:pt x="48" y="0"/>
                  </a:lnTo>
                  <a:lnTo>
                    <a:pt x="180" y="132"/>
                  </a:lnTo>
                  <a:close/>
                </a:path>
              </a:pathLst>
            </a:custGeom>
            <a:solidFill>
              <a:srgbClr val="D9E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81" name="Freeform 488"/>
            <p:cNvSpPr>
              <a:spLocks/>
            </p:cNvSpPr>
            <p:nvPr/>
          </p:nvSpPr>
          <p:spPr bwMode="auto">
            <a:xfrm>
              <a:off x="3694118" y="3968093"/>
              <a:ext cx="327976" cy="389961"/>
            </a:xfrm>
            <a:custGeom>
              <a:avLst/>
              <a:gdLst>
                <a:gd name="T0" fmla="*/ 30 w 30"/>
                <a:gd name="T1" fmla="*/ 22 h 28"/>
                <a:gd name="T2" fmla="*/ 27 w 30"/>
                <a:gd name="T3" fmla="*/ 24 h 28"/>
                <a:gd name="T4" fmla="*/ 24 w 30"/>
                <a:gd name="T5" fmla="*/ 25 h 28"/>
                <a:gd name="T6" fmla="*/ 21 w 30"/>
                <a:gd name="T7" fmla="*/ 26 h 28"/>
                <a:gd name="T8" fmla="*/ 18 w 30"/>
                <a:gd name="T9" fmla="*/ 27 h 28"/>
                <a:gd name="T10" fmla="*/ 15 w 30"/>
                <a:gd name="T11" fmla="*/ 28 h 28"/>
                <a:gd name="T12" fmla="*/ 0 w 30"/>
                <a:gd name="T13" fmla="*/ 3 h 28"/>
                <a:gd name="T14" fmla="*/ 4 w 30"/>
                <a:gd name="T15" fmla="*/ 2 h 28"/>
                <a:gd name="T16" fmla="*/ 8 w 30"/>
                <a:gd name="T17" fmla="*/ 0 h 28"/>
                <a:gd name="T18" fmla="*/ 30 w 30"/>
                <a:gd name="T19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28">
                  <a:moveTo>
                    <a:pt x="30" y="22"/>
                  </a:moveTo>
                  <a:lnTo>
                    <a:pt x="27" y="24"/>
                  </a:lnTo>
                  <a:lnTo>
                    <a:pt x="24" y="25"/>
                  </a:lnTo>
                  <a:lnTo>
                    <a:pt x="21" y="26"/>
                  </a:lnTo>
                  <a:lnTo>
                    <a:pt x="18" y="27"/>
                  </a:lnTo>
                  <a:lnTo>
                    <a:pt x="15" y="28"/>
                  </a:ln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30" y="22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82" name="Freeform 489"/>
            <p:cNvSpPr>
              <a:spLocks/>
            </p:cNvSpPr>
            <p:nvPr/>
          </p:nvSpPr>
          <p:spPr bwMode="auto">
            <a:xfrm>
              <a:off x="3781578" y="5193685"/>
              <a:ext cx="568492" cy="473524"/>
            </a:xfrm>
            <a:custGeom>
              <a:avLst/>
              <a:gdLst>
                <a:gd name="T0" fmla="*/ 312 w 312"/>
                <a:gd name="T1" fmla="*/ 150 h 204"/>
                <a:gd name="T2" fmla="*/ 294 w 312"/>
                <a:gd name="T3" fmla="*/ 156 h 204"/>
                <a:gd name="T4" fmla="*/ 276 w 312"/>
                <a:gd name="T5" fmla="*/ 162 h 204"/>
                <a:gd name="T6" fmla="*/ 258 w 312"/>
                <a:gd name="T7" fmla="*/ 168 h 204"/>
                <a:gd name="T8" fmla="*/ 240 w 312"/>
                <a:gd name="T9" fmla="*/ 168 h 204"/>
                <a:gd name="T10" fmla="*/ 222 w 312"/>
                <a:gd name="T11" fmla="*/ 174 h 204"/>
                <a:gd name="T12" fmla="*/ 204 w 312"/>
                <a:gd name="T13" fmla="*/ 180 h 204"/>
                <a:gd name="T14" fmla="*/ 186 w 312"/>
                <a:gd name="T15" fmla="*/ 180 h 204"/>
                <a:gd name="T16" fmla="*/ 162 w 312"/>
                <a:gd name="T17" fmla="*/ 186 h 204"/>
                <a:gd name="T18" fmla="*/ 144 w 312"/>
                <a:gd name="T19" fmla="*/ 186 h 204"/>
                <a:gd name="T20" fmla="*/ 126 w 312"/>
                <a:gd name="T21" fmla="*/ 192 h 204"/>
                <a:gd name="T22" fmla="*/ 108 w 312"/>
                <a:gd name="T23" fmla="*/ 192 h 204"/>
                <a:gd name="T24" fmla="*/ 90 w 312"/>
                <a:gd name="T25" fmla="*/ 198 h 204"/>
                <a:gd name="T26" fmla="*/ 72 w 312"/>
                <a:gd name="T27" fmla="*/ 198 h 204"/>
                <a:gd name="T28" fmla="*/ 54 w 312"/>
                <a:gd name="T29" fmla="*/ 198 h 204"/>
                <a:gd name="T30" fmla="*/ 36 w 312"/>
                <a:gd name="T31" fmla="*/ 204 h 204"/>
                <a:gd name="T32" fmla="*/ 0 w 312"/>
                <a:gd name="T33" fmla="*/ 42 h 204"/>
                <a:gd name="T34" fmla="*/ 24 w 312"/>
                <a:gd name="T35" fmla="*/ 36 h 204"/>
                <a:gd name="T36" fmla="*/ 42 w 312"/>
                <a:gd name="T37" fmla="*/ 36 h 204"/>
                <a:gd name="T38" fmla="*/ 60 w 312"/>
                <a:gd name="T39" fmla="*/ 36 h 204"/>
                <a:gd name="T40" fmla="*/ 78 w 312"/>
                <a:gd name="T41" fmla="*/ 30 h 204"/>
                <a:gd name="T42" fmla="*/ 96 w 312"/>
                <a:gd name="T43" fmla="*/ 30 h 204"/>
                <a:gd name="T44" fmla="*/ 114 w 312"/>
                <a:gd name="T45" fmla="*/ 24 h 204"/>
                <a:gd name="T46" fmla="*/ 132 w 312"/>
                <a:gd name="T47" fmla="*/ 24 h 204"/>
                <a:gd name="T48" fmla="*/ 156 w 312"/>
                <a:gd name="T49" fmla="*/ 18 h 204"/>
                <a:gd name="T50" fmla="*/ 174 w 312"/>
                <a:gd name="T51" fmla="*/ 12 h 204"/>
                <a:gd name="T52" fmla="*/ 192 w 312"/>
                <a:gd name="T53" fmla="*/ 12 h 204"/>
                <a:gd name="T54" fmla="*/ 210 w 312"/>
                <a:gd name="T55" fmla="*/ 6 h 204"/>
                <a:gd name="T56" fmla="*/ 228 w 312"/>
                <a:gd name="T57" fmla="*/ 0 h 204"/>
                <a:gd name="T58" fmla="*/ 312 w 312"/>
                <a:gd name="T59" fmla="*/ 15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2" h="204">
                  <a:moveTo>
                    <a:pt x="312" y="150"/>
                  </a:moveTo>
                  <a:lnTo>
                    <a:pt x="294" y="156"/>
                  </a:lnTo>
                  <a:lnTo>
                    <a:pt x="276" y="162"/>
                  </a:lnTo>
                  <a:lnTo>
                    <a:pt x="258" y="168"/>
                  </a:lnTo>
                  <a:lnTo>
                    <a:pt x="240" y="168"/>
                  </a:lnTo>
                  <a:lnTo>
                    <a:pt x="222" y="174"/>
                  </a:lnTo>
                  <a:lnTo>
                    <a:pt x="204" y="180"/>
                  </a:lnTo>
                  <a:lnTo>
                    <a:pt x="186" y="180"/>
                  </a:lnTo>
                  <a:lnTo>
                    <a:pt x="162" y="186"/>
                  </a:lnTo>
                  <a:lnTo>
                    <a:pt x="144" y="186"/>
                  </a:lnTo>
                  <a:lnTo>
                    <a:pt x="126" y="192"/>
                  </a:lnTo>
                  <a:lnTo>
                    <a:pt x="108" y="192"/>
                  </a:lnTo>
                  <a:lnTo>
                    <a:pt x="90" y="198"/>
                  </a:lnTo>
                  <a:lnTo>
                    <a:pt x="72" y="198"/>
                  </a:lnTo>
                  <a:lnTo>
                    <a:pt x="54" y="198"/>
                  </a:lnTo>
                  <a:lnTo>
                    <a:pt x="36" y="204"/>
                  </a:lnTo>
                  <a:lnTo>
                    <a:pt x="0" y="42"/>
                  </a:lnTo>
                  <a:lnTo>
                    <a:pt x="24" y="36"/>
                  </a:lnTo>
                  <a:lnTo>
                    <a:pt x="42" y="36"/>
                  </a:lnTo>
                  <a:lnTo>
                    <a:pt x="60" y="36"/>
                  </a:lnTo>
                  <a:lnTo>
                    <a:pt x="78" y="30"/>
                  </a:lnTo>
                  <a:lnTo>
                    <a:pt x="96" y="30"/>
                  </a:lnTo>
                  <a:lnTo>
                    <a:pt x="114" y="24"/>
                  </a:lnTo>
                  <a:lnTo>
                    <a:pt x="132" y="24"/>
                  </a:lnTo>
                  <a:lnTo>
                    <a:pt x="156" y="18"/>
                  </a:lnTo>
                  <a:lnTo>
                    <a:pt x="174" y="12"/>
                  </a:lnTo>
                  <a:lnTo>
                    <a:pt x="192" y="12"/>
                  </a:lnTo>
                  <a:lnTo>
                    <a:pt x="210" y="6"/>
                  </a:lnTo>
                  <a:lnTo>
                    <a:pt x="228" y="0"/>
                  </a:lnTo>
                  <a:lnTo>
                    <a:pt x="312" y="1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83" name="Freeform 490"/>
            <p:cNvSpPr>
              <a:spLocks/>
            </p:cNvSpPr>
            <p:nvPr/>
          </p:nvSpPr>
          <p:spPr bwMode="auto">
            <a:xfrm>
              <a:off x="3781578" y="5193685"/>
              <a:ext cx="568492" cy="473524"/>
            </a:xfrm>
            <a:custGeom>
              <a:avLst/>
              <a:gdLst>
                <a:gd name="T0" fmla="*/ 52 w 52"/>
                <a:gd name="T1" fmla="*/ 25 h 34"/>
                <a:gd name="T2" fmla="*/ 49 w 52"/>
                <a:gd name="T3" fmla="*/ 26 h 34"/>
                <a:gd name="T4" fmla="*/ 46 w 52"/>
                <a:gd name="T5" fmla="*/ 27 h 34"/>
                <a:gd name="T6" fmla="*/ 43 w 52"/>
                <a:gd name="T7" fmla="*/ 28 h 34"/>
                <a:gd name="T8" fmla="*/ 40 w 52"/>
                <a:gd name="T9" fmla="*/ 28 h 34"/>
                <a:gd name="T10" fmla="*/ 37 w 52"/>
                <a:gd name="T11" fmla="*/ 29 h 34"/>
                <a:gd name="T12" fmla="*/ 34 w 52"/>
                <a:gd name="T13" fmla="*/ 30 h 34"/>
                <a:gd name="T14" fmla="*/ 31 w 52"/>
                <a:gd name="T15" fmla="*/ 30 h 34"/>
                <a:gd name="T16" fmla="*/ 27 w 52"/>
                <a:gd name="T17" fmla="*/ 31 h 34"/>
                <a:gd name="T18" fmla="*/ 24 w 52"/>
                <a:gd name="T19" fmla="*/ 31 h 34"/>
                <a:gd name="T20" fmla="*/ 21 w 52"/>
                <a:gd name="T21" fmla="*/ 32 h 34"/>
                <a:gd name="T22" fmla="*/ 18 w 52"/>
                <a:gd name="T23" fmla="*/ 32 h 34"/>
                <a:gd name="T24" fmla="*/ 15 w 52"/>
                <a:gd name="T25" fmla="*/ 33 h 34"/>
                <a:gd name="T26" fmla="*/ 12 w 52"/>
                <a:gd name="T27" fmla="*/ 33 h 34"/>
                <a:gd name="T28" fmla="*/ 9 w 52"/>
                <a:gd name="T29" fmla="*/ 33 h 34"/>
                <a:gd name="T30" fmla="*/ 6 w 52"/>
                <a:gd name="T31" fmla="*/ 34 h 34"/>
                <a:gd name="T32" fmla="*/ 0 w 52"/>
                <a:gd name="T33" fmla="*/ 7 h 34"/>
                <a:gd name="T34" fmla="*/ 4 w 52"/>
                <a:gd name="T35" fmla="*/ 6 h 34"/>
                <a:gd name="T36" fmla="*/ 7 w 52"/>
                <a:gd name="T37" fmla="*/ 6 h 34"/>
                <a:gd name="T38" fmla="*/ 10 w 52"/>
                <a:gd name="T39" fmla="*/ 6 h 34"/>
                <a:gd name="T40" fmla="*/ 13 w 52"/>
                <a:gd name="T41" fmla="*/ 5 h 34"/>
                <a:gd name="T42" fmla="*/ 16 w 52"/>
                <a:gd name="T43" fmla="*/ 5 h 34"/>
                <a:gd name="T44" fmla="*/ 19 w 52"/>
                <a:gd name="T45" fmla="*/ 4 h 34"/>
                <a:gd name="T46" fmla="*/ 22 w 52"/>
                <a:gd name="T47" fmla="*/ 4 h 34"/>
                <a:gd name="T48" fmla="*/ 26 w 52"/>
                <a:gd name="T49" fmla="*/ 3 h 34"/>
                <a:gd name="T50" fmla="*/ 29 w 52"/>
                <a:gd name="T51" fmla="*/ 2 h 34"/>
                <a:gd name="T52" fmla="*/ 32 w 52"/>
                <a:gd name="T53" fmla="*/ 2 h 34"/>
                <a:gd name="T54" fmla="*/ 35 w 52"/>
                <a:gd name="T55" fmla="*/ 1 h 34"/>
                <a:gd name="T56" fmla="*/ 38 w 52"/>
                <a:gd name="T57" fmla="*/ 0 h 34"/>
                <a:gd name="T58" fmla="*/ 52 w 52"/>
                <a:gd name="T59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" h="34">
                  <a:moveTo>
                    <a:pt x="52" y="25"/>
                  </a:moveTo>
                  <a:lnTo>
                    <a:pt x="49" y="26"/>
                  </a:lnTo>
                  <a:lnTo>
                    <a:pt x="46" y="27"/>
                  </a:lnTo>
                  <a:lnTo>
                    <a:pt x="43" y="28"/>
                  </a:lnTo>
                  <a:lnTo>
                    <a:pt x="40" y="28"/>
                  </a:lnTo>
                  <a:lnTo>
                    <a:pt x="37" y="29"/>
                  </a:lnTo>
                  <a:lnTo>
                    <a:pt x="34" y="30"/>
                  </a:lnTo>
                  <a:lnTo>
                    <a:pt x="31" y="30"/>
                  </a:lnTo>
                  <a:lnTo>
                    <a:pt x="27" y="31"/>
                  </a:lnTo>
                  <a:lnTo>
                    <a:pt x="24" y="31"/>
                  </a:lnTo>
                  <a:lnTo>
                    <a:pt x="21" y="32"/>
                  </a:lnTo>
                  <a:lnTo>
                    <a:pt x="18" y="32"/>
                  </a:lnTo>
                  <a:lnTo>
                    <a:pt x="15" y="33"/>
                  </a:lnTo>
                  <a:lnTo>
                    <a:pt x="12" y="33"/>
                  </a:lnTo>
                  <a:lnTo>
                    <a:pt x="9" y="33"/>
                  </a:lnTo>
                  <a:lnTo>
                    <a:pt x="6" y="34"/>
                  </a:lnTo>
                  <a:lnTo>
                    <a:pt x="0" y="7"/>
                  </a:lnTo>
                  <a:lnTo>
                    <a:pt x="4" y="6"/>
                  </a:lnTo>
                  <a:lnTo>
                    <a:pt x="7" y="6"/>
                  </a:lnTo>
                  <a:lnTo>
                    <a:pt x="10" y="6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9" y="4"/>
                  </a:lnTo>
                  <a:lnTo>
                    <a:pt x="22" y="4"/>
                  </a:lnTo>
                  <a:lnTo>
                    <a:pt x="26" y="3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5" y="1"/>
                  </a:lnTo>
                  <a:lnTo>
                    <a:pt x="38" y="0"/>
                  </a:lnTo>
                  <a:lnTo>
                    <a:pt x="52" y="25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84" name="Freeform 491"/>
            <p:cNvSpPr>
              <a:spLocks/>
            </p:cNvSpPr>
            <p:nvPr/>
          </p:nvSpPr>
          <p:spPr bwMode="auto">
            <a:xfrm>
              <a:off x="3715983" y="4803724"/>
              <a:ext cx="459167" cy="445670"/>
            </a:xfrm>
            <a:custGeom>
              <a:avLst/>
              <a:gdLst>
                <a:gd name="T0" fmla="*/ 252 w 252"/>
                <a:gd name="T1" fmla="*/ 150 h 192"/>
                <a:gd name="T2" fmla="*/ 234 w 252"/>
                <a:gd name="T3" fmla="*/ 156 h 192"/>
                <a:gd name="T4" fmla="*/ 216 w 252"/>
                <a:gd name="T5" fmla="*/ 162 h 192"/>
                <a:gd name="T6" fmla="*/ 198 w 252"/>
                <a:gd name="T7" fmla="*/ 162 h 192"/>
                <a:gd name="T8" fmla="*/ 180 w 252"/>
                <a:gd name="T9" fmla="*/ 168 h 192"/>
                <a:gd name="T10" fmla="*/ 162 w 252"/>
                <a:gd name="T11" fmla="*/ 174 h 192"/>
                <a:gd name="T12" fmla="*/ 144 w 252"/>
                <a:gd name="T13" fmla="*/ 174 h 192"/>
                <a:gd name="T14" fmla="*/ 126 w 252"/>
                <a:gd name="T15" fmla="*/ 180 h 192"/>
                <a:gd name="T16" fmla="*/ 108 w 252"/>
                <a:gd name="T17" fmla="*/ 180 h 192"/>
                <a:gd name="T18" fmla="*/ 90 w 252"/>
                <a:gd name="T19" fmla="*/ 186 h 192"/>
                <a:gd name="T20" fmla="*/ 72 w 252"/>
                <a:gd name="T21" fmla="*/ 186 h 192"/>
                <a:gd name="T22" fmla="*/ 54 w 252"/>
                <a:gd name="T23" fmla="*/ 186 h 192"/>
                <a:gd name="T24" fmla="*/ 36 w 252"/>
                <a:gd name="T25" fmla="*/ 192 h 192"/>
                <a:gd name="T26" fmla="*/ 0 w 252"/>
                <a:gd name="T27" fmla="*/ 30 h 192"/>
                <a:gd name="T28" fmla="*/ 24 w 252"/>
                <a:gd name="T29" fmla="*/ 24 h 192"/>
                <a:gd name="T30" fmla="*/ 48 w 252"/>
                <a:gd name="T31" fmla="*/ 24 h 192"/>
                <a:gd name="T32" fmla="*/ 66 w 252"/>
                <a:gd name="T33" fmla="*/ 18 h 192"/>
                <a:gd name="T34" fmla="*/ 90 w 252"/>
                <a:gd name="T35" fmla="*/ 18 h 192"/>
                <a:gd name="T36" fmla="*/ 108 w 252"/>
                <a:gd name="T37" fmla="*/ 12 h 192"/>
                <a:gd name="T38" fmla="*/ 126 w 252"/>
                <a:gd name="T39" fmla="*/ 6 h 192"/>
                <a:gd name="T40" fmla="*/ 150 w 252"/>
                <a:gd name="T41" fmla="*/ 6 h 192"/>
                <a:gd name="T42" fmla="*/ 168 w 252"/>
                <a:gd name="T43" fmla="*/ 0 h 192"/>
                <a:gd name="T44" fmla="*/ 252 w 252"/>
                <a:gd name="T45" fmla="*/ 15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2" h="192">
                  <a:moveTo>
                    <a:pt x="252" y="150"/>
                  </a:moveTo>
                  <a:lnTo>
                    <a:pt x="234" y="156"/>
                  </a:lnTo>
                  <a:lnTo>
                    <a:pt x="216" y="162"/>
                  </a:lnTo>
                  <a:lnTo>
                    <a:pt x="198" y="162"/>
                  </a:lnTo>
                  <a:lnTo>
                    <a:pt x="180" y="168"/>
                  </a:lnTo>
                  <a:lnTo>
                    <a:pt x="162" y="174"/>
                  </a:lnTo>
                  <a:lnTo>
                    <a:pt x="144" y="174"/>
                  </a:lnTo>
                  <a:lnTo>
                    <a:pt x="126" y="180"/>
                  </a:lnTo>
                  <a:lnTo>
                    <a:pt x="108" y="180"/>
                  </a:lnTo>
                  <a:lnTo>
                    <a:pt x="90" y="186"/>
                  </a:lnTo>
                  <a:lnTo>
                    <a:pt x="72" y="186"/>
                  </a:lnTo>
                  <a:lnTo>
                    <a:pt x="54" y="186"/>
                  </a:lnTo>
                  <a:lnTo>
                    <a:pt x="36" y="192"/>
                  </a:lnTo>
                  <a:lnTo>
                    <a:pt x="0" y="30"/>
                  </a:lnTo>
                  <a:lnTo>
                    <a:pt x="24" y="24"/>
                  </a:lnTo>
                  <a:lnTo>
                    <a:pt x="48" y="24"/>
                  </a:lnTo>
                  <a:lnTo>
                    <a:pt x="66" y="18"/>
                  </a:lnTo>
                  <a:lnTo>
                    <a:pt x="90" y="18"/>
                  </a:lnTo>
                  <a:lnTo>
                    <a:pt x="108" y="12"/>
                  </a:lnTo>
                  <a:lnTo>
                    <a:pt x="126" y="6"/>
                  </a:lnTo>
                  <a:lnTo>
                    <a:pt x="150" y="6"/>
                  </a:lnTo>
                  <a:lnTo>
                    <a:pt x="168" y="0"/>
                  </a:lnTo>
                  <a:lnTo>
                    <a:pt x="252" y="15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85" name="Freeform 492"/>
            <p:cNvSpPr>
              <a:spLocks/>
            </p:cNvSpPr>
            <p:nvPr/>
          </p:nvSpPr>
          <p:spPr bwMode="auto">
            <a:xfrm>
              <a:off x="3715983" y="4803724"/>
              <a:ext cx="459167" cy="445670"/>
            </a:xfrm>
            <a:custGeom>
              <a:avLst/>
              <a:gdLst>
                <a:gd name="T0" fmla="*/ 42 w 42"/>
                <a:gd name="T1" fmla="*/ 25 h 32"/>
                <a:gd name="T2" fmla="*/ 39 w 42"/>
                <a:gd name="T3" fmla="*/ 26 h 32"/>
                <a:gd name="T4" fmla="*/ 36 w 42"/>
                <a:gd name="T5" fmla="*/ 27 h 32"/>
                <a:gd name="T6" fmla="*/ 33 w 42"/>
                <a:gd name="T7" fmla="*/ 27 h 32"/>
                <a:gd name="T8" fmla="*/ 30 w 42"/>
                <a:gd name="T9" fmla="*/ 28 h 32"/>
                <a:gd name="T10" fmla="*/ 27 w 42"/>
                <a:gd name="T11" fmla="*/ 29 h 32"/>
                <a:gd name="T12" fmla="*/ 24 w 42"/>
                <a:gd name="T13" fmla="*/ 29 h 32"/>
                <a:gd name="T14" fmla="*/ 21 w 42"/>
                <a:gd name="T15" fmla="*/ 30 h 32"/>
                <a:gd name="T16" fmla="*/ 18 w 42"/>
                <a:gd name="T17" fmla="*/ 30 h 32"/>
                <a:gd name="T18" fmla="*/ 15 w 42"/>
                <a:gd name="T19" fmla="*/ 31 h 32"/>
                <a:gd name="T20" fmla="*/ 12 w 42"/>
                <a:gd name="T21" fmla="*/ 31 h 32"/>
                <a:gd name="T22" fmla="*/ 9 w 42"/>
                <a:gd name="T23" fmla="*/ 31 h 32"/>
                <a:gd name="T24" fmla="*/ 6 w 42"/>
                <a:gd name="T25" fmla="*/ 32 h 32"/>
                <a:gd name="T26" fmla="*/ 0 w 42"/>
                <a:gd name="T27" fmla="*/ 5 h 32"/>
                <a:gd name="T28" fmla="*/ 4 w 42"/>
                <a:gd name="T29" fmla="*/ 4 h 32"/>
                <a:gd name="T30" fmla="*/ 8 w 42"/>
                <a:gd name="T31" fmla="*/ 4 h 32"/>
                <a:gd name="T32" fmla="*/ 11 w 42"/>
                <a:gd name="T33" fmla="*/ 3 h 32"/>
                <a:gd name="T34" fmla="*/ 15 w 42"/>
                <a:gd name="T35" fmla="*/ 3 h 32"/>
                <a:gd name="T36" fmla="*/ 18 w 42"/>
                <a:gd name="T37" fmla="*/ 2 h 32"/>
                <a:gd name="T38" fmla="*/ 21 w 42"/>
                <a:gd name="T39" fmla="*/ 1 h 32"/>
                <a:gd name="T40" fmla="*/ 25 w 42"/>
                <a:gd name="T41" fmla="*/ 1 h 32"/>
                <a:gd name="T42" fmla="*/ 28 w 42"/>
                <a:gd name="T43" fmla="*/ 0 h 32"/>
                <a:gd name="T44" fmla="*/ 42 w 42"/>
                <a:gd name="T45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" h="32">
                  <a:moveTo>
                    <a:pt x="42" y="25"/>
                  </a:moveTo>
                  <a:lnTo>
                    <a:pt x="39" y="26"/>
                  </a:lnTo>
                  <a:lnTo>
                    <a:pt x="36" y="27"/>
                  </a:lnTo>
                  <a:lnTo>
                    <a:pt x="33" y="27"/>
                  </a:lnTo>
                  <a:lnTo>
                    <a:pt x="30" y="28"/>
                  </a:lnTo>
                  <a:lnTo>
                    <a:pt x="27" y="29"/>
                  </a:lnTo>
                  <a:lnTo>
                    <a:pt x="24" y="29"/>
                  </a:lnTo>
                  <a:lnTo>
                    <a:pt x="21" y="30"/>
                  </a:lnTo>
                  <a:lnTo>
                    <a:pt x="18" y="30"/>
                  </a:lnTo>
                  <a:lnTo>
                    <a:pt x="15" y="31"/>
                  </a:lnTo>
                  <a:lnTo>
                    <a:pt x="12" y="31"/>
                  </a:lnTo>
                  <a:lnTo>
                    <a:pt x="9" y="31"/>
                  </a:lnTo>
                  <a:lnTo>
                    <a:pt x="6" y="32"/>
                  </a:lnTo>
                  <a:lnTo>
                    <a:pt x="0" y="5"/>
                  </a:lnTo>
                  <a:lnTo>
                    <a:pt x="4" y="4"/>
                  </a:lnTo>
                  <a:lnTo>
                    <a:pt x="8" y="4"/>
                  </a:lnTo>
                  <a:lnTo>
                    <a:pt x="11" y="3"/>
                  </a:lnTo>
                  <a:lnTo>
                    <a:pt x="15" y="3"/>
                  </a:lnTo>
                  <a:lnTo>
                    <a:pt x="18" y="2"/>
                  </a:lnTo>
                  <a:lnTo>
                    <a:pt x="21" y="1"/>
                  </a:lnTo>
                  <a:lnTo>
                    <a:pt x="25" y="1"/>
                  </a:lnTo>
                  <a:lnTo>
                    <a:pt x="28" y="0"/>
                  </a:lnTo>
                  <a:lnTo>
                    <a:pt x="42" y="25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86" name="Freeform 493"/>
            <p:cNvSpPr>
              <a:spLocks/>
            </p:cNvSpPr>
            <p:nvPr/>
          </p:nvSpPr>
          <p:spPr bwMode="auto">
            <a:xfrm>
              <a:off x="3650388" y="4413763"/>
              <a:ext cx="360774" cy="417815"/>
            </a:xfrm>
            <a:custGeom>
              <a:avLst/>
              <a:gdLst>
                <a:gd name="T0" fmla="*/ 198 w 198"/>
                <a:gd name="T1" fmla="*/ 150 h 180"/>
                <a:gd name="T2" fmla="*/ 174 w 198"/>
                <a:gd name="T3" fmla="*/ 156 h 180"/>
                <a:gd name="T4" fmla="*/ 156 w 198"/>
                <a:gd name="T5" fmla="*/ 156 h 180"/>
                <a:gd name="T6" fmla="*/ 138 w 198"/>
                <a:gd name="T7" fmla="*/ 162 h 180"/>
                <a:gd name="T8" fmla="*/ 114 w 198"/>
                <a:gd name="T9" fmla="*/ 168 h 180"/>
                <a:gd name="T10" fmla="*/ 96 w 198"/>
                <a:gd name="T11" fmla="*/ 168 h 180"/>
                <a:gd name="T12" fmla="*/ 78 w 198"/>
                <a:gd name="T13" fmla="*/ 174 h 180"/>
                <a:gd name="T14" fmla="*/ 54 w 198"/>
                <a:gd name="T15" fmla="*/ 174 h 180"/>
                <a:gd name="T16" fmla="*/ 36 w 198"/>
                <a:gd name="T17" fmla="*/ 180 h 180"/>
                <a:gd name="T18" fmla="*/ 0 w 198"/>
                <a:gd name="T19" fmla="*/ 18 h 180"/>
                <a:gd name="T20" fmla="*/ 24 w 198"/>
                <a:gd name="T21" fmla="*/ 12 h 180"/>
                <a:gd name="T22" fmla="*/ 48 w 198"/>
                <a:gd name="T23" fmla="*/ 12 h 180"/>
                <a:gd name="T24" fmla="*/ 72 w 198"/>
                <a:gd name="T25" fmla="*/ 6 h 180"/>
                <a:gd name="T26" fmla="*/ 90 w 198"/>
                <a:gd name="T27" fmla="*/ 0 h 180"/>
                <a:gd name="T28" fmla="*/ 114 w 198"/>
                <a:gd name="T29" fmla="*/ 0 h 180"/>
                <a:gd name="T30" fmla="*/ 198 w 198"/>
                <a:gd name="T31" fmla="*/ 15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8" h="180">
                  <a:moveTo>
                    <a:pt x="198" y="150"/>
                  </a:moveTo>
                  <a:lnTo>
                    <a:pt x="174" y="156"/>
                  </a:lnTo>
                  <a:lnTo>
                    <a:pt x="156" y="156"/>
                  </a:lnTo>
                  <a:lnTo>
                    <a:pt x="138" y="162"/>
                  </a:lnTo>
                  <a:lnTo>
                    <a:pt x="114" y="168"/>
                  </a:lnTo>
                  <a:lnTo>
                    <a:pt x="96" y="168"/>
                  </a:lnTo>
                  <a:lnTo>
                    <a:pt x="78" y="174"/>
                  </a:lnTo>
                  <a:lnTo>
                    <a:pt x="54" y="174"/>
                  </a:lnTo>
                  <a:lnTo>
                    <a:pt x="36" y="180"/>
                  </a:lnTo>
                  <a:lnTo>
                    <a:pt x="0" y="18"/>
                  </a:lnTo>
                  <a:lnTo>
                    <a:pt x="24" y="12"/>
                  </a:lnTo>
                  <a:lnTo>
                    <a:pt x="48" y="12"/>
                  </a:lnTo>
                  <a:lnTo>
                    <a:pt x="72" y="6"/>
                  </a:lnTo>
                  <a:lnTo>
                    <a:pt x="90" y="0"/>
                  </a:lnTo>
                  <a:lnTo>
                    <a:pt x="114" y="0"/>
                  </a:lnTo>
                  <a:lnTo>
                    <a:pt x="198" y="15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87" name="Freeform 494"/>
            <p:cNvSpPr>
              <a:spLocks/>
            </p:cNvSpPr>
            <p:nvPr/>
          </p:nvSpPr>
          <p:spPr bwMode="auto">
            <a:xfrm>
              <a:off x="3650388" y="4413763"/>
              <a:ext cx="360774" cy="417815"/>
            </a:xfrm>
            <a:custGeom>
              <a:avLst/>
              <a:gdLst>
                <a:gd name="T0" fmla="*/ 33 w 33"/>
                <a:gd name="T1" fmla="*/ 25 h 30"/>
                <a:gd name="T2" fmla="*/ 29 w 33"/>
                <a:gd name="T3" fmla="*/ 26 h 30"/>
                <a:gd name="T4" fmla="*/ 26 w 33"/>
                <a:gd name="T5" fmla="*/ 26 h 30"/>
                <a:gd name="T6" fmla="*/ 23 w 33"/>
                <a:gd name="T7" fmla="*/ 27 h 30"/>
                <a:gd name="T8" fmla="*/ 19 w 33"/>
                <a:gd name="T9" fmla="*/ 28 h 30"/>
                <a:gd name="T10" fmla="*/ 16 w 33"/>
                <a:gd name="T11" fmla="*/ 28 h 30"/>
                <a:gd name="T12" fmla="*/ 13 w 33"/>
                <a:gd name="T13" fmla="*/ 29 h 30"/>
                <a:gd name="T14" fmla="*/ 9 w 33"/>
                <a:gd name="T15" fmla="*/ 29 h 30"/>
                <a:gd name="T16" fmla="*/ 6 w 33"/>
                <a:gd name="T17" fmla="*/ 30 h 30"/>
                <a:gd name="T18" fmla="*/ 0 w 33"/>
                <a:gd name="T19" fmla="*/ 3 h 30"/>
                <a:gd name="T20" fmla="*/ 4 w 33"/>
                <a:gd name="T21" fmla="*/ 2 h 30"/>
                <a:gd name="T22" fmla="*/ 8 w 33"/>
                <a:gd name="T23" fmla="*/ 2 h 30"/>
                <a:gd name="T24" fmla="*/ 12 w 33"/>
                <a:gd name="T25" fmla="*/ 1 h 30"/>
                <a:gd name="T26" fmla="*/ 15 w 33"/>
                <a:gd name="T27" fmla="*/ 0 h 30"/>
                <a:gd name="T28" fmla="*/ 19 w 33"/>
                <a:gd name="T29" fmla="*/ 0 h 30"/>
                <a:gd name="T30" fmla="*/ 33 w 33"/>
                <a:gd name="T31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30">
                  <a:moveTo>
                    <a:pt x="33" y="25"/>
                  </a:moveTo>
                  <a:lnTo>
                    <a:pt x="29" y="26"/>
                  </a:lnTo>
                  <a:lnTo>
                    <a:pt x="26" y="26"/>
                  </a:lnTo>
                  <a:lnTo>
                    <a:pt x="23" y="27"/>
                  </a:lnTo>
                  <a:lnTo>
                    <a:pt x="19" y="28"/>
                  </a:lnTo>
                  <a:lnTo>
                    <a:pt x="16" y="28"/>
                  </a:lnTo>
                  <a:lnTo>
                    <a:pt x="13" y="29"/>
                  </a:lnTo>
                  <a:lnTo>
                    <a:pt x="9" y="29"/>
                  </a:lnTo>
                  <a:lnTo>
                    <a:pt x="6" y="30"/>
                  </a:lnTo>
                  <a:lnTo>
                    <a:pt x="0" y="3"/>
                  </a:lnTo>
                  <a:lnTo>
                    <a:pt x="4" y="2"/>
                  </a:lnTo>
                  <a:lnTo>
                    <a:pt x="8" y="2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33" y="25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88" name="Freeform 495"/>
            <p:cNvSpPr>
              <a:spLocks/>
            </p:cNvSpPr>
            <p:nvPr/>
          </p:nvSpPr>
          <p:spPr bwMode="auto">
            <a:xfrm>
              <a:off x="3584792" y="4009874"/>
              <a:ext cx="251448" cy="403888"/>
            </a:xfrm>
            <a:custGeom>
              <a:avLst/>
              <a:gdLst>
                <a:gd name="T0" fmla="*/ 138 w 138"/>
                <a:gd name="T1" fmla="*/ 156 h 174"/>
                <a:gd name="T2" fmla="*/ 120 w 138"/>
                <a:gd name="T3" fmla="*/ 156 h 174"/>
                <a:gd name="T4" fmla="*/ 96 w 138"/>
                <a:gd name="T5" fmla="*/ 162 h 174"/>
                <a:gd name="T6" fmla="*/ 78 w 138"/>
                <a:gd name="T7" fmla="*/ 168 h 174"/>
                <a:gd name="T8" fmla="*/ 54 w 138"/>
                <a:gd name="T9" fmla="*/ 168 h 174"/>
                <a:gd name="T10" fmla="*/ 36 w 138"/>
                <a:gd name="T11" fmla="*/ 174 h 174"/>
                <a:gd name="T12" fmla="*/ 0 w 138"/>
                <a:gd name="T13" fmla="*/ 12 h 174"/>
                <a:gd name="T14" fmla="*/ 30 w 138"/>
                <a:gd name="T15" fmla="*/ 6 h 174"/>
                <a:gd name="T16" fmla="*/ 54 w 138"/>
                <a:gd name="T17" fmla="*/ 0 h 174"/>
                <a:gd name="T18" fmla="*/ 138 w 138"/>
                <a:gd name="T19" fmla="*/ 15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74">
                  <a:moveTo>
                    <a:pt x="138" y="156"/>
                  </a:moveTo>
                  <a:lnTo>
                    <a:pt x="120" y="156"/>
                  </a:lnTo>
                  <a:lnTo>
                    <a:pt x="96" y="162"/>
                  </a:lnTo>
                  <a:lnTo>
                    <a:pt x="78" y="168"/>
                  </a:lnTo>
                  <a:lnTo>
                    <a:pt x="54" y="168"/>
                  </a:lnTo>
                  <a:lnTo>
                    <a:pt x="36" y="174"/>
                  </a:lnTo>
                  <a:lnTo>
                    <a:pt x="0" y="12"/>
                  </a:lnTo>
                  <a:lnTo>
                    <a:pt x="30" y="6"/>
                  </a:lnTo>
                  <a:lnTo>
                    <a:pt x="54" y="0"/>
                  </a:lnTo>
                  <a:lnTo>
                    <a:pt x="138" y="156"/>
                  </a:lnTo>
                  <a:close/>
                </a:path>
              </a:pathLst>
            </a:custGeom>
            <a:solidFill>
              <a:srgbClr val="D9E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89" name="Freeform 496"/>
            <p:cNvSpPr>
              <a:spLocks/>
            </p:cNvSpPr>
            <p:nvPr/>
          </p:nvSpPr>
          <p:spPr bwMode="auto">
            <a:xfrm>
              <a:off x="3584792" y="4009874"/>
              <a:ext cx="251448" cy="403888"/>
            </a:xfrm>
            <a:custGeom>
              <a:avLst/>
              <a:gdLst>
                <a:gd name="T0" fmla="*/ 23 w 23"/>
                <a:gd name="T1" fmla="*/ 26 h 29"/>
                <a:gd name="T2" fmla="*/ 20 w 23"/>
                <a:gd name="T3" fmla="*/ 26 h 29"/>
                <a:gd name="T4" fmla="*/ 16 w 23"/>
                <a:gd name="T5" fmla="*/ 27 h 29"/>
                <a:gd name="T6" fmla="*/ 13 w 23"/>
                <a:gd name="T7" fmla="*/ 28 h 29"/>
                <a:gd name="T8" fmla="*/ 9 w 23"/>
                <a:gd name="T9" fmla="*/ 28 h 29"/>
                <a:gd name="T10" fmla="*/ 6 w 23"/>
                <a:gd name="T11" fmla="*/ 29 h 29"/>
                <a:gd name="T12" fmla="*/ 0 w 23"/>
                <a:gd name="T13" fmla="*/ 2 h 29"/>
                <a:gd name="T14" fmla="*/ 5 w 23"/>
                <a:gd name="T15" fmla="*/ 1 h 29"/>
                <a:gd name="T16" fmla="*/ 9 w 23"/>
                <a:gd name="T17" fmla="*/ 0 h 29"/>
                <a:gd name="T18" fmla="*/ 23 w 23"/>
                <a:gd name="T19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9">
                  <a:moveTo>
                    <a:pt x="23" y="26"/>
                  </a:moveTo>
                  <a:lnTo>
                    <a:pt x="20" y="26"/>
                  </a:lnTo>
                  <a:lnTo>
                    <a:pt x="16" y="27"/>
                  </a:lnTo>
                  <a:lnTo>
                    <a:pt x="13" y="28"/>
                  </a:lnTo>
                  <a:lnTo>
                    <a:pt x="9" y="28"/>
                  </a:lnTo>
                  <a:lnTo>
                    <a:pt x="6" y="29"/>
                  </a:lnTo>
                  <a:lnTo>
                    <a:pt x="0" y="2"/>
                  </a:lnTo>
                  <a:lnTo>
                    <a:pt x="5" y="1"/>
                  </a:lnTo>
                  <a:lnTo>
                    <a:pt x="9" y="0"/>
                  </a:lnTo>
                  <a:lnTo>
                    <a:pt x="23" y="2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90" name="Freeform 497"/>
            <p:cNvSpPr>
              <a:spLocks/>
            </p:cNvSpPr>
            <p:nvPr/>
          </p:nvSpPr>
          <p:spPr bwMode="auto">
            <a:xfrm>
              <a:off x="3289614" y="5291175"/>
              <a:ext cx="513829" cy="389961"/>
            </a:xfrm>
            <a:custGeom>
              <a:avLst/>
              <a:gdLst>
                <a:gd name="T0" fmla="*/ 282 w 282"/>
                <a:gd name="T1" fmla="*/ 162 h 168"/>
                <a:gd name="T2" fmla="*/ 264 w 282"/>
                <a:gd name="T3" fmla="*/ 162 h 168"/>
                <a:gd name="T4" fmla="*/ 246 w 282"/>
                <a:gd name="T5" fmla="*/ 162 h 168"/>
                <a:gd name="T6" fmla="*/ 228 w 282"/>
                <a:gd name="T7" fmla="*/ 168 h 168"/>
                <a:gd name="T8" fmla="*/ 210 w 282"/>
                <a:gd name="T9" fmla="*/ 168 h 168"/>
                <a:gd name="T10" fmla="*/ 192 w 282"/>
                <a:gd name="T11" fmla="*/ 168 h 168"/>
                <a:gd name="T12" fmla="*/ 168 w 282"/>
                <a:gd name="T13" fmla="*/ 168 h 168"/>
                <a:gd name="T14" fmla="*/ 150 w 282"/>
                <a:gd name="T15" fmla="*/ 168 h 168"/>
                <a:gd name="T16" fmla="*/ 132 w 282"/>
                <a:gd name="T17" fmla="*/ 168 h 168"/>
                <a:gd name="T18" fmla="*/ 114 w 282"/>
                <a:gd name="T19" fmla="*/ 168 h 168"/>
                <a:gd name="T20" fmla="*/ 96 w 282"/>
                <a:gd name="T21" fmla="*/ 168 h 168"/>
                <a:gd name="T22" fmla="*/ 78 w 282"/>
                <a:gd name="T23" fmla="*/ 168 h 168"/>
                <a:gd name="T24" fmla="*/ 54 w 282"/>
                <a:gd name="T25" fmla="*/ 168 h 168"/>
                <a:gd name="T26" fmla="*/ 36 w 282"/>
                <a:gd name="T27" fmla="*/ 168 h 168"/>
                <a:gd name="T28" fmla="*/ 18 w 282"/>
                <a:gd name="T29" fmla="*/ 162 h 168"/>
                <a:gd name="T30" fmla="*/ 0 w 282"/>
                <a:gd name="T31" fmla="*/ 162 h 168"/>
                <a:gd name="T32" fmla="*/ 24 w 282"/>
                <a:gd name="T33" fmla="*/ 0 h 168"/>
                <a:gd name="T34" fmla="*/ 42 w 282"/>
                <a:gd name="T35" fmla="*/ 0 h 168"/>
                <a:gd name="T36" fmla="*/ 60 w 282"/>
                <a:gd name="T37" fmla="*/ 6 h 168"/>
                <a:gd name="T38" fmla="*/ 84 w 282"/>
                <a:gd name="T39" fmla="*/ 6 h 168"/>
                <a:gd name="T40" fmla="*/ 102 w 282"/>
                <a:gd name="T41" fmla="*/ 6 h 168"/>
                <a:gd name="T42" fmla="*/ 120 w 282"/>
                <a:gd name="T43" fmla="*/ 6 h 168"/>
                <a:gd name="T44" fmla="*/ 138 w 282"/>
                <a:gd name="T45" fmla="*/ 6 h 168"/>
                <a:gd name="T46" fmla="*/ 162 w 282"/>
                <a:gd name="T47" fmla="*/ 6 h 168"/>
                <a:gd name="T48" fmla="*/ 180 w 282"/>
                <a:gd name="T49" fmla="*/ 6 h 168"/>
                <a:gd name="T50" fmla="*/ 198 w 282"/>
                <a:gd name="T51" fmla="*/ 6 h 168"/>
                <a:gd name="T52" fmla="*/ 216 w 282"/>
                <a:gd name="T53" fmla="*/ 0 h 168"/>
                <a:gd name="T54" fmla="*/ 234 w 282"/>
                <a:gd name="T55" fmla="*/ 0 h 168"/>
                <a:gd name="T56" fmla="*/ 258 w 282"/>
                <a:gd name="T57" fmla="*/ 0 h 168"/>
                <a:gd name="T58" fmla="*/ 282 w 282"/>
                <a:gd name="T59" fmla="*/ 16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68">
                  <a:moveTo>
                    <a:pt x="282" y="162"/>
                  </a:moveTo>
                  <a:lnTo>
                    <a:pt x="264" y="162"/>
                  </a:lnTo>
                  <a:lnTo>
                    <a:pt x="246" y="162"/>
                  </a:lnTo>
                  <a:lnTo>
                    <a:pt x="228" y="168"/>
                  </a:lnTo>
                  <a:lnTo>
                    <a:pt x="210" y="168"/>
                  </a:lnTo>
                  <a:lnTo>
                    <a:pt x="192" y="168"/>
                  </a:lnTo>
                  <a:lnTo>
                    <a:pt x="168" y="168"/>
                  </a:lnTo>
                  <a:lnTo>
                    <a:pt x="150" y="168"/>
                  </a:lnTo>
                  <a:lnTo>
                    <a:pt x="132" y="168"/>
                  </a:lnTo>
                  <a:lnTo>
                    <a:pt x="114" y="168"/>
                  </a:lnTo>
                  <a:lnTo>
                    <a:pt x="96" y="168"/>
                  </a:lnTo>
                  <a:lnTo>
                    <a:pt x="78" y="168"/>
                  </a:lnTo>
                  <a:lnTo>
                    <a:pt x="54" y="168"/>
                  </a:lnTo>
                  <a:lnTo>
                    <a:pt x="36" y="168"/>
                  </a:lnTo>
                  <a:lnTo>
                    <a:pt x="18" y="162"/>
                  </a:lnTo>
                  <a:lnTo>
                    <a:pt x="0" y="162"/>
                  </a:lnTo>
                  <a:lnTo>
                    <a:pt x="24" y="0"/>
                  </a:lnTo>
                  <a:lnTo>
                    <a:pt x="42" y="0"/>
                  </a:lnTo>
                  <a:lnTo>
                    <a:pt x="60" y="6"/>
                  </a:lnTo>
                  <a:lnTo>
                    <a:pt x="84" y="6"/>
                  </a:lnTo>
                  <a:lnTo>
                    <a:pt x="102" y="6"/>
                  </a:lnTo>
                  <a:lnTo>
                    <a:pt x="120" y="6"/>
                  </a:lnTo>
                  <a:lnTo>
                    <a:pt x="138" y="6"/>
                  </a:lnTo>
                  <a:lnTo>
                    <a:pt x="162" y="6"/>
                  </a:lnTo>
                  <a:lnTo>
                    <a:pt x="180" y="6"/>
                  </a:lnTo>
                  <a:lnTo>
                    <a:pt x="198" y="6"/>
                  </a:lnTo>
                  <a:lnTo>
                    <a:pt x="216" y="0"/>
                  </a:lnTo>
                  <a:lnTo>
                    <a:pt x="234" y="0"/>
                  </a:lnTo>
                  <a:lnTo>
                    <a:pt x="258" y="0"/>
                  </a:lnTo>
                  <a:lnTo>
                    <a:pt x="282" y="1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91" name="Freeform 498"/>
            <p:cNvSpPr>
              <a:spLocks/>
            </p:cNvSpPr>
            <p:nvPr/>
          </p:nvSpPr>
          <p:spPr bwMode="auto">
            <a:xfrm>
              <a:off x="3289614" y="5291175"/>
              <a:ext cx="513829" cy="389961"/>
            </a:xfrm>
            <a:custGeom>
              <a:avLst/>
              <a:gdLst>
                <a:gd name="T0" fmla="*/ 47 w 47"/>
                <a:gd name="T1" fmla="*/ 27 h 28"/>
                <a:gd name="T2" fmla="*/ 44 w 47"/>
                <a:gd name="T3" fmla="*/ 27 h 28"/>
                <a:gd name="T4" fmla="*/ 41 w 47"/>
                <a:gd name="T5" fmla="*/ 27 h 28"/>
                <a:gd name="T6" fmla="*/ 38 w 47"/>
                <a:gd name="T7" fmla="*/ 28 h 28"/>
                <a:gd name="T8" fmla="*/ 35 w 47"/>
                <a:gd name="T9" fmla="*/ 28 h 28"/>
                <a:gd name="T10" fmla="*/ 32 w 47"/>
                <a:gd name="T11" fmla="*/ 28 h 28"/>
                <a:gd name="T12" fmla="*/ 28 w 47"/>
                <a:gd name="T13" fmla="*/ 28 h 28"/>
                <a:gd name="T14" fmla="*/ 25 w 47"/>
                <a:gd name="T15" fmla="*/ 28 h 28"/>
                <a:gd name="T16" fmla="*/ 22 w 47"/>
                <a:gd name="T17" fmla="*/ 28 h 28"/>
                <a:gd name="T18" fmla="*/ 19 w 47"/>
                <a:gd name="T19" fmla="*/ 28 h 28"/>
                <a:gd name="T20" fmla="*/ 16 w 47"/>
                <a:gd name="T21" fmla="*/ 28 h 28"/>
                <a:gd name="T22" fmla="*/ 13 w 47"/>
                <a:gd name="T23" fmla="*/ 28 h 28"/>
                <a:gd name="T24" fmla="*/ 9 w 47"/>
                <a:gd name="T25" fmla="*/ 28 h 28"/>
                <a:gd name="T26" fmla="*/ 6 w 47"/>
                <a:gd name="T27" fmla="*/ 28 h 28"/>
                <a:gd name="T28" fmla="*/ 3 w 47"/>
                <a:gd name="T29" fmla="*/ 27 h 28"/>
                <a:gd name="T30" fmla="*/ 0 w 47"/>
                <a:gd name="T31" fmla="*/ 27 h 28"/>
                <a:gd name="T32" fmla="*/ 4 w 47"/>
                <a:gd name="T33" fmla="*/ 0 h 28"/>
                <a:gd name="T34" fmla="*/ 7 w 47"/>
                <a:gd name="T35" fmla="*/ 0 h 28"/>
                <a:gd name="T36" fmla="*/ 10 w 47"/>
                <a:gd name="T37" fmla="*/ 1 h 28"/>
                <a:gd name="T38" fmla="*/ 14 w 47"/>
                <a:gd name="T39" fmla="*/ 1 h 28"/>
                <a:gd name="T40" fmla="*/ 17 w 47"/>
                <a:gd name="T41" fmla="*/ 1 h 28"/>
                <a:gd name="T42" fmla="*/ 20 w 47"/>
                <a:gd name="T43" fmla="*/ 1 h 28"/>
                <a:gd name="T44" fmla="*/ 23 w 47"/>
                <a:gd name="T45" fmla="*/ 1 h 28"/>
                <a:gd name="T46" fmla="*/ 27 w 47"/>
                <a:gd name="T47" fmla="*/ 1 h 28"/>
                <a:gd name="T48" fmla="*/ 30 w 47"/>
                <a:gd name="T49" fmla="*/ 1 h 28"/>
                <a:gd name="T50" fmla="*/ 33 w 47"/>
                <a:gd name="T51" fmla="*/ 1 h 28"/>
                <a:gd name="T52" fmla="*/ 36 w 47"/>
                <a:gd name="T53" fmla="*/ 0 h 28"/>
                <a:gd name="T54" fmla="*/ 39 w 47"/>
                <a:gd name="T55" fmla="*/ 0 h 28"/>
                <a:gd name="T56" fmla="*/ 43 w 47"/>
                <a:gd name="T57" fmla="*/ 0 h 28"/>
                <a:gd name="T58" fmla="*/ 47 w 47"/>
                <a:gd name="T5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7" h="28">
                  <a:moveTo>
                    <a:pt x="47" y="27"/>
                  </a:moveTo>
                  <a:lnTo>
                    <a:pt x="44" y="27"/>
                  </a:lnTo>
                  <a:lnTo>
                    <a:pt x="41" y="27"/>
                  </a:lnTo>
                  <a:lnTo>
                    <a:pt x="38" y="28"/>
                  </a:lnTo>
                  <a:lnTo>
                    <a:pt x="35" y="28"/>
                  </a:lnTo>
                  <a:lnTo>
                    <a:pt x="32" y="28"/>
                  </a:lnTo>
                  <a:lnTo>
                    <a:pt x="28" y="28"/>
                  </a:lnTo>
                  <a:lnTo>
                    <a:pt x="25" y="28"/>
                  </a:lnTo>
                  <a:lnTo>
                    <a:pt x="22" y="28"/>
                  </a:lnTo>
                  <a:lnTo>
                    <a:pt x="19" y="28"/>
                  </a:lnTo>
                  <a:lnTo>
                    <a:pt x="16" y="28"/>
                  </a:lnTo>
                  <a:lnTo>
                    <a:pt x="13" y="28"/>
                  </a:lnTo>
                  <a:lnTo>
                    <a:pt x="9" y="28"/>
                  </a:lnTo>
                  <a:lnTo>
                    <a:pt x="6" y="28"/>
                  </a:lnTo>
                  <a:lnTo>
                    <a:pt x="3" y="27"/>
                  </a:lnTo>
                  <a:lnTo>
                    <a:pt x="0" y="27"/>
                  </a:lnTo>
                  <a:lnTo>
                    <a:pt x="4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20" y="1"/>
                  </a:lnTo>
                  <a:lnTo>
                    <a:pt x="23" y="1"/>
                  </a:lnTo>
                  <a:lnTo>
                    <a:pt x="27" y="1"/>
                  </a:lnTo>
                  <a:lnTo>
                    <a:pt x="30" y="1"/>
                  </a:lnTo>
                  <a:lnTo>
                    <a:pt x="33" y="1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7" y="27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92" name="Freeform 499"/>
            <p:cNvSpPr>
              <a:spLocks/>
            </p:cNvSpPr>
            <p:nvPr/>
          </p:nvSpPr>
          <p:spPr bwMode="auto">
            <a:xfrm>
              <a:off x="3344277" y="4873360"/>
              <a:ext cx="404504" cy="389961"/>
            </a:xfrm>
            <a:custGeom>
              <a:avLst/>
              <a:gdLst>
                <a:gd name="T0" fmla="*/ 222 w 222"/>
                <a:gd name="T1" fmla="*/ 162 h 168"/>
                <a:gd name="T2" fmla="*/ 204 w 222"/>
                <a:gd name="T3" fmla="*/ 162 h 168"/>
                <a:gd name="T4" fmla="*/ 186 w 222"/>
                <a:gd name="T5" fmla="*/ 162 h 168"/>
                <a:gd name="T6" fmla="*/ 168 w 222"/>
                <a:gd name="T7" fmla="*/ 162 h 168"/>
                <a:gd name="T8" fmla="*/ 150 w 222"/>
                <a:gd name="T9" fmla="*/ 168 h 168"/>
                <a:gd name="T10" fmla="*/ 126 w 222"/>
                <a:gd name="T11" fmla="*/ 168 h 168"/>
                <a:gd name="T12" fmla="*/ 108 w 222"/>
                <a:gd name="T13" fmla="*/ 168 h 168"/>
                <a:gd name="T14" fmla="*/ 90 w 222"/>
                <a:gd name="T15" fmla="*/ 168 h 168"/>
                <a:gd name="T16" fmla="*/ 72 w 222"/>
                <a:gd name="T17" fmla="*/ 168 h 168"/>
                <a:gd name="T18" fmla="*/ 54 w 222"/>
                <a:gd name="T19" fmla="*/ 168 h 168"/>
                <a:gd name="T20" fmla="*/ 36 w 222"/>
                <a:gd name="T21" fmla="*/ 162 h 168"/>
                <a:gd name="T22" fmla="*/ 18 w 222"/>
                <a:gd name="T23" fmla="*/ 162 h 168"/>
                <a:gd name="T24" fmla="*/ 0 w 222"/>
                <a:gd name="T25" fmla="*/ 162 h 168"/>
                <a:gd name="T26" fmla="*/ 24 w 222"/>
                <a:gd name="T27" fmla="*/ 0 h 168"/>
                <a:gd name="T28" fmla="*/ 42 w 222"/>
                <a:gd name="T29" fmla="*/ 0 h 168"/>
                <a:gd name="T30" fmla="*/ 66 w 222"/>
                <a:gd name="T31" fmla="*/ 6 h 168"/>
                <a:gd name="T32" fmla="*/ 84 w 222"/>
                <a:gd name="T33" fmla="*/ 6 h 168"/>
                <a:gd name="T34" fmla="*/ 108 w 222"/>
                <a:gd name="T35" fmla="*/ 6 h 168"/>
                <a:gd name="T36" fmla="*/ 132 w 222"/>
                <a:gd name="T37" fmla="*/ 6 h 168"/>
                <a:gd name="T38" fmla="*/ 150 w 222"/>
                <a:gd name="T39" fmla="*/ 0 h 168"/>
                <a:gd name="T40" fmla="*/ 174 w 222"/>
                <a:gd name="T41" fmla="*/ 0 h 168"/>
                <a:gd name="T42" fmla="*/ 192 w 222"/>
                <a:gd name="T43" fmla="*/ 0 h 168"/>
                <a:gd name="T44" fmla="*/ 222 w 222"/>
                <a:gd name="T45" fmla="*/ 16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2" h="168">
                  <a:moveTo>
                    <a:pt x="222" y="162"/>
                  </a:moveTo>
                  <a:lnTo>
                    <a:pt x="204" y="162"/>
                  </a:lnTo>
                  <a:lnTo>
                    <a:pt x="186" y="162"/>
                  </a:lnTo>
                  <a:lnTo>
                    <a:pt x="168" y="162"/>
                  </a:lnTo>
                  <a:lnTo>
                    <a:pt x="150" y="168"/>
                  </a:lnTo>
                  <a:lnTo>
                    <a:pt x="126" y="168"/>
                  </a:lnTo>
                  <a:lnTo>
                    <a:pt x="108" y="168"/>
                  </a:lnTo>
                  <a:lnTo>
                    <a:pt x="90" y="168"/>
                  </a:lnTo>
                  <a:lnTo>
                    <a:pt x="72" y="168"/>
                  </a:lnTo>
                  <a:lnTo>
                    <a:pt x="54" y="168"/>
                  </a:lnTo>
                  <a:lnTo>
                    <a:pt x="36" y="162"/>
                  </a:lnTo>
                  <a:lnTo>
                    <a:pt x="18" y="162"/>
                  </a:lnTo>
                  <a:lnTo>
                    <a:pt x="0" y="162"/>
                  </a:lnTo>
                  <a:lnTo>
                    <a:pt x="24" y="0"/>
                  </a:lnTo>
                  <a:lnTo>
                    <a:pt x="42" y="0"/>
                  </a:lnTo>
                  <a:lnTo>
                    <a:pt x="66" y="6"/>
                  </a:lnTo>
                  <a:lnTo>
                    <a:pt x="84" y="6"/>
                  </a:lnTo>
                  <a:lnTo>
                    <a:pt x="108" y="6"/>
                  </a:lnTo>
                  <a:lnTo>
                    <a:pt x="132" y="6"/>
                  </a:lnTo>
                  <a:lnTo>
                    <a:pt x="150" y="0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222" y="162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93" name="Freeform 500"/>
            <p:cNvSpPr>
              <a:spLocks/>
            </p:cNvSpPr>
            <p:nvPr/>
          </p:nvSpPr>
          <p:spPr bwMode="auto">
            <a:xfrm>
              <a:off x="3344277" y="4873360"/>
              <a:ext cx="404504" cy="389961"/>
            </a:xfrm>
            <a:custGeom>
              <a:avLst/>
              <a:gdLst>
                <a:gd name="T0" fmla="*/ 37 w 37"/>
                <a:gd name="T1" fmla="*/ 27 h 28"/>
                <a:gd name="T2" fmla="*/ 34 w 37"/>
                <a:gd name="T3" fmla="*/ 27 h 28"/>
                <a:gd name="T4" fmla="*/ 31 w 37"/>
                <a:gd name="T5" fmla="*/ 27 h 28"/>
                <a:gd name="T6" fmla="*/ 28 w 37"/>
                <a:gd name="T7" fmla="*/ 27 h 28"/>
                <a:gd name="T8" fmla="*/ 25 w 37"/>
                <a:gd name="T9" fmla="*/ 28 h 28"/>
                <a:gd name="T10" fmla="*/ 21 w 37"/>
                <a:gd name="T11" fmla="*/ 28 h 28"/>
                <a:gd name="T12" fmla="*/ 18 w 37"/>
                <a:gd name="T13" fmla="*/ 28 h 28"/>
                <a:gd name="T14" fmla="*/ 15 w 37"/>
                <a:gd name="T15" fmla="*/ 28 h 28"/>
                <a:gd name="T16" fmla="*/ 12 w 37"/>
                <a:gd name="T17" fmla="*/ 28 h 28"/>
                <a:gd name="T18" fmla="*/ 9 w 37"/>
                <a:gd name="T19" fmla="*/ 28 h 28"/>
                <a:gd name="T20" fmla="*/ 6 w 37"/>
                <a:gd name="T21" fmla="*/ 27 h 28"/>
                <a:gd name="T22" fmla="*/ 3 w 37"/>
                <a:gd name="T23" fmla="*/ 27 h 28"/>
                <a:gd name="T24" fmla="*/ 0 w 37"/>
                <a:gd name="T25" fmla="*/ 27 h 28"/>
                <a:gd name="T26" fmla="*/ 4 w 37"/>
                <a:gd name="T27" fmla="*/ 0 h 28"/>
                <a:gd name="T28" fmla="*/ 7 w 37"/>
                <a:gd name="T29" fmla="*/ 0 h 28"/>
                <a:gd name="T30" fmla="*/ 11 w 37"/>
                <a:gd name="T31" fmla="*/ 1 h 28"/>
                <a:gd name="T32" fmla="*/ 14 w 37"/>
                <a:gd name="T33" fmla="*/ 1 h 28"/>
                <a:gd name="T34" fmla="*/ 18 w 37"/>
                <a:gd name="T35" fmla="*/ 1 h 28"/>
                <a:gd name="T36" fmla="*/ 22 w 37"/>
                <a:gd name="T37" fmla="*/ 1 h 28"/>
                <a:gd name="T38" fmla="*/ 25 w 37"/>
                <a:gd name="T39" fmla="*/ 0 h 28"/>
                <a:gd name="T40" fmla="*/ 29 w 37"/>
                <a:gd name="T41" fmla="*/ 0 h 28"/>
                <a:gd name="T42" fmla="*/ 32 w 37"/>
                <a:gd name="T43" fmla="*/ 0 h 28"/>
                <a:gd name="T44" fmla="*/ 37 w 37"/>
                <a:gd name="T45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28">
                  <a:moveTo>
                    <a:pt x="37" y="27"/>
                  </a:moveTo>
                  <a:lnTo>
                    <a:pt x="34" y="27"/>
                  </a:lnTo>
                  <a:lnTo>
                    <a:pt x="31" y="27"/>
                  </a:lnTo>
                  <a:lnTo>
                    <a:pt x="28" y="27"/>
                  </a:lnTo>
                  <a:lnTo>
                    <a:pt x="25" y="28"/>
                  </a:lnTo>
                  <a:lnTo>
                    <a:pt x="21" y="28"/>
                  </a:lnTo>
                  <a:lnTo>
                    <a:pt x="18" y="28"/>
                  </a:lnTo>
                  <a:lnTo>
                    <a:pt x="15" y="28"/>
                  </a:lnTo>
                  <a:lnTo>
                    <a:pt x="12" y="28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3" y="27"/>
                  </a:lnTo>
                  <a:lnTo>
                    <a:pt x="0" y="27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4" y="1"/>
                  </a:lnTo>
                  <a:lnTo>
                    <a:pt x="18" y="1"/>
                  </a:lnTo>
                  <a:lnTo>
                    <a:pt x="22" y="1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7" y="27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94" name="Freeform 501"/>
            <p:cNvSpPr>
              <a:spLocks/>
            </p:cNvSpPr>
            <p:nvPr/>
          </p:nvSpPr>
          <p:spPr bwMode="auto">
            <a:xfrm>
              <a:off x="3388007" y="4455544"/>
              <a:ext cx="306111" cy="376034"/>
            </a:xfrm>
            <a:custGeom>
              <a:avLst/>
              <a:gdLst>
                <a:gd name="T0" fmla="*/ 168 w 168"/>
                <a:gd name="T1" fmla="*/ 162 h 162"/>
                <a:gd name="T2" fmla="*/ 144 w 168"/>
                <a:gd name="T3" fmla="*/ 162 h 162"/>
                <a:gd name="T4" fmla="*/ 126 w 168"/>
                <a:gd name="T5" fmla="*/ 162 h 162"/>
                <a:gd name="T6" fmla="*/ 102 w 168"/>
                <a:gd name="T7" fmla="*/ 162 h 162"/>
                <a:gd name="T8" fmla="*/ 84 w 168"/>
                <a:gd name="T9" fmla="*/ 162 h 162"/>
                <a:gd name="T10" fmla="*/ 60 w 168"/>
                <a:gd name="T11" fmla="*/ 162 h 162"/>
                <a:gd name="T12" fmla="*/ 42 w 168"/>
                <a:gd name="T13" fmla="*/ 162 h 162"/>
                <a:gd name="T14" fmla="*/ 18 w 168"/>
                <a:gd name="T15" fmla="*/ 162 h 162"/>
                <a:gd name="T16" fmla="*/ 0 w 168"/>
                <a:gd name="T17" fmla="*/ 162 h 162"/>
                <a:gd name="T18" fmla="*/ 24 w 168"/>
                <a:gd name="T19" fmla="*/ 0 h 162"/>
                <a:gd name="T20" fmla="*/ 48 w 168"/>
                <a:gd name="T21" fmla="*/ 0 h 162"/>
                <a:gd name="T22" fmla="*/ 72 w 168"/>
                <a:gd name="T23" fmla="*/ 0 h 162"/>
                <a:gd name="T24" fmla="*/ 90 w 168"/>
                <a:gd name="T25" fmla="*/ 0 h 162"/>
                <a:gd name="T26" fmla="*/ 114 w 168"/>
                <a:gd name="T27" fmla="*/ 0 h 162"/>
                <a:gd name="T28" fmla="*/ 138 w 168"/>
                <a:gd name="T29" fmla="*/ 0 h 162"/>
                <a:gd name="T30" fmla="*/ 168 w 168"/>
                <a:gd name="T31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8" h="162">
                  <a:moveTo>
                    <a:pt x="168" y="162"/>
                  </a:moveTo>
                  <a:lnTo>
                    <a:pt x="144" y="162"/>
                  </a:lnTo>
                  <a:lnTo>
                    <a:pt x="126" y="162"/>
                  </a:lnTo>
                  <a:lnTo>
                    <a:pt x="102" y="162"/>
                  </a:lnTo>
                  <a:lnTo>
                    <a:pt x="84" y="162"/>
                  </a:lnTo>
                  <a:lnTo>
                    <a:pt x="60" y="162"/>
                  </a:lnTo>
                  <a:lnTo>
                    <a:pt x="42" y="162"/>
                  </a:lnTo>
                  <a:lnTo>
                    <a:pt x="18" y="162"/>
                  </a:lnTo>
                  <a:lnTo>
                    <a:pt x="0" y="162"/>
                  </a:lnTo>
                  <a:lnTo>
                    <a:pt x="24" y="0"/>
                  </a:lnTo>
                  <a:lnTo>
                    <a:pt x="48" y="0"/>
                  </a:lnTo>
                  <a:lnTo>
                    <a:pt x="72" y="0"/>
                  </a:lnTo>
                  <a:lnTo>
                    <a:pt x="90" y="0"/>
                  </a:lnTo>
                  <a:lnTo>
                    <a:pt x="114" y="0"/>
                  </a:lnTo>
                  <a:lnTo>
                    <a:pt x="138" y="0"/>
                  </a:lnTo>
                  <a:lnTo>
                    <a:pt x="168" y="162"/>
                  </a:lnTo>
                  <a:close/>
                </a:path>
              </a:pathLst>
            </a:custGeom>
            <a:solidFill>
              <a:srgbClr val="FEE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95" name="Freeform 502"/>
            <p:cNvSpPr>
              <a:spLocks/>
            </p:cNvSpPr>
            <p:nvPr/>
          </p:nvSpPr>
          <p:spPr bwMode="auto">
            <a:xfrm>
              <a:off x="3388007" y="4455544"/>
              <a:ext cx="306111" cy="376034"/>
            </a:xfrm>
            <a:custGeom>
              <a:avLst/>
              <a:gdLst>
                <a:gd name="T0" fmla="*/ 28 w 28"/>
                <a:gd name="T1" fmla="*/ 27 h 27"/>
                <a:gd name="T2" fmla="*/ 24 w 28"/>
                <a:gd name="T3" fmla="*/ 27 h 27"/>
                <a:gd name="T4" fmla="*/ 21 w 28"/>
                <a:gd name="T5" fmla="*/ 27 h 27"/>
                <a:gd name="T6" fmla="*/ 17 w 28"/>
                <a:gd name="T7" fmla="*/ 27 h 27"/>
                <a:gd name="T8" fmla="*/ 14 w 28"/>
                <a:gd name="T9" fmla="*/ 27 h 27"/>
                <a:gd name="T10" fmla="*/ 10 w 28"/>
                <a:gd name="T11" fmla="*/ 27 h 27"/>
                <a:gd name="T12" fmla="*/ 7 w 28"/>
                <a:gd name="T13" fmla="*/ 27 h 27"/>
                <a:gd name="T14" fmla="*/ 3 w 28"/>
                <a:gd name="T15" fmla="*/ 27 h 27"/>
                <a:gd name="T16" fmla="*/ 0 w 28"/>
                <a:gd name="T17" fmla="*/ 27 h 27"/>
                <a:gd name="T18" fmla="*/ 4 w 28"/>
                <a:gd name="T19" fmla="*/ 0 h 27"/>
                <a:gd name="T20" fmla="*/ 8 w 28"/>
                <a:gd name="T21" fmla="*/ 0 h 27"/>
                <a:gd name="T22" fmla="*/ 12 w 28"/>
                <a:gd name="T23" fmla="*/ 0 h 27"/>
                <a:gd name="T24" fmla="*/ 15 w 28"/>
                <a:gd name="T25" fmla="*/ 0 h 27"/>
                <a:gd name="T26" fmla="*/ 19 w 28"/>
                <a:gd name="T27" fmla="*/ 0 h 27"/>
                <a:gd name="T28" fmla="*/ 23 w 28"/>
                <a:gd name="T29" fmla="*/ 0 h 27"/>
                <a:gd name="T30" fmla="*/ 28 w 28"/>
                <a:gd name="T3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27">
                  <a:moveTo>
                    <a:pt x="28" y="27"/>
                  </a:moveTo>
                  <a:lnTo>
                    <a:pt x="24" y="27"/>
                  </a:lnTo>
                  <a:lnTo>
                    <a:pt x="21" y="27"/>
                  </a:lnTo>
                  <a:lnTo>
                    <a:pt x="17" y="27"/>
                  </a:lnTo>
                  <a:lnTo>
                    <a:pt x="14" y="27"/>
                  </a:lnTo>
                  <a:lnTo>
                    <a:pt x="10" y="27"/>
                  </a:lnTo>
                  <a:lnTo>
                    <a:pt x="7" y="27"/>
                  </a:lnTo>
                  <a:lnTo>
                    <a:pt x="3" y="27"/>
                  </a:lnTo>
                  <a:lnTo>
                    <a:pt x="0" y="27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8" y="27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96" name="Freeform 503"/>
            <p:cNvSpPr>
              <a:spLocks/>
            </p:cNvSpPr>
            <p:nvPr/>
          </p:nvSpPr>
          <p:spPr bwMode="auto">
            <a:xfrm>
              <a:off x="3442669" y="4037729"/>
              <a:ext cx="185853" cy="376034"/>
            </a:xfrm>
            <a:custGeom>
              <a:avLst/>
              <a:gdLst>
                <a:gd name="T0" fmla="*/ 102 w 102"/>
                <a:gd name="T1" fmla="*/ 162 h 162"/>
                <a:gd name="T2" fmla="*/ 84 w 102"/>
                <a:gd name="T3" fmla="*/ 162 h 162"/>
                <a:gd name="T4" fmla="*/ 60 w 102"/>
                <a:gd name="T5" fmla="*/ 162 h 162"/>
                <a:gd name="T6" fmla="*/ 42 w 102"/>
                <a:gd name="T7" fmla="*/ 162 h 162"/>
                <a:gd name="T8" fmla="*/ 18 w 102"/>
                <a:gd name="T9" fmla="*/ 162 h 162"/>
                <a:gd name="T10" fmla="*/ 0 w 102"/>
                <a:gd name="T11" fmla="*/ 162 h 162"/>
                <a:gd name="T12" fmla="*/ 24 w 102"/>
                <a:gd name="T13" fmla="*/ 0 h 162"/>
                <a:gd name="T14" fmla="*/ 48 w 102"/>
                <a:gd name="T15" fmla="*/ 0 h 162"/>
                <a:gd name="T16" fmla="*/ 78 w 102"/>
                <a:gd name="T17" fmla="*/ 0 h 162"/>
                <a:gd name="T18" fmla="*/ 102 w 102"/>
                <a:gd name="T19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62">
                  <a:moveTo>
                    <a:pt x="102" y="162"/>
                  </a:moveTo>
                  <a:lnTo>
                    <a:pt x="84" y="162"/>
                  </a:lnTo>
                  <a:lnTo>
                    <a:pt x="60" y="162"/>
                  </a:lnTo>
                  <a:lnTo>
                    <a:pt x="42" y="162"/>
                  </a:lnTo>
                  <a:lnTo>
                    <a:pt x="18" y="162"/>
                  </a:lnTo>
                  <a:lnTo>
                    <a:pt x="0" y="162"/>
                  </a:lnTo>
                  <a:lnTo>
                    <a:pt x="24" y="0"/>
                  </a:lnTo>
                  <a:lnTo>
                    <a:pt x="48" y="0"/>
                  </a:lnTo>
                  <a:lnTo>
                    <a:pt x="78" y="0"/>
                  </a:lnTo>
                  <a:lnTo>
                    <a:pt x="102" y="162"/>
                  </a:lnTo>
                  <a:close/>
                </a:path>
              </a:pathLst>
            </a:custGeom>
            <a:solidFill>
              <a:srgbClr val="FEE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97" name="Freeform 504"/>
            <p:cNvSpPr>
              <a:spLocks/>
            </p:cNvSpPr>
            <p:nvPr/>
          </p:nvSpPr>
          <p:spPr bwMode="auto">
            <a:xfrm>
              <a:off x="3442669" y="4037729"/>
              <a:ext cx="185853" cy="376034"/>
            </a:xfrm>
            <a:custGeom>
              <a:avLst/>
              <a:gdLst>
                <a:gd name="T0" fmla="*/ 17 w 17"/>
                <a:gd name="T1" fmla="*/ 27 h 27"/>
                <a:gd name="T2" fmla="*/ 14 w 17"/>
                <a:gd name="T3" fmla="*/ 27 h 27"/>
                <a:gd name="T4" fmla="*/ 10 w 17"/>
                <a:gd name="T5" fmla="*/ 27 h 27"/>
                <a:gd name="T6" fmla="*/ 7 w 17"/>
                <a:gd name="T7" fmla="*/ 27 h 27"/>
                <a:gd name="T8" fmla="*/ 3 w 17"/>
                <a:gd name="T9" fmla="*/ 27 h 27"/>
                <a:gd name="T10" fmla="*/ 0 w 17"/>
                <a:gd name="T11" fmla="*/ 27 h 27"/>
                <a:gd name="T12" fmla="*/ 4 w 17"/>
                <a:gd name="T13" fmla="*/ 0 h 27"/>
                <a:gd name="T14" fmla="*/ 8 w 17"/>
                <a:gd name="T15" fmla="*/ 0 h 27"/>
                <a:gd name="T16" fmla="*/ 13 w 17"/>
                <a:gd name="T17" fmla="*/ 0 h 27"/>
                <a:gd name="T18" fmla="*/ 17 w 17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7">
                  <a:moveTo>
                    <a:pt x="17" y="27"/>
                  </a:moveTo>
                  <a:lnTo>
                    <a:pt x="14" y="27"/>
                  </a:lnTo>
                  <a:lnTo>
                    <a:pt x="10" y="27"/>
                  </a:lnTo>
                  <a:lnTo>
                    <a:pt x="7" y="27"/>
                  </a:lnTo>
                  <a:lnTo>
                    <a:pt x="3" y="27"/>
                  </a:lnTo>
                  <a:lnTo>
                    <a:pt x="0" y="27"/>
                  </a:lnTo>
                  <a:lnTo>
                    <a:pt x="4" y="0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7" y="27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98" name="Freeform 505"/>
            <p:cNvSpPr>
              <a:spLocks/>
            </p:cNvSpPr>
            <p:nvPr/>
          </p:nvSpPr>
          <p:spPr bwMode="auto">
            <a:xfrm>
              <a:off x="2753919" y="5207612"/>
              <a:ext cx="546627" cy="459597"/>
            </a:xfrm>
            <a:custGeom>
              <a:avLst/>
              <a:gdLst>
                <a:gd name="T0" fmla="*/ 270 w 300"/>
                <a:gd name="T1" fmla="*/ 198 h 198"/>
                <a:gd name="T2" fmla="*/ 252 w 300"/>
                <a:gd name="T3" fmla="*/ 198 h 198"/>
                <a:gd name="T4" fmla="*/ 234 w 300"/>
                <a:gd name="T5" fmla="*/ 192 h 198"/>
                <a:gd name="T6" fmla="*/ 216 w 300"/>
                <a:gd name="T7" fmla="*/ 192 h 198"/>
                <a:gd name="T8" fmla="*/ 198 w 300"/>
                <a:gd name="T9" fmla="*/ 192 h 198"/>
                <a:gd name="T10" fmla="*/ 180 w 300"/>
                <a:gd name="T11" fmla="*/ 186 h 198"/>
                <a:gd name="T12" fmla="*/ 162 w 300"/>
                <a:gd name="T13" fmla="*/ 186 h 198"/>
                <a:gd name="T14" fmla="*/ 144 w 300"/>
                <a:gd name="T15" fmla="*/ 180 h 198"/>
                <a:gd name="T16" fmla="*/ 126 w 300"/>
                <a:gd name="T17" fmla="*/ 180 h 198"/>
                <a:gd name="T18" fmla="*/ 108 w 300"/>
                <a:gd name="T19" fmla="*/ 174 h 198"/>
                <a:gd name="T20" fmla="*/ 90 w 300"/>
                <a:gd name="T21" fmla="*/ 174 h 198"/>
                <a:gd name="T22" fmla="*/ 72 w 300"/>
                <a:gd name="T23" fmla="*/ 168 h 198"/>
                <a:gd name="T24" fmla="*/ 54 w 300"/>
                <a:gd name="T25" fmla="*/ 162 h 198"/>
                <a:gd name="T26" fmla="*/ 36 w 300"/>
                <a:gd name="T27" fmla="*/ 162 h 198"/>
                <a:gd name="T28" fmla="*/ 18 w 300"/>
                <a:gd name="T29" fmla="*/ 156 h 198"/>
                <a:gd name="T30" fmla="*/ 0 w 300"/>
                <a:gd name="T31" fmla="*/ 150 h 198"/>
                <a:gd name="T32" fmla="*/ 78 w 300"/>
                <a:gd name="T33" fmla="*/ 0 h 198"/>
                <a:gd name="T34" fmla="*/ 96 w 300"/>
                <a:gd name="T35" fmla="*/ 6 h 198"/>
                <a:gd name="T36" fmla="*/ 114 w 300"/>
                <a:gd name="T37" fmla="*/ 6 h 198"/>
                <a:gd name="T38" fmla="*/ 132 w 300"/>
                <a:gd name="T39" fmla="*/ 12 h 198"/>
                <a:gd name="T40" fmla="*/ 150 w 300"/>
                <a:gd name="T41" fmla="*/ 18 h 198"/>
                <a:gd name="T42" fmla="*/ 168 w 300"/>
                <a:gd name="T43" fmla="*/ 18 h 198"/>
                <a:gd name="T44" fmla="*/ 186 w 300"/>
                <a:gd name="T45" fmla="*/ 24 h 198"/>
                <a:gd name="T46" fmla="*/ 204 w 300"/>
                <a:gd name="T47" fmla="*/ 24 h 198"/>
                <a:gd name="T48" fmla="*/ 222 w 300"/>
                <a:gd name="T49" fmla="*/ 30 h 198"/>
                <a:gd name="T50" fmla="*/ 246 w 300"/>
                <a:gd name="T51" fmla="*/ 30 h 198"/>
                <a:gd name="T52" fmla="*/ 264 w 300"/>
                <a:gd name="T53" fmla="*/ 30 h 198"/>
                <a:gd name="T54" fmla="*/ 282 w 300"/>
                <a:gd name="T55" fmla="*/ 36 h 198"/>
                <a:gd name="T56" fmla="*/ 300 w 300"/>
                <a:gd name="T57" fmla="*/ 36 h 198"/>
                <a:gd name="T58" fmla="*/ 270 w 300"/>
                <a:gd name="T5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0" h="198">
                  <a:moveTo>
                    <a:pt x="270" y="198"/>
                  </a:moveTo>
                  <a:lnTo>
                    <a:pt x="252" y="198"/>
                  </a:lnTo>
                  <a:lnTo>
                    <a:pt x="234" y="192"/>
                  </a:lnTo>
                  <a:lnTo>
                    <a:pt x="216" y="192"/>
                  </a:lnTo>
                  <a:lnTo>
                    <a:pt x="198" y="192"/>
                  </a:lnTo>
                  <a:lnTo>
                    <a:pt x="180" y="186"/>
                  </a:lnTo>
                  <a:lnTo>
                    <a:pt x="162" y="186"/>
                  </a:lnTo>
                  <a:lnTo>
                    <a:pt x="144" y="180"/>
                  </a:lnTo>
                  <a:lnTo>
                    <a:pt x="126" y="180"/>
                  </a:lnTo>
                  <a:lnTo>
                    <a:pt x="108" y="174"/>
                  </a:lnTo>
                  <a:lnTo>
                    <a:pt x="90" y="174"/>
                  </a:lnTo>
                  <a:lnTo>
                    <a:pt x="72" y="168"/>
                  </a:lnTo>
                  <a:lnTo>
                    <a:pt x="54" y="162"/>
                  </a:lnTo>
                  <a:lnTo>
                    <a:pt x="36" y="162"/>
                  </a:lnTo>
                  <a:lnTo>
                    <a:pt x="18" y="156"/>
                  </a:lnTo>
                  <a:lnTo>
                    <a:pt x="0" y="150"/>
                  </a:lnTo>
                  <a:lnTo>
                    <a:pt x="78" y="0"/>
                  </a:lnTo>
                  <a:lnTo>
                    <a:pt x="96" y="6"/>
                  </a:lnTo>
                  <a:lnTo>
                    <a:pt x="114" y="6"/>
                  </a:lnTo>
                  <a:lnTo>
                    <a:pt x="132" y="12"/>
                  </a:lnTo>
                  <a:lnTo>
                    <a:pt x="150" y="18"/>
                  </a:lnTo>
                  <a:lnTo>
                    <a:pt x="168" y="18"/>
                  </a:lnTo>
                  <a:lnTo>
                    <a:pt x="186" y="24"/>
                  </a:lnTo>
                  <a:lnTo>
                    <a:pt x="204" y="24"/>
                  </a:lnTo>
                  <a:lnTo>
                    <a:pt x="222" y="30"/>
                  </a:lnTo>
                  <a:lnTo>
                    <a:pt x="246" y="30"/>
                  </a:lnTo>
                  <a:lnTo>
                    <a:pt x="264" y="30"/>
                  </a:lnTo>
                  <a:lnTo>
                    <a:pt x="282" y="36"/>
                  </a:lnTo>
                  <a:lnTo>
                    <a:pt x="300" y="36"/>
                  </a:lnTo>
                  <a:lnTo>
                    <a:pt x="27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99" name="Freeform 506"/>
            <p:cNvSpPr>
              <a:spLocks/>
            </p:cNvSpPr>
            <p:nvPr/>
          </p:nvSpPr>
          <p:spPr bwMode="auto">
            <a:xfrm>
              <a:off x="2753919" y="5207612"/>
              <a:ext cx="546627" cy="459597"/>
            </a:xfrm>
            <a:custGeom>
              <a:avLst/>
              <a:gdLst>
                <a:gd name="T0" fmla="*/ 45 w 50"/>
                <a:gd name="T1" fmla="*/ 33 h 33"/>
                <a:gd name="T2" fmla="*/ 42 w 50"/>
                <a:gd name="T3" fmla="*/ 33 h 33"/>
                <a:gd name="T4" fmla="*/ 39 w 50"/>
                <a:gd name="T5" fmla="*/ 32 h 33"/>
                <a:gd name="T6" fmla="*/ 36 w 50"/>
                <a:gd name="T7" fmla="*/ 32 h 33"/>
                <a:gd name="T8" fmla="*/ 33 w 50"/>
                <a:gd name="T9" fmla="*/ 32 h 33"/>
                <a:gd name="T10" fmla="*/ 30 w 50"/>
                <a:gd name="T11" fmla="*/ 31 h 33"/>
                <a:gd name="T12" fmla="*/ 27 w 50"/>
                <a:gd name="T13" fmla="*/ 31 h 33"/>
                <a:gd name="T14" fmla="*/ 24 w 50"/>
                <a:gd name="T15" fmla="*/ 30 h 33"/>
                <a:gd name="T16" fmla="*/ 21 w 50"/>
                <a:gd name="T17" fmla="*/ 30 h 33"/>
                <a:gd name="T18" fmla="*/ 18 w 50"/>
                <a:gd name="T19" fmla="*/ 29 h 33"/>
                <a:gd name="T20" fmla="*/ 15 w 50"/>
                <a:gd name="T21" fmla="*/ 29 h 33"/>
                <a:gd name="T22" fmla="*/ 12 w 50"/>
                <a:gd name="T23" fmla="*/ 28 h 33"/>
                <a:gd name="T24" fmla="*/ 9 w 50"/>
                <a:gd name="T25" fmla="*/ 27 h 33"/>
                <a:gd name="T26" fmla="*/ 6 w 50"/>
                <a:gd name="T27" fmla="*/ 27 h 33"/>
                <a:gd name="T28" fmla="*/ 3 w 50"/>
                <a:gd name="T29" fmla="*/ 26 h 33"/>
                <a:gd name="T30" fmla="*/ 0 w 50"/>
                <a:gd name="T31" fmla="*/ 25 h 33"/>
                <a:gd name="T32" fmla="*/ 13 w 50"/>
                <a:gd name="T33" fmla="*/ 0 h 33"/>
                <a:gd name="T34" fmla="*/ 16 w 50"/>
                <a:gd name="T35" fmla="*/ 1 h 33"/>
                <a:gd name="T36" fmla="*/ 19 w 50"/>
                <a:gd name="T37" fmla="*/ 1 h 33"/>
                <a:gd name="T38" fmla="*/ 22 w 50"/>
                <a:gd name="T39" fmla="*/ 2 h 33"/>
                <a:gd name="T40" fmla="*/ 25 w 50"/>
                <a:gd name="T41" fmla="*/ 3 h 33"/>
                <a:gd name="T42" fmla="*/ 28 w 50"/>
                <a:gd name="T43" fmla="*/ 3 h 33"/>
                <a:gd name="T44" fmla="*/ 31 w 50"/>
                <a:gd name="T45" fmla="*/ 4 h 33"/>
                <a:gd name="T46" fmla="*/ 34 w 50"/>
                <a:gd name="T47" fmla="*/ 4 h 33"/>
                <a:gd name="T48" fmla="*/ 37 w 50"/>
                <a:gd name="T49" fmla="*/ 5 h 33"/>
                <a:gd name="T50" fmla="*/ 41 w 50"/>
                <a:gd name="T51" fmla="*/ 5 h 33"/>
                <a:gd name="T52" fmla="*/ 44 w 50"/>
                <a:gd name="T53" fmla="*/ 5 h 33"/>
                <a:gd name="T54" fmla="*/ 47 w 50"/>
                <a:gd name="T55" fmla="*/ 6 h 33"/>
                <a:gd name="T56" fmla="*/ 50 w 50"/>
                <a:gd name="T57" fmla="*/ 6 h 33"/>
                <a:gd name="T58" fmla="*/ 45 w 50"/>
                <a:gd name="T5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33">
                  <a:moveTo>
                    <a:pt x="45" y="33"/>
                  </a:moveTo>
                  <a:lnTo>
                    <a:pt x="42" y="33"/>
                  </a:lnTo>
                  <a:lnTo>
                    <a:pt x="39" y="32"/>
                  </a:lnTo>
                  <a:lnTo>
                    <a:pt x="36" y="32"/>
                  </a:lnTo>
                  <a:lnTo>
                    <a:pt x="33" y="32"/>
                  </a:lnTo>
                  <a:lnTo>
                    <a:pt x="30" y="31"/>
                  </a:lnTo>
                  <a:lnTo>
                    <a:pt x="27" y="31"/>
                  </a:lnTo>
                  <a:lnTo>
                    <a:pt x="24" y="30"/>
                  </a:lnTo>
                  <a:lnTo>
                    <a:pt x="21" y="30"/>
                  </a:lnTo>
                  <a:lnTo>
                    <a:pt x="18" y="29"/>
                  </a:lnTo>
                  <a:lnTo>
                    <a:pt x="15" y="29"/>
                  </a:lnTo>
                  <a:lnTo>
                    <a:pt x="12" y="28"/>
                  </a:lnTo>
                  <a:lnTo>
                    <a:pt x="9" y="27"/>
                  </a:lnTo>
                  <a:lnTo>
                    <a:pt x="6" y="27"/>
                  </a:lnTo>
                  <a:lnTo>
                    <a:pt x="3" y="26"/>
                  </a:lnTo>
                  <a:lnTo>
                    <a:pt x="0" y="25"/>
                  </a:lnTo>
                  <a:lnTo>
                    <a:pt x="13" y="0"/>
                  </a:lnTo>
                  <a:lnTo>
                    <a:pt x="16" y="1"/>
                  </a:lnTo>
                  <a:lnTo>
                    <a:pt x="19" y="1"/>
                  </a:lnTo>
                  <a:lnTo>
                    <a:pt x="22" y="2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31" y="4"/>
                  </a:lnTo>
                  <a:lnTo>
                    <a:pt x="34" y="4"/>
                  </a:lnTo>
                  <a:lnTo>
                    <a:pt x="37" y="5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7" y="6"/>
                  </a:lnTo>
                  <a:lnTo>
                    <a:pt x="50" y="6"/>
                  </a:lnTo>
                  <a:lnTo>
                    <a:pt x="45" y="33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00" name="Freeform 507"/>
            <p:cNvSpPr>
              <a:spLocks/>
            </p:cNvSpPr>
            <p:nvPr/>
          </p:nvSpPr>
          <p:spPr bwMode="auto">
            <a:xfrm>
              <a:off x="2906975" y="4803724"/>
              <a:ext cx="448234" cy="445670"/>
            </a:xfrm>
            <a:custGeom>
              <a:avLst/>
              <a:gdLst>
                <a:gd name="T0" fmla="*/ 222 w 246"/>
                <a:gd name="T1" fmla="*/ 192 h 192"/>
                <a:gd name="T2" fmla="*/ 204 w 246"/>
                <a:gd name="T3" fmla="*/ 192 h 192"/>
                <a:gd name="T4" fmla="*/ 180 w 246"/>
                <a:gd name="T5" fmla="*/ 186 h 192"/>
                <a:gd name="T6" fmla="*/ 162 w 246"/>
                <a:gd name="T7" fmla="*/ 186 h 192"/>
                <a:gd name="T8" fmla="*/ 144 w 246"/>
                <a:gd name="T9" fmla="*/ 186 h 192"/>
                <a:gd name="T10" fmla="*/ 126 w 246"/>
                <a:gd name="T11" fmla="*/ 180 h 192"/>
                <a:gd name="T12" fmla="*/ 108 w 246"/>
                <a:gd name="T13" fmla="*/ 180 h 192"/>
                <a:gd name="T14" fmla="*/ 90 w 246"/>
                <a:gd name="T15" fmla="*/ 174 h 192"/>
                <a:gd name="T16" fmla="*/ 72 w 246"/>
                <a:gd name="T17" fmla="*/ 174 h 192"/>
                <a:gd name="T18" fmla="*/ 54 w 246"/>
                <a:gd name="T19" fmla="*/ 168 h 192"/>
                <a:gd name="T20" fmla="*/ 36 w 246"/>
                <a:gd name="T21" fmla="*/ 162 h 192"/>
                <a:gd name="T22" fmla="*/ 18 w 246"/>
                <a:gd name="T23" fmla="*/ 162 h 192"/>
                <a:gd name="T24" fmla="*/ 0 w 246"/>
                <a:gd name="T25" fmla="*/ 156 h 192"/>
                <a:gd name="T26" fmla="*/ 78 w 246"/>
                <a:gd name="T27" fmla="*/ 0 h 192"/>
                <a:gd name="T28" fmla="*/ 102 w 246"/>
                <a:gd name="T29" fmla="*/ 6 h 192"/>
                <a:gd name="T30" fmla="*/ 120 w 246"/>
                <a:gd name="T31" fmla="*/ 12 h 192"/>
                <a:gd name="T32" fmla="*/ 144 w 246"/>
                <a:gd name="T33" fmla="*/ 18 h 192"/>
                <a:gd name="T34" fmla="*/ 162 w 246"/>
                <a:gd name="T35" fmla="*/ 18 h 192"/>
                <a:gd name="T36" fmla="*/ 186 w 246"/>
                <a:gd name="T37" fmla="*/ 24 h 192"/>
                <a:gd name="T38" fmla="*/ 204 w 246"/>
                <a:gd name="T39" fmla="*/ 24 h 192"/>
                <a:gd name="T40" fmla="*/ 228 w 246"/>
                <a:gd name="T41" fmla="*/ 30 h 192"/>
                <a:gd name="T42" fmla="*/ 246 w 246"/>
                <a:gd name="T43" fmla="*/ 30 h 192"/>
                <a:gd name="T44" fmla="*/ 222 w 246"/>
                <a:gd name="T4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6" h="192">
                  <a:moveTo>
                    <a:pt x="222" y="192"/>
                  </a:moveTo>
                  <a:lnTo>
                    <a:pt x="204" y="192"/>
                  </a:lnTo>
                  <a:lnTo>
                    <a:pt x="180" y="186"/>
                  </a:lnTo>
                  <a:lnTo>
                    <a:pt x="162" y="186"/>
                  </a:lnTo>
                  <a:lnTo>
                    <a:pt x="144" y="186"/>
                  </a:lnTo>
                  <a:lnTo>
                    <a:pt x="126" y="180"/>
                  </a:lnTo>
                  <a:lnTo>
                    <a:pt x="108" y="180"/>
                  </a:lnTo>
                  <a:lnTo>
                    <a:pt x="90" y="174"/>
                  </a:lnTo>
                  <a:lnTo>
                    <a:pt x="72" y="174"/>
                  </a:lnTo>
                  <a:lnTo>
                    <a:pt x="54" y="168"/>
                  </a:lnTo>
                  <a:lnTo>
                    <a:pt x="36" y="162"/>
                  </a:lnTo>
                  <a:lnTo>
                    <a:pt x="18" y="162"/>
                  </a:lnTo>
                  <a:lnTo>
                    <a:pt x="0" y="156"/>
                  </a:lnTo>
                  <a:lnTo>
                    <a:pt x="78" y="0"/>
                  </a:lnTo>
                  <a:lnTo>
                    <a:pt x="102" y="6"/>
                  </a:lnTo>
                  <a:lnTo>
                    <a:pt x="120" y="12"/>
                  </a:lnTo>
                  <a:lnTo>
                    <a:pt x="144" y="18"/>
                  </a:lnTo>
                  <a:lnTo>
                    <a:pt x="162" y="18"/>
                  </a:lnTo>
                  <a:lnTo>
                    <a:pt x="186" y="24"/>
                  </a:lnTo>
                  <a:lnTo>
                    <a:pt x="204" y="24"/>
                  </a:lnTo>
                  <a:lnTo>
                    <a:pt x="228" y="30"/>
                  </a:lnTo>
                  <a:lnTo>
                    <a:pt x="246" y="30"/>
                  </a:lnTo>
                  <a:lnTo>
                    <a:pt x="222" y="192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01" name="Freeform 508"/>
            <p:cNvSpPr>
              <a:spLocks/>
            </p:cNvSpPr>
            <p:nvPr/>
          </p:nvSpPr>
          <p:spPr bwMode="auto">
            <a:xfrm>
              <a:off x="2906975" y="4803724"/>
              <a:ext cx="448234" cy="445670"/>
            </a:xfrm>
            <a:custGeom>
              <a:avLst/>
              <a:gdLst>
                <a:gd name="T0" fmla="*/ 37 w 41"/>
                <a:gd name="T1" fmla="*/ 32 h 32"/>
                <a:gd name="T2" fmla="*/ 34 w 41"/>
                <a:gd name="T3" fmla="*/ 32 h 32"/>
                <a:gd name="T4" fmla="*/ 30 w 41"/>
                <a:gd name="T5" fmla="*/ 31 h 32"/>
                <a:gd name="T6" fmla="*/ 27 w 41"/>
                <a:gd name="T7" fmla="*/ 31 h 32"/>
                <a:gd name="T8" fmla="*/ 24 w 41"/>
                <a:gd name="T9" fmla="*/ 31 h 32"/>
                <a:gd name="T10" fmla="*/ 21 w 41"/>
                <a:gd name="T11" fmla="*/ 30 h 32"/>
                <a:gd name="T12" fmla="*/ 18 w 41"/>
                <a:gd name="T13" fmla="*/ 30 h 32"/>
                <a:gd name="T14" fmla="*/ 15 w 41"/>
                <a:gd name="T15" fmla="*/ 29 h 32"/>
                <a:gd name="T16" fmla="*/ 12 w 41"/>
                <a:gd name="T17" fmla="*/ 29 h 32"/>
                <a:gd name="T18" fmla="*/ 9 w 41"/>
                <a:gd name="T19" fmla="*/ 28 h 32"/>
                <a:gd name="T20" fmla="*/ 6 w 41"/>
                <a:gd name="T21" fmla="*/ 27 h 32"/>
                <a:gd name="T22" fmla="*/ 3 w 41"/>
                <a:gd name="T23" fmla="*/ 27 h 32"/>
                <a:gd name="T24" fmla="*/ 0 w 41"/>
                <a:gd name="T25" fmla="*/ 26 h 32"/>
                <a:gd name="T26" fmla="*/ 13 w 41"/>
                <a:gd name="T27" fmla="*/ 0 h 32"/>
                <a:gd name="T28" fmla="*/ 17 w 41"/>
                <a:gd name="T29" fmla="*/ 1 h 32"/>
                <a:gd name="T30" fmla="*/ 20 w 41"/>
                <a:gd name="T31" fmla="*/ 2 h 32"/>
                <a:gd name="T32" fmla="*/ 24 w 41"/>
                <a:gd name="T33" fmla="*/ 3 h 32"/>
                <a:gd name="T34" fmla="*/ 27 w 41"/>
                <a:gd name="T35" fmla="*/ 3 h 32"/>
                <a:gd name="T36" fmla="*/ 31 w 41"/>
                <a:gd name="T37" fmla="*/ 4 h 32"/>
                <a:gd name="T38" fmla="*/ 34 w 41"/>
                <a:gd name="T39" fmla="*/ 4 h 32"/>
                <a:gd name="T40" fmla="*/ 38 w 41"/>
                <a:gd name="T41" fmla="*/ 5 h 32"/>
                <a:gd name="T42" fmla="*/ 41 w 41"/>
                <a:gd name="T43" fmla="*/ 5 h 32"/>
                <a:gd name="T44" fmla="*/ 37 w 41"/>
                <a:gd name="T4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" h="32">
                  <a:moveTo>
                    <a:pt x="37" y="32"/>
                  </a:moveTo>
                  <a:lnTo>
                    <a:pt x="34" y="32"/>
                  </a:lnTo>
                  <a:lnTo>
                    <a:pt x="30" y="31"/>
                  </a:lnTo>
                  <a:lnTo>
                    <a:pt x="27" y="31"/>
                  </a:lnTo>
                  <a:lnTo>
                    <a:pt x="24" y="31"/>
                  </a:lnTo>
                  <a:lnTo>
                    <a:pt x="21" y="30"/>
                  </a:lnTo>
                  <a:lnTo>
                    <a:pt x="18" y="30"/>
                  </a:lnTo>
                  <a:lnTo>
                    <a:pt x="15" y="29"/>
                  </a:lnTo>
                  <a:lnTo>
                    <a:pt x="12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3" y="27"/>
                  </a:lnTo>
                  <a:lnTo>
                    <a:pt x="0" y="26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0" y="2"/>
                  </a:lnTo>
                  <a:lnTo>
                    <a:pt x="24" y="3"/>
                  </a:lnTo>
                  <a:lnTo>
                    <a:pt x="27" y="3"/>
                  </a:lnTo>
                  <a:lnTo>
                    <a:pt x="31" y="4"/>
                  </a:lnTo>
                  <a:lnTo>
                    <a:pt x="34" y="4"/>
                  </a:lnTo>
                  <a:lnTo>
                    <a:pt x="38" y="5"/>
                  </a:lnTo>
                  <a:lnTo>
                    <a:pt x="41" y="5"/>
                  </a:lnTo>
                  <a:lnTo>
                    <a:pt x="37" y="32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02" name="Freeform 509"/>
            <p:cNvSpPr>
              <a:spLocks/>
            </p:cNvSpPr>
            <p:nvPr/>
          </p:nvSpPr>
          <p:spPr bwMode="auto">
            <a:xfrm>
              <a:off x="3070963" y="4413763"/>
              <a:ext cx="349841" cy="417815"/>
            </a:xfrm>
            <a:custGeom>
              <a:avLst/>
              <a:gdLst>
                <a:gd name="T0" fmla="*/ 162 w 192"/>
                <a:gd name="T1" fmla="*/ 180 h 180"/>
                <a:gd name="T2" fmla="*/ 138 w 192"/>
                <a:gd name="T3" fmla="*/ 174 h 180"/>
                <a:gd name="T4" fmla="*/ 120 w 192"/>
                <a:gd name="T5" fmla="*/ 174 h 180"/>
                <a:gd name="T6" fmla="*/ 102 w 192"/>
                <a:gd name="T7" fmla="*/ 174 h 180"/>
                <a:gd name="T8" fmla="*/ 78 w 192"/>
                <a:gd name="T9" fmla="*/ 168 h 180"/>
                <a:gd name="T10" fmla="*/ 60 w 192"/>
                <a:gd name="T11" fmla="*/ 168 h 180"/>
                <a:gd name="T12" fmla="*/ 42 w 192"/>
                <a:gd name="T13" fmla="*/ 162 h 180"/>
                <a:gd name="T14" fmla="*/ 18 w 192"/>
                <a:gd name="T15" fmla="*/ 156 h 180"/>
                <a:gd name="T16" fmla="*/ 0 w 192"/>
                <a:gd name="T17" fmla="*/ 150 h 180"/>
                <a:gd name="T18" fmla="*/ 78 w 192"/>
                <a:gd name="T19" fmla="*/ 0 h 180"/>
                <a:gd name="T20" fmla="*/ 102 w 192"/>
                <a:gd name="T21" fmla="*/ 6 h 180"/>
                <a:gd name="T22" fmla="*/ 120 w 192"/>
                <a:gd name="T23" fmla="*/ 6 h 180"/>
                <a:gd name="T24" fmla="*/ 144 w 192"/>
                <a:gd name="T25" fmla="*/ 12 h 180"/>
                <a:gd name="T26" fmla="*/ 168 w 192"/>
                <a:gd name="T27" fmla="*/ 18 h 180"/>
                <a:gd name="T28" fmla="*/ 192 w 192"/>
                <a:gd name="T29" fmla="*/ 18 h 180"/>
                <a:gd name="T30" fmla="*/ 162 w 192"/>
                <a:gd name="T3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180">
                  <a:moveTo>
                    <a:pt x="162" y="180"/>
                  </a:moveTo>
                  <a:lnTo>
                    <a:pt x="138" y="174"/>
                  </a:lnTo>
                  <a:lnTo>
                    <a:pt x="120" y="174"/>
                  </a:lnTo>
                  <a:lnTo>
                    <a:pt x="102" y="174"/>
                  </a:lnTo>
                  <a:lnTo>
                    <a:pt x="78" y="168"/>
                  </a:lnTo>
                  <a:lnTo>
                    <a:pt x="60" y="168"/>
                  </a:lnTo>
                  <a:lnTo>
                    <a:pt x="42" y="162"/>
                  </a:lnTo>
                  <a:lnTo>
                    <a:pt x="18" y="156"/>
                  </a:lnTo>
                  <a:lnTo>
                    <a:pt x="0" y="150"/>
                  </a:lnTo>
                  <a:lnTo>
                    <a:pt x="78" y="0"/>
                  </a:lnTo>
                  <a:lnTo>
                    <a:pt x="102" y="6"/>
                  </a:lnTo>
                  <a:lnTo>
                    <a:pt x="120" y="6"/>
                  </a:lnTo>
                  <a:lnTo>
                    <a:pt x="144" y="12"/>
                  </a:lnTo>
                  <a:lnTo>
                    <a:pt x="168" y="18"/>
                  </a:lnTo>
                  <a:lnTo>
                    <a:pt x="192" y="18"/>
                  </a:lnTo>
                  <a:lnTo>
                    <a:pt x="162" y="18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03" name="Freeform 510"/>
            <p:cNvSpPr>
              <a:spLocks/>
            </p:cNvSpPr>
            <p:nvPr/>
          </p:nvSpPr>
          <p:spPr bwMode="auto">
            <a:xfrm>
              <a:off x="3070963" y="4413763"/>
              <a:ext cx="349841" cy="417815"/>
            </a:xfrm>
            <a:custGeom>
              <a:avLst/>
              <a:gdLst>
                <a:gd name="T0" fmla="*/ 27 w 32"/>
                <a:gd name="T1" fmla="*/ 30 h 30"/>
                <a:gd name="T2" fmla="*/ 23 w 32"/>
                <a:gd name="T3" fmla="*/ 29 h 30"/>
                <a:gd name="T4" fmla="*/ 20 w 32"/>
                <a:gd name="T5" fmla="*/ 29 h 30"/>
                <a:gd name="T6" fmla="*/ 17 w 32"/>
                <a:gd name="T7" fmla="*/ 29 h 30"/>
                <a:gd name="T8" fmla="*/ 13 w 32"/>
                <a:gd name="T9" fmla="*/ 28 h 30"/>
                <a:gd name="T10" fmla="*/ 10 w 32"/>
                <a:gd name="T11" fmla="*/ 28 h 30"/>
                <a:gd name="T12" fmla="*/ 7 w 32"/>
                <a:gd name="T13" fmla="*/ 27 h 30"/>
                <a:gd name="T14" fmla="*/ 3 w 32"/>
                <a:gd name="T15" fmla="*/ 26 h 30"/>
                <a:gd name="T16" fmla="*/ 0 w 32"/>
                <a:gd name="T17" fmla="*/ 25 h 30"/>
                <a:gd name="T18" fmla="*/ 13 w 32"/>
                <a:gd name="T19" fmla="*/ 0 h 30"/>
                <a:gd name="T20" fmla="*/ 17 w 32"/>
                <a:gd name="T21" fmla="*/ 1 h 30"/>
                <a:gd name="T22" fmla="*/ 20 w 32"/>
                <a:gd name="T23" fmla="*/ 1 h 30"/>
                <a:gd name="T24" fmla="*/ 24 w 32"/>
                <a:gd name="T25" fmla="*/ 2 h 30"/>
                <a:gd name="T26" fmla="*/ 28 w 32"/>
                <a:gd name="T27" fmla="*/ 3 h 30"/>
                <a:gd name="T28" fmla="*/ 32 w 32"/>
                <a:gd name="T29" fmla="*/ 3 h 30"/>
                <a:gd name="T30" fmla="*/ 27 w 32"/>
                <a:gd name="T3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30">
                  <a:moveTo>
                    <a:pt x="27" y="30"/>
                  </a:moveTo>
                  <a:lnTo>
                    <a:pt x="23" y="29"/>
                  </a:lnTo>
                  <a:lnTo>
                    <a:pt x="20" y="29"/>
                  </a:lnTo>
                  <a:lnTo>
                    <a:pt x="17" y="29"/>
                  </a:lnTo>
                  <a:lnTo>
                    <a:pt x="13" y="28"/>
                  </a:lnTo>
                  <a:lnTo>
                    <a:pt x="10" y="28"/>
                  </a:lnTo>
                  <a:lnTo>
                    <a:pt x="7" y="27"/>
                  </a:lnTo>
                  <a:lnTo>
                    <a:pt x="3" y="26"/>
                  </a:lnTo>
                  <a:lnTo>
                    <a:pt x="0" y="25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8" y="3"/>
                  </a:lnTo>
                  <a:lnTo>
                    <a:pt x="32" y="3"/>
                  </a:lnTo>
                  <a:lnTo>
                    <a:pt x="27" y="3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04" name="Freeform 511"/>
            <p:cNvSpPr>
              <a:spLocks/>
            </p:cNvSpPr>
            <p:nvPr/>
          </p:nvSpPr>
          <p:spPr bwMode="auto">
            <a:xfrm>
              <a:off x="3234951" y="4009874"/>
              <a:ext cx="240516" cy="403888"/>
            </a:xfrm>
            <a:custGeom>
              <a:avLst/>
              <a:gdLst>
                <a:gd name="T0" fmla="*/ 102 w 132"/>
                <a:gd name="T1" fmla="*/ 174 h 174"/>
                <a:gd name="T2" fmla="*/ 84 w 132"/>
                <a:gd name="T3" fmla="*/ 168 h 174"/>
                <a:gd name="T4" fmla="*/ 60 w 132"/>
                <a:gd name="T5" fmla="*/ 168 h 174"/>
                <a:gd name="T6" fmla="*/ 42 w 132"/>
                <a:gd name="T7" fmla="*/ 162 h 174"/>
                <a:gd name="T8" fmla="*/ 18 w 132"/>
                <a:gd name="T9" fmla="*/ 162 h 174"/>
                <a:gd name="T10" fmla="*/ 0 w 132"/>
                <a:gd name="T11" fmla="*/ 156 h 174"/>
                <a:gd name="T12" fmla="*/ 78 w 132"/>
                <a:gd name="T13" fmla="*/ 0 h 174"/>
                <a:gd name="T14" fmla="*/ 102 w 132"/>
                <a:gd name="T15" fmla="*/ 6 h 174"/>
                <a:gd name="T16" fmla="*/ 132 w 132"/>
                <a:gd name="T17" fmla="*/ 12 h 174"/>
                <a:gd name="T18" fmla="*/ 102 w 132"/>
                <a:gd name="T19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74">
                  <a:moveTo>
                    <a:pt x="102" y="174"/>
                  </a:moveTo>
                  <a:lnTo>
                    <a:pt x="84" y="168"/>
                  </a:lnTo>
                  <a:lnTo>
                    <a:pt x="60" y="168"/>
                  </a:lnTo>
                  <a:lnTo>
                    <a:pt x="42" y="162"/>
                  </a:lnTo>
                  <a:lnTo>
                    <a:pt x="18" y="162"/>
                  </a:lnTo>
                  <a:lnTo>
                    <a:pt x="0" y="156"/>
                  </a:lnTo>
                  <a:lnTo>
                    <a:pt x="78" y="0"/>
                  </a:lnTo>
                  <a:lnTo>
                    <a:pt x="102" y="6"/>
                  </a:lnTo>
                  <a:lnTo>
                    <a:pt x="132" y="12"/>
                  </a:lnTo>
                  <a:lnTo>
                    <a:pt x="102" y="174"/>
                  </a:lnTo>
                  <a:close/>
                </a:path>
              </a:pathLst>
            </a:custGeom>
            <a:solidFill>
              <a:srgbClr val="FEE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05" name="Freeform 512"/>
            <p:cNvSpPr>
              <a:spLocks/>
            </p:cNvSpPr>
            <p:nvPr/>
          </p:nvSpPr>
          <p:spPr bwMode="auto">
            <a:xfrm>
              <a:off x="3234951" y="4009874"/>
              <a:ext cx="240516" cy="403888"/>
            </a:xfrm>
            <a:custGeom>
              <a:avLst/>
              <a:gdLst>
                <a:gd name="T0" fmla="*/ 17 w 22"/>
                <a:gd name="T1" fmla="*/ 29 h 29"/>
                <a:gd name="T2" fmla="*/ 14 w 22"/>
                <a:gd name="T3" fmla="*/ 28 h 29"/>
                <a:gd name="T4" fmla="*/ 10 w 22"/>
                <a:gd name="T5" fmla="*/ 28 h 29"/>
                <a:gd name="T6" fmla="*/ 7 w 22"/>
                <a:gd name="T7" fmla="*/ 27 h 29"/>
                <a:gd name="T8" fmla="*/ 3 w 22"/>
                <a:gd name="T9" fmla="*/ 27 h 29"/>
                <a:gd name="T10" fmla="*/ 0 w 22"/>
                <a:gd name="T11" fmla="*/ 26 h 29"/>
                <a:gd name="T12" fmla="*/ 13 w 22"/>
                <a:gd name="T13" fmla="*/ 0 h 29"/>
                <a:gd name="T14" fmla="*/ 17 w 22"/>
                <a:gd name="T15" fmla="*/ 1 h 29"/>
                <a:gd name="T16" fmla="*/ 22 w 22"/>
                <a:gd name="T17" fmla="*/ 2 h 29"/>
                <a:gd name="T18" fmla="*/ 17 w 22"/>
                <a:gd name="T1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9">
                  <a:moveTo>
                    <a:pt x="17" y="29"/>
                  </a:moveTo>
                  <a:lnTo>
                    <a:pt x="14" y="28"/>
                  </a:lnTo>
                  <a:lnTo>
                    <a:pt x="10" y="28"/>
                  </a:lnTo>
                  <a:lnTo>
                    <a:pt x="7" y="27"/>
                  </a:lnTo>
                  <a:lnTo>
                    <a:pt x="3" y="27"/>
                  </a:lnTo>
                  <a:lnTo>
                    <a:pt x="0" y="26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2" y="2"/>
                  </a:lnTo>
                  <a:lnTo>
                    <a:pt x="17" y="29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06" name="Freeform 513"/>
            <p:cNvSpPr>
              <a:spLocks/>
            </p:cNvSpPr>
            <p:nvPr/>
          </p:nvSpPr>
          <p:spPr bwMode="auto">
            <a:xfrm>
              <a:off x="2251023" y="5026558"/>
              <a:ext cx="612222" cy="515306"/>
            </a:xfrm>
            <a:custGeom>
              <a:avLst/>
              <a:gdLst>
                <a:gd name="T0" fmla="*/ 252 w 336"/>
                <a:gd name="T1" fmla="*/ 222 h 222"/>
                <a:gd name="T2" fmla="*/ 234 w 336"/>
                <a:gd name="T3" fmla="*/ 222 h 222"/>
                <a:gd name="T4" fmla="*/ 216 w 336"/>
                <a:gd name="T5" fmla="*/ 216 h 222"/>
                <a:gd name="T6" fmla="*/ 198 w 336"/>
                <a:gd name="T7" fmla="*/ 210 h 222"/>
                <a:gd name="T8" fmla="*/ 180 w 336"/>
                <a:gd name="T9" fmla="*/ 204 h 222"/>
                <a:gd name="T10" fmla="*/ 168 w 336"/>
                <a:gd name="T11" fmla="*/ 198 h 222"/>
                <a:gd name="T12" fmla="*/ 150 w 336"/>
                <a:gd name="T13" fmla="*/ 192 h 222"/>
                <a:gd name="T14" fmla="*/ 132 w 336"/>
                <a:gd name="T15" fmla="*/ 186 h 222"/>
                <a:gd name="T16" fmla="*/ 114 w 336"/>
                <a:gd name="T17" fmla="*/ 180 h 222"/>
                <a:gd name="T18" fmla="*/ 96 w 336"/>
                <a:gd name="T19" fmla="*/ 174 h 222"/>
                <a:gd name="T20" fmla="*/ 84 w 336"/>
                <a:gd name="T21" fmla="*/ 168 h 222"/>
                <a:gd name="T22" fmla="*/ 66 w 336"/>
                <a:gd name="T23" fmla="*/ 162 h 222"/>
                <a:gd name="T24" fmla="*/ 48 w 336"/>
                <a:gd name="T25" fmla="*/ 156 h 222"/>
                <a:gd name="T26" fmla="*/ 30 w 336"/>
                <a:gd name="T27" fmla="*/ 150 h 222"/>
                <a:gd name="T28" fmla="*/ 18 w 336"/>
                <a:gd name="T29" fmla="*/ 144 h 222"/>
                <a:gd name="T30" fmla="*/ 0 w 336"/>
                <a:gd name="T31" fmla="*/ 132 h 222"/>
                <a:gd name="T32" fmla="*/ 132 w 336"/>
                <a:gd name="T33" fmla="*/ 0 h 222"/>
                <a:gd name="T34" fmla="*/ 144 w 336"/>
                <a:gd name="T35" fmla="*/ 6 h 222"/>
                <a:gd name="T36" fmla="*/ 162 w 336"/>
                <a:gd name="T37" fmla="*/ 12 h 222"/>
                <a:gd name="T38" fmla="*/ 180 w 336"/>
                <a:gd name="T39" fmla="*/ 18 h 222"/>
                <a:gd name="T40" fmla="*/ 198 w 336"/>
                <a:gd name="T41" fmla="*/ 30 h 222"/>
                <a:gd name="T42" fmla="*/ 210 w 336"/>
                <a:gd name="T43" fmla="*/ 36 h 222"/>
                <a:gd name="T44" fmla="*/ 228 w 336"/>
                <a:gd name="T45" fmla="*/ 42 h 222"/>
                <a:gd name="T46" fmla="*/ 246 w 336"/>
                <a:gd name="T47" fmla="*/ 48 h 222"/>
                <a:gd name="T48" fmla="*/ 264 w 336"/>
                <a:gd name="T49" fmla="*/ 54 h 222"/>
                <a:gd name="T50" fmla="*/ 282 w 336"/>
                <a:gd name="T51" fmla="*/ 60 h 222"/>
                <a:gd name="T52" fmla="*/ 300 w 336"/>
                <a:gd name="T53" fmla="*/ 60 h 222"/>
                <a:gd name="T54" fmla="*/ 318 w 336"/>
                <a:gd name="T55" fmla="*/ 66 h 222"/>
                <a:gd name="T56" fmla="*/ 336 w 336"/>
                <a:gd name="T57" fmla="*/ 72 h 222"/>
                <a:gd name="T58" fmla="*/ 252 w 336"/>
                <a:gd name="T5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6" h="222">
                  <a:moveTo>
                    <a:pt x="252" y="222"/>
                  </a:moveTo>
                  <a:lnTo>
                    <a:pt x="234" y="222"/>
                  </a:lnTo>
                  <a:lnTo>
                    <a:pt x="216" y="216"/>
                  </a:lnTo>
                  <a:lnTo>
                    <a:pt x="198" y="210"/>
                  </a:lnTo>
                  <a:lnTo>
                    <a:pt x="180" y="204"/>
                  </a:lnTo>
                  <a:lnTo>
                    <a:pt x="168" y="198"/>
                  </a:lnTo>
                  <a:lnTo>
                    <a:pt x="150" y="192"/>
                  </a:lnTo>
                  <a:lnTo>
                    <a:pt x="132" y="186"/>
                  </a:lnTo>
                  <a:lnTo>
                    <a:pt x="114" y="180"/>
                  </a:lnTo>
                  <a:lnTo>
                    <a:pt x="96" y="174"/>
                  </a:lnTo>
                  <a:lnTo>
                    <a:pt x="84" y="168"/>
                  </a:lnTo>
                  <a:lnTo>
                    <a:pt x="66" y="162"/>
                  </a:lnTo>
                  <a:lnTo>
                    <a:pt x="48" y="156"/>
                  </a:lnTo>
                  <a:lnTo>
                    <a:pt x="30" y="150"/>
                  </a:lnTo>
                  <a:lnTo>
                    <a:pt x="18" y="144"/>
                  </a:lnTo>
                  <a:lnTo>
                    <a:pt x="0" y="132"/>
                  </a:lnTo>
                  <a:lnTo>
                    <a:pt x="132" y="0"/>
                  </a:lnTo>
                  <a:lnTo>
                    <a:pt x="144" y="6"/>
                  </a:lnTo>
                  <a:lnTo>
                    <a:pt x="162" y="12"/>
                  </a:lnTo>
                  <a:lnTo>
                    <a:pt x="180" y="18"/>
                  </a:lnTo>
                  <a:lnTo>
                    <a:pt x="198" y="30"/>
                  </a:lnTo>
                  <a:lnTo>
                    <a:pt x="210" y="36"/>
                  </a:lnTo>
                  <a:lnTo>
                    <a:pt x="228" y="42"/>
                  </a:lnTo>
                  <a:lnTo>
                    <a:pt x="246" y="48"/>
                  </a:lnTo>
                  <a:lnTo>
                    <a:pt x="264" y="54"/>
                  </a:lnTo>
                  <a:lnTo>
                    <a:pt x="282" y="60"/>
                  </a:lnTo>
                  <a:lnTo>
                    <a:pt x="300" y="60"/>
                  </a:lnTo>
                  <a:lnTo>
                    <a:pt x="318" y="66"/>
                  </a:lnTo>
                  <a:lnTo>
                    <a:pt x="336" y="72"/>
                  </a:lnTo>
                  <a:lnTo>
                    <a:pt x="252" y="2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07" name="Freeform 514"/>
            <p:cNvSpPr>
              <a:spLocks/>
            </p:cNvSpPr>
            <p:nvPr/>
          </p:nvSpPr>
          <p:spPr bwMode="auto">
            <a:xfrm>
              <a:off x="2251023" y="5026558"/>
              <a:ext cx="612222" cy="515306"/>
            </a:xfrm>
            <a:custGeom>
              <a:avLst/>
              <a:gdLst>
                <a:gd name="T0" fmla="*/ 42 w 56"/>
                <a:gd name="T1" fmla="*/ 37 h 37"/>
                <a:gd name="T2" fmla="*/ 39 w 56"/>
                <a:gd name="T3" fmla="*/ 37 h 37"/>
                <a:gd name="T4" fmla="*/ 36 w 56"/>
                <a:gd name="T5" fmla="*/ 36 h 37"/>
                <a:gd name="T6" fmla="*/ 33 w 56"/>
                <a:gd name="T7" fmla="*/ 35 h 37"/>
                <a:gd name="T8" fmla="*/ 30 w 56"/>
                <a:gd name="T9" fmla="*/ 34 h 37"/>
                <a:gd name="T10" fmla="*/ 28 w 56"/>
                <a:gd name="T11" fmla="*/ 33 h 37"/>
                <a:gd name="T12" fmla="*/ 25 w 56"/>
                <a:gd name="T13" fmla="*/ 32 h 37"/>
                <a:gd name="T14" fmla="*/ 22 w 56"/>
                <a:gd name="T15" fmla="*/ 31 h 37"/>
                <a:gd name="T16" fmla="*/ 19 w 56"/>
                <a:gd name="T17" fmla="*/ 30 h 37"/>
                <a:gd name="T18" fmla="*/ 16 w 56"/>
                <a:gd name="T19" fmla="*/ 29 h 37"/>
                <a:gd name="T20" fmla="*/ 14 w 56"/>
                <a:gd name="T21" fmla="*/ 28 h 37"/>
                <a:gd name="T22" fmla="*/ 11 w 56"/>
                <a:gd name="T23" fmla="*/ 27 h 37"/>
                <a:gd name="T24" fmla="*/ 8 w 56"/>
                <a:gd name="T25" fmla="*/ 26 h 37"/>
                <a:gd name="T26" fmla="*/ 5 w 56"/>
                <a:gd name="T27" fmla="*/ 25 h 37"/>
                <a:gd name="T28" fmla="*/ 3 w 56"/>
                <a:gd name="T29" fmla="*/ 24 h 37"/>
                <a:gd name="T30" fmla="*/ 0 w 56"/>
                <a:gd name="T31" fmla="*/ 22 h 37"/>
                <a:gd name="T32" fmla="*/ 22 w 56"/>
                <a:gd name="T33" fmla="*/ 0 h 37"/>
                <a:gd name="T34" fmla="*/ 24 w 56"/>
                <a:gd name="T35" fmla="*/ 1 h 37"/>
                <a:gd name="T36" fmla="*/ 27 w 56"/>
                <a:gd name="T37" fmla="*/ 2 h 37"/>
                <a:gd name="T38" fmla="*/ 30 w 56"/>
                <a:gd name="T39" fmla="*/ 3 h 37"/>
                <a:gd name="T40" fmla="*/ 33 w 56"/>
                <a:gd name="T41" fmla="*/ 5 h 37"/>
                <a:gd name="T42" fmla="*/ 35 w 56"/>
                <a:gd name="T43" fmla="*/ 6 h 37"/>
                <a:gd name="T44" fmla="*/ 38 w 56"/>
                <a:gd name="T45" fmla="*/ 7 h 37"/>
                <a:gd name="T46" fmla="*/ 41 w 56"/>
                <a:gd name="T47" fmla="*/ 8 h 37"/>
                <a:gd name="T48" fmla="*/ 44 w 56"/>
                <a:gd name="T49" fmla="*/ 9 h 37"/>
                <a:gd name="T50" fmla="*/ 47 w 56"/>
                <a:gd name="T51" fmla="*/ 10 h 37"/>
                <a:gd name="T52" fmla="*/ 50 w 56"/>
                <a:gd name="T53" fmla="*/ 10 h 37"/>
                <a:gd name="T54" fmla="*/ 53 w 56"/>
                <a:gd name="T55" fmla="*/ 11 h 37"/>
                <a:gd name="T56" fmla="*/ 56 w 56"/>
                <a:gd name="T57" fmla="*/ 12 h 37"/>
                <a:gd name="T58" fmla="*/ 42 w 56"/>
                <a:gd name="T5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37">
                  <a:moveTo>
                    <a:pt x="42" y="37"/>
                  </a:moveTo>
                  <a:lnTo>
                    <a:pt x="39" y="37"/>
                  </a:lnTo>
                  <a:lnTo>
                    <a:pt x="36" y="36"/>
                  </a:lnTo>
                  <a:lnTo>
                    <a:pt x="33" y="35"/>
                  </a:lnTo>
                  <a:lnTo>
                    <a:pt x="30" y="34"/>
                  </a:lnTo>
                  <a:lnTo>
                    <a:pt x="28" y="33"/>
                  </a:lnTo>
                  <a:lnTo>
                    <a:pt x="25" y="32"/>
                  </a:lnTo>
                  <a:lnTo>
                    <a:pt x="22" y="31"/>
                  </a:lnTo>
                  <a:lnTo>
                    <a:pt x="19" y="30"/>
                  </a:lnTo>
                  <a:lnTo>
                    <a:pt x="16" y="29"/>
                  </a:lnTo>
                  <a:lnTo>
                    <a:pt x="14" y="28"/>
                  </a:lnTo>
                  <a:lnTo>
                    <a:pt x="11" y="27"/>
                  </a:lnTo>
                  <a:lnTo>
                    <a:pt x="8" y="26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0" y="22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7" y="2"/>
                  </a:lnTo>
                  <a:lnTo>
                    <a:pt x="30" y="3"/>
                  </a:lnTo>
                  <a:lnTo>
                    <a:pt x="33" y="5"/>
                  </a:lnTo>
                  <a:lnTo>
                    <a:pt x="35" y="6"/>
                  </a:lnTo>
                  <a:lnTo>
                    <a:pt x="38" y="7"/>
                  </a:lnTo>
                  <a:lnTo>
                    <a:pt x="41" y="8"/>
                  </a:lnTo>
                  <a:lnTo>
                    <a:pt x="44" y="9"/>
                  </a:lnTo>
                  <a:lnTo>
                    <a:pt x="47" y="10"/>
                  </a:lnTo>
                  <a:lnTo>
                    <a:pt x="50" y="10"/>
                  </a:lnTo>
                  <a:lnTo>
                    <a:pt x="53" y="11"/>
                  </a:lnTo>
                  <a:lnTo>
                    <a:pt x="56" y="12"/>
                  </a:lnTo>
                  <a:lnTo>
                    <a:pt x="42" y="37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08" name="Freeform 515"/>
            <p:cNvSpPr>
              <a:spLocks/>
            </p:cNvSpPr>
            <p:nvPr/>
          </p:nvSpPr>
          <p:spPr bwMode="auto">
            <a:xfrm>
              <a:off x="2513404" y="4678379"/>
              <a:ext cx="513829" cy="473524"/>
            </a:xfrm>
            <a:custGeom>
              <a:avLst/>
              <a:gdLst>
                <a:gd name="T0" fmla="*/ 204 w 282"/>
                <a:gd name="T1" fmla="*/ 204 h 204"/>
                <a:gd name="T2" fmla="*/ 186 w 282"/>
                <a:gd name="T3" fmla="*/ 198 h 204"/>
                <a:gd name="T4" fmla="*/ 168 w 282"/>
                <a:gd name="T5" fmla="*/ 198 h 204"/>
                <a:gd name="T6" fmla="*/ 150 w 282"/>
                <a:gd name="T7" fmla="*/ 192 h 204"/>
                <a:gd name="T8" fmla="*/ 132 w 282"/>
                <a:gd name="T9" fmla="*/ 186 h 204"/>
                <a:gd name="T10" fmla="*/ 114 w 282"/>
                <a:gd name="T11" fmla="*/ 180 h 204"/>
                <a:gd name="T12" fmla="*/ 96 w 282"/>
                <a:gd name="T13" fmla="*/ 174 h 204"/>
                <a:gd name="T14" fmla="*/ 84 w 282"/>
                <a:gd name="T15" fmla="*/ 168 h 204"/>
                <a:gd name="T16" fmla="*/ 66 w 282"/>
                <a:gd name="T17" fmla="*/ 162 h 204"/>
                <a:gd name="T18" fmla="*/ 48 w 282"/>
                <a:gd name="T19" fmla="*/ 156 h 204"/>
                <a:gd name="T20" fmla="*/ 36 w 282"/>
                <a:gd name="T21" fmla="*/ 150 h 204"/>
                <a:gd name="T22" fmla="*/ 18 w 282"/>
                <a:gd name="T23" fmla="*/ 138 h 204"/>
                <a:gd name="T24" fmla="*/ 0 w 282"/>
                <a:gd name="T25" fmla="*/ 132 h 204"/>
                <a:gd name="T26" fmla="*/ 132 w 282"/>
                <a:gd name="T27" fmla="*/ 0 h 204"/>
                <a:gd name="T28" fmla="*/ 150 w 282"/>
                <a:gd name="T29" fmla="*/ 6 h 204"/>
                <a:gd name="T30" fmla="*/ 168 w 282"/>
                <a:gd name="T31" fmla="*/ 12 h 204"/>
                <a:gd name="T32" fmla="*/ 186 w 282"/>
                <a:gd name="T33" fmla="*/ 24 h 204"/>
                <a:gd name="T34" fmla="*/ 204 w 282"/>
                <a:gd name="T35" fmla="*/ 30 h 204"/>
                <a:gd name="T36" fmla="*/ 222 w 282"/>
                <a:gd name="T37" fmla="*/ 36 h 204"/>
                <a:gd name="T38" fmla="*/ 246 w 282"/>
                <a:gd name="T39" fmla="*/ 42 h 204"/>
                <a:gd name="T40" fmla="*/ 264 w 282"/>
                <a:gd name="T41" fmla="*/ 48 h 204"/>
                <a:gd name="T42" fmla="*/ 282 w 282"/>
                <a:gd name="T43" fmla="*/ 54 h 204"/>
                <a:gd name="T44" fmla="*/ 204 w 282"/>
                <a:gd name="T4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2" h="204">
                  <a:moveTo>
                    <a:pt x="204" y="204"/>
                  </a:moveTo>
                  <a:lnTo>
                    <a:pt x="186" y="198"/>
                  </a:lnTo>
                  <a:lnTo>
                    <a:pt x="168" y="198"/>
                  </a:lnTo>
                  <a:lnTo>
                    <a:pt x="150" y="192"/>
                  </a:lnTo>
                  <a:lnTo>
                    <a:pt x="132" y="186"/>
                  </a:lnTo>
                  <a:lnTo>
                    <a:pt x="114" y="180"/>
                  </a:lnTo>
                  <a:lnTo>
                    <a:pt x="96" y="174"/>
                  </a:lnTo>
                  <a:lnTo>
                    <a:pt x="84" y="168"/>
                  </a:lnTo>
                  <a:lnTo>
                    <a:pt x="66" y="162"/>
                  </a:lnTo>
                  <a:lnTo>
                    <a:pt x="48" y="156"/>
                  </a:lnTo>
                  <a:lnTo>
                    <a:pt x="36" y="150"/>
                  </a:lnTo>
                  <a:lnTo>
                    <a:pt x="18" y="138"/>
                  </a:lnTo>
                  <a:lnTo>
                    <a:pt x="0" y="132"/>
                  </a:lnTo>
                  <a:lnTo>
                    <a:pt x="132" y="0"/>
                  </a:lnTo>
                  <a:lnTo>
                    <a:pt x="150" y="6"/>
                  </a:lnTo>
                  <a:lnTo>
                    <a:pt x="168" y="12"/>
                  </a:lnTo>
                  <a:lnTo>
                    <a:pt x="186" y="24"/>
                  </a:lnTo>
                  <a:lnTo>
                    <a:pt x="204" y="30"/>
                  </a:lnTo>
                  <a:lnTo>
                    <a:pt x="222" y="36"/>
                  </a:lnTo>
                  <a:lnTo>
                    <a:pt x="246" y="42"/>
                  </a:lnTo>
                  <a:lnTo>
                    <a:pt x="264" y="48"/>
                  </a:lnTo>
                  <a:lnTo>
                    <a:pt x="282" y="54"/>
                  </a:lnTo>
                  <a:lnTo>
                    <a:pt x="204" y="204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09" name="Freeform 516"/>
            <p:cNvSpPr>
              <a:spLocks/>
            </p:cNvSpPr>
            <p:nvPr/>
          </p:nvSpPr>
          <p:spPr bwMode="auto">
            <a:xfrm>
              <a:off x="2513404" y="4678379"/>
              <a:ext cx="513829" cy="473524"/>
            </a:xfrm>
            <a:custGeom>
              <a:avLst/>
              <a:gdLst>
                <a:gd name="T0" fmla="*/ 34 w 47"/>
                <a:gd name="T1" fmla="*/ 34 h 34"/>
                <a:gd name="T2" fmla="*/ 31 w 47"/>
                <a:gd name="T3" fmla="*/ 33 h 34"/>
                <a:gd name="T4" fmla="*/ 28 w 47"/>
                <a:gd name="T5" fmla="*/ 33 h 34"/>
                <a:gd name="T6" fmla="*/ 25 w 47"/>
                <a:gd name="T7" fmla="*/ 32 h 34"/>
                <a:gd name="T8" fmla="*/ 22 w 47"/>
                <a:gd name="T9" fmla="*/ 31 h 34"/>
                <a:gd name="T10" fmla="*/ 19 w 47"/>
                <a:gd name="T11" fmla="*/ 30 h 34"/>
                <a:gd name="T12" fmla="*/ 16 w 47"/>
                <a:gd name="T13" fmla="*/ 29 h 34"/>
                <a:gd name="T14" fmla="*/ 14 w 47"/>
                <a:gd name="T15" fmla="*/ 28 h 34"/>
                <a:gd name="T16" fmla="*/ 11 w 47"/>
                <a:gd name="T17" fmla="*/ 27 h 34"/>
                <a:gd name="T18" fmla="*/ 8 w 47"/>
                <a:gd name="T19" fmla="*/ 26 h 34"/>
                <a:gd name="T20" fmla="*/ 6 w 47"/>
                <a:gd name="T21" fmla="*/ 25 h 34"/>
                <a:gd name="T22" fmla="*/ 3 w 47"/>
                <a:gd name="T23" fmla="*/ 23 h 34"/>
                <a:gd name="T24" fmla="*/ 0 w 47"/>
                <a:gd name="T25" fmla="*/ 22 h 34"/>
                <a:gd name="T26" fmla="*/ 22 w 47"/>
                <a:gd name="T27" fmla="*/ 0 h 34"/>
                <a:gd name="T28" fmla="*/ 25 w 47"/>
                <a:gd name="T29" fmla="*/ 1 h 34"/>
                <a:gd name="T30" fmla="*/ 28 w 47"/>
                <a:gd name="T31" fmla="*/ 2 h 34"/>
                <a:gd name="T32" fmla="*/ 31 w 47"/>
                <a:gd name="T33" fmla="*/ 4 h 34"/>
                <a:gd name="T34" fmla="*/ 34 w 47"/>
                <a:gd name="T35" fmla="*/ 5 h 34"/>
                <a:gd name="T36" fmla="*/ 37 w 47"/>
                <a:gd name="T37" fmla="*/ 6 h 34"/>
                <a:gd name="T38" fmla="*/ 41 w 47"/>
                <a:gd name="T39" fmla="*/ 7 h 34"/>
                <a:gd name="T40" fmla="*/ 44 w 47"/>
                <a:gd name="T41" fmla="*/ 8 h 34"/>
                <a:gd name="T42" fmla="*/ 47 w 47"/>
                <a:gd name="T43" fmla="*/ 9 h 34"/>
                <a:gd name="T44" fmla="*/ 34 w 47"/>
                <a:gd name="T4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34">
                  <a:moveTo>
                    <a:pt x="34" y="34"/>
                  </a:moveTo>
                  <a:lnTo>
                    <a:pt x="31" y="33"/>
                  </a:lnTo>
                  <a:lnTo>
                    <a:pt x="28" y="33"/>
                  </a:lnTo>
                  <a:lnTo>
                    <a:pt x="25" y="32"/>
                  </a:lnTo>
                  <a:lnTo>
                    <a:pt x="22" y="31"/>
                  </a:lnTo>
                  <a:lnTo>
                    <a:pt x="19" y="30"/>
                  </a:lnTo>
                  <a:lnTo>
                    <a:pt x="16" y="29"/>
                  </a:lnTo>
                  <a:lnTo>
                    <a:pt x="14" y="28"/>
                  </a:lnTo>
                  <a:lnTo>
                    <a:pt x="11" y="27"/>
                  </a:lnTo>
                  <a:lnTo>
                    <a:pt x="8" y="26"/>
                  </a:lnTo>
                  <a:lnTo>
                    <a:pt x="6" y="25"/>
                  </a:lnTo>
                  <a:lnTo>
                    <a:pt x="3" y="23"/>
                  </a:lnTo>
                  <a:lnTo>
                    <a:pt x="0" y="22"/>
                  </a:lnTo>
                  <a:lnTo>
                    <a:pt x="22" y="0"/>
                  </a:lnTo>
                  <a:lnTo>
                    <a:pt x="25" y="1"/>
                  </a:lnTo>
                  <a:lnTo>
                    <a:pt x="28" y="2"/>
                  </a:lnTo>
                  <a:lnTo>
                    <a:pt x="31" y="4"/>
                  </a:lnTo>
                  <a:lnTo>
                    <a:pt x="34" y="5"/>
                  </a:lnTo>
                  <a:lnTo>
                    <a:pt x="37" y="6"/>
                  </a:lnTo>
                  <a:lnTo>
                    <a:pt x="41" y="7"/>
                  </a:lnTo>
                  <a:lnTo>
                    <a:pt x="44" y="8"/>
                  </a:lnTo>
                  <a:lnTo>
                    <a:pt x="47" y="9"/>
                  </a:lnTo>
                  <a:lnTo>
                    <a:pt x="34" y="34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10" name="Freeform 517"/>
            <p:cNvSpPr>
              <a:spLocks/>
            </p:cNvSpPr>
            <p:nvPr/>
          </p:nvSpPr>
          <p:spPr bwMode="auto">
            <a:xfrm>
              <a:off x="2775785" y="4330199"/>
              <a:ext cx="426369" cy="431743"/>
            </a:xfrm>
            <a:custGeom>
              <a:avLst/>
              <a:gdLst>
                <a:gd name="T0" fmla="*/ 150 w 234"/>
                <a:gd name="T1" fmla="*/ 186 h 186"/>
                <a:gd name="T2" fmla="*/ 132 w 234"/>
                <a:gd name="T3" fmla="*/ 180 h 186"/>
                <a:gd name="T4" fmla="*/ 114 w 234"/>
                <a:gd name="T5" fmla="*/ 174 h 186"/>
                <a:gd name="T6" fmla="*/ 90 w 234"/>
                <a:gd name="T7" fmla="*/ 168 h 186"/>
                <a:gd name="T8" fmla="*/ 72 w 234"/>
                <a:gd name="T9" fmla="*/ 162 h 186"/>
                <a:gd name="T10" fmla="*/ 54 w 234"/>
                <a:gd name="T11" fmla="*/ 156 h 186"/>
                <a:gd name="T12" fmla="*/ 36 w 234"/>
                <a:gd name="T13" fmla="*/ 150 h 186"/>
                <a:gd name="T14" fmla="*/ 18 w 234"/>
                <a:gd name="T15" fmla="*/ 138 h 186"/>
                <a:gd name="T16" fmla="*/ 0 w 234"/>
                <a:gd name="T17" fmla="*/ 132 h 186"/>
                <a:gd name="T18" fmla="*/ 132 w 234"/>
                <a:gd name="T19" fmla="*/ 0 h 186"/>
                <a:gd name="T20" fmla="*/ 150 w 234"/>
                <a:gd name="T21" fmla="*/ 6 h 186"/>
                <a:gd name="T22" fmla="*/ 168 w 234"/>
                <a:gd name="T23" fmla="*/ 12 h 186"/>
                <a:gd name="T24" fmla="*/ 192 w 234"/>
                <a:gd name="T25" fmla="*/ 18 h 186"/>
                <a:gd name="T26" fmla="*/ 210 w 234"/>
                <a:gd name="T27" fmla="*/ 30 h 186"/>
                <a:gd name="T28" fmla="*/ 234 w 234"/>
                <a:gd name="T29" fmla="*/ 36 h 186"/>
                <a:gd name="T30" fmla="*/ 150 w 234"/>
                <a:gd name="T31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4" h="186">
                  <a:moveTo>
                    <a:pt x="150" y="186"/>
                  </a:moveTo>
                  <a:lnTo>
                    <a:pt x="132" y="180"/>
                  </a:lnTo>
                  <a:lnTo>
                    <a:pt x="114" y="174"/>
                  </a:lnTo>
                  <a:lnTo>
                    <a:pt x="90" y="168"/>
                  </a:lnTo>
                  <a:lnTo>
                    <a:pt x="72" y="162"/>
                  </a:lnTo>
                  <a:lnTo>
                    <a:pt x="54" y="156"/>
                  </a:lnTo>
                  <a:lnTo>
                    <a:pt x="36" y="150"/>
                  </a:lnTo>
                  <a:lnTo>
                    <a:pt x="18" y="138"/>
                  </a:lnTo>
                  <a:lnTo>
                    <a:pt x="0" y="132"/>
                  </a:lnTo>
                  <a:lnTo>
                    <a:pt x="132" y="0"/>
                  </a:lnTo>
                  <a:lnTo>
                    <a:pt x="150" y="6"/>
                  </a:lnTo>
                  <a:lnTo>
                    <a:pt x="168" y="12"/>
                  </a:lnTo>
                  <a:lnTo>
                    <a:pt x="192" y="18"/>
                  </a:lnTo>
                  <a:lnTo>
                    <a:pt x="210" y="30"/>
                  </a:lnTo>
                  <a:lnTo>
                    <a:pt x="234" y="36"/>
                  </a:lnTo>
                  <a:lnTo>
                    <a:pt x="150" y="186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11" name="Freeform 518"/>
            <p:cNvSpPr>
              <a:spLocks/>
            </p:cNvSpPr>
            <p:nvPr/>
          </p:nvSpPr>
          <p:spPr bwMode="auto">
            <a:xfrm>
              <a:off x="2775785" y="4330199"/>
              <a:ext cx="426369" cy="431743"/>
            </a:xfrm>
            <a:custGeom>
              <a:avLst/>
              <a:gdLst>
                <a:gd name="T0" fmla="*/ 25 w 39"/>
                <a:gd name="T1" fmla="*/ 31 h 31"/>
                <a:gd name="T2" fmla="*/ 22 w 39"/>
                <a:gd name="T3" fmla="*/ 30 h 31"/>
                <a:gd name="T4" fmla="*/ 19 w 39"/>
                <a:gd name="T5" fmla="*/ 29 h 31"/>
                <a:gd name="T6" fmla="*/ 15 w 39"/>
                <a:gd name="T7" fmla="*/ 28 h 31"/>
                <a:gd name="T8" fmla="*/ 12 w 39"/>
                <a:gd name="T9" fmla="*/ 27 h 31"/>
                <a:gd name="T10" fmla="*/ 9 w 39"/>
                <a:gd name="T11" fmla="*/ 26 h 31"/>
                <a:gd name="T12" fmla="*/ 6 w 39"/>
                <a:gd name="T13" fmla="*/ 25 h 31"/>
                <a:gd name="T14" fmla="*/ 3 w 39"/>
                <a:gd name="T15" fmla="*/ 23 h 31"/>
                <a:gd name="T16" fmla="*/ 0 w 39"/>
                <a:gd name="T17" fmla="*/ 22 h 31"/>
                <a:gd name="T18" fmla="*/ 22 w 39"/>
                <a:gd name="T19" fmla="*/ 0 h 31"/>
                <a:gd name="T20" fmla="*/ 25 w 39"/>
                <a:gd name="T21" fmla="*/ 1 h 31"/>
                <a:gd name="T22" fmla="*/ 28 w 39"/>
                <a:gd name="T23" fmla="*/ 2 h 31"/>
                <a:gd name="T24" fmla="*/ 32 w 39"/>
                <a:gd name="T25" fmla="*/ 3 h 31"/>
                <a:gd name="T26" fmla="*/ 35 w 39"/>
                <a:gd name="T27" fmla="*/ 5 h 31"/>
                <a:gd name="T28" fmla="*/ 39 w 39"/>
                <a:gd name="T29" fmla="*/ 6 h 31"/>
                <a:gd name="T30" fmla="*/ 25 w 39"/>
                <a:gd name="T3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25" y="31"/>
                  </a:moveTo>
                  <a:lnTo>
                    <a:pt x="22" y="30"/>
                  </a:lnTo>
                  <a:lnTo>
                    <a:pt x="19" y="29"/>
                  </a:lnTo>
                  <a:lnTo>
                    <a:pt x="15" y="28"/>
                  </a:lnTo>
                  <a:lnTo>
                    <a:pt x="12" y="27"/>
                  </a:lnTo>
                  <a:lnTo>
                    <a:pt x="9" y="26"/>
                  </a:lnTo>
                  <a:lnTo>
                    <a:pt x="6" y="25"/>
                  </a:lnTo>
                  <a:lnTo>
                    <a:pt x="3" y="23"/>
                  </a:lnTo>
                  <a:lnTo>
                    <a:pt x="0" y="22"/>
                  </a:lnTo>
                  <a:lnTo>
                    <a:pt x="22" y="0"/>
                  </a:lnTo>
                  <a:lnTo>
                    <a:pt x="25" y="1"/>
                  </a:lnTo>
                  <a:lnTo>
                    <a:pt x="28" y="2"/>
                  </a:lnTo>
                  <a:lnTo>
                    <a:pt x="32" y="3"/>
                  </a:lnTo>
                  <a:lnTo>
                    <a:pt x="35" y="5"/>
                  </a:lnTo>
                  <a:lnTo>
                    <a:pt x="39" y="6"/>
                  </a:lnTo>
                  <a:lnTo>
                    <a:pt x="25" y="31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12" name="Freeform 519"/>
            <p:cNvSpPr>
              <a:spLocks/>
            </p:cNvSpPr>
            <p:nvPr/>
          </p:nvSpPr>
          <p:spPr bwMode="auto">
            <a:xfrm>
              <a:off x="3038166" y="3968093"/>
              <a:ext cx="327976" cy="403888"/>
            </a:xfrm>
            <a:custGeom>
              <a:avLst/>
              <a:gdLst>
                <a:gd name="T0" fmla="*/ 96 w 180"/>
                <a:gd name="T1" fmla="*/ 174 h 174"/>
                <a:gd name="T2" fmla="*/ 78 w 180"/>
                <a:gd name="T3" fmla="*/ 168 h 174"/>
                <a:gd name="T4" fmla="*/ 60 w 180"/>
                <a:gd name="T5" fmla="*/ 162 h 174"/>
                <a:gd name="T6" fmla="*/ 42 w 180"/>
                <a:gd name="T7" fmla="*/ 150 h 174"/>
                <a:gd name="T8" fmla="*/ 18 w 180"/>
                <a:gd name="T9" fmla="*/ 144 h 174"/>
                <a:gd name="T10" fmla="*/ 0 w 180"/>
                <a:gd name="T11" fmla="*/ 138 h 174"/>
                <a:gd name="T12" fmla="*/ 132 w 180"/>
                <a:gd name="T13" fmla="*/ 0 h 174"/>
                <a:gd name="T14" fmla="*/ 156 w 180"/>
                <a:gd name="T15" fmla="*/ 12 h 174"/>
                <a:gd name="T16" fmla="*/ 180 w 180"/>
                <a:gd name="T17" fmla="*/ 18 h 174"/>
                <a:gd name="T18" fmla="*/ 96 w 180"/>
                <a:gd name="T19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" h="174">
                  <a:moveTo>
                    <a:pt x="96" y="174"/>
                  </a:moveTo>
                  <a:lnTo>
                    <a:pt x="78" y="168"/>
                  </a:lnTo>
                  <a:lnTo>
                    <a:pt x="60" y="162"/>
                  </a:lnTo>
                  <a:lnTo>
                    <a:pt x="42" y="150"/>
                  </a:lnTo>
                  <a:lnTo>
                    <a:pt x="18" y="144"/>
                  </a:lnTo>
                  <a:lnTo>
                    <a:pt x="0" y="138"/>
                  </a:lnTo>
                  <a:lnTo>
                    <a:pt x="132" y="0"/>
                  </a:lnTo>
                  <a:lnTo>
                    <a:pt x="156" y="12"/>
                  </a:lnTo>
                  <a:lnTo>
                    <a:pt x="180" y="18"/>
                  </a:lnTo>
                  <a:lnTo>
                    <a:pt x="96" y="174"/>
                  </a:lnTo>
                  <a:close/>
                </a:path>
              </a:pathLst>
            </a:custGeom>
            <a:solidFill>
              <a:srgbClr val="A6D9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13" name="Freeform 520"/>
            <p:cNvSpPr>
              <a:spLocks/>
            </p:cNvSpPr>
            <p:nvPr/>
          </p:nvSpPr>
          <p:spPr bwMode="auto">
            <a:xfrm>
              <a:off x="3038166" y="3968093"/>
              <a:ext cx="327976" cy="403888"/>
            </a:xfrm>
            <a:custGeom>
              <a:avLst/>
              <a:gdLst>
                <a:gd name="T0" fmla="*/ 16 w 30"/>
                <a:gd name="T1" fmla="*/ 29 h 29"/>
                <a:gd name="T2" fmla="*/ 13 w 30"/>
                <a:gd name="T3" fmla="*/ 28 h 29"/>
                <a:gd name="T4" fmla="*/ 10 w 30"/>
                <a:gd name="T5" fmla="*/ 27 h 29"/>
                <a:gd name="T6" fmla="*/ 7 w 30"/>
                <a:gd name="T7" fmla="*/ 25 h 29"/>
                <a:gd name="T8" fmla="*/ 3 w 30"/>
                <a:gd name="T9" fmla="*/ 24 h 29"/>
                <a:gd name="T10" fmla="*/ 0 w 30"/>
                <a:gd name="T11" fmla="*/ 23 h 29"/>
                <a:gd name="T12" fmla="*/ 22 w 30"/>
                <a:gd name="T13" fmla="*/ 0 h 29"/>
                <a:gd name="T14" fmla="*/ 26 w 30"/>
                <a:gd name="T15" fmla="*/ 2 h 29"/>
                <a:gd name="T16" fmla="*/ 30 w 30"/>
                <a:gd name="T17" fmla="*/ 3 h 29"/>
                <a:gd name="T18" fmla="*/ 16 w 30"/>
                <a:gd name="T1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29">
                  <a:moveTo>
                    <a:pt x="16" y="29"/>
                  </a:moveTo>
                  <a:lnTo>
                    <a:pt x="13" y="28"/>
                  </a:lnTo>
                  <a:lnTo>
                    <a:pt x="10" y="27"/>
                  </a:lnTo>
                  <a:lnTo>
                    <a:pt x="7" y="25"/>
                  </a:lnTo>
                  <a:lnTo>
                    <a:pt x="3" y="24"/>
                  </a:lnTo>
                  <a:lnTo>
                    <a:pt x="0" y="23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0" y="3"/>
                  </a:lnTo>
                  <a:lnTo>
                    <a:pt x="16" y="29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14" name="Freeform 521"/>
            <p:cNvSpPr>
              <a:spLocks/>
            </p:cNvSpPr>
            <p:nvPr/>
          </p:nvSpPr>
          <p:spPr bwMode="auto">
            <a:xfrm>
              <a:off x="1835586" y="4761942"/>
              <a:ext cx="623155" cy="557087"/>
            </a:xfrm>
            <a:custGeom>
              <a:avLst/>
              <a:gdLst>
                <a:gd name="T0" fmla="*/ 210 w 342"/>
                <a:gd name="T1" fmla="*/ 240 h 240"/>
                <a:gd name="T2" fmla="*/ 198 w 342"/>
                <a:gd name="T3" fmla="*/ 234 h 240"/>
                <a:gd name="T4" fmla="*/ 180 w 342"/>
                <a:gd name="T5" fmla="*/ 228 h 240"/>
                <a:gd name="T6" fmla="*/ 162 w 342"/>
                <a:gd name="T7" fmla="*/ 216 h 240"/>
                <a:gd name="T8" fmla="*/ 150 w 342"/>
                <a:gd name="T9" fmla="*/ 210 h 240"/>
                <a:gd name="T10" fmla="*/ 138 w 342"/>
                <a:gd name="T11" fmla="*/ 198 h 240"/>
                <a:gd name="T12" fmla="*/ 120 w 342"/>
                <a:gd name="T13" fmla="*/ 192 h 240"/>
                <a:gd name="T14" fmla="*/ 108 w 342"/>
                <a:gd name="T15" fmla="*/ 186 h 240"/>
                <a:gd name="T16" fmla="*/ 90 w 342"/>
                <a:gd name="T17" fmla="*/ 174 h 240"/>
                <a:gd name="T18" fmla="*/ 78 w 342"/>
                <a:gd name="T19" fmla="*/ 168 h 240"/>
                <a:gd name="T20" fmla="*/ 66 w 342"/>
                <a:gd name="T21" fmla="*/ 156 h 240"/>
                <a:gd name="T22" fmla="*/ 48 w 342"/>
                <a:gd name="T23" fmla="*/ 150 h 240"/>
                <a:gd name="T24" fmla="*/ 36 w 342"/>
                <a:gd name="T25" fmla="*/ 138 h 240"/>
                <a:gd name="T26" fmla="*/ 24 w 342"/>
                <a:gd name="T27" fmla="*/ 132 h 240"/>
                <a:gd name="T28" fmla="*/ 12 w 342"/>
                <a:gd name="T29" fmla="*/ 120 h 240"/>
                <a:gd name="T30" fmla="*/ 0 w 342"/>
                <a:gd name="T31" fmla="*/ 114 h 240"/>
                <a:gd name="T32" fmla="*/ 168 w 342"/>
                <a:gd name="T33" fmla="*/ 0 h 240"/>
                <a:gd name="T34" fmla="*/ 180 w 342"/>
                <a:gd name="T35" fmla="*/ 12 h 240"/>
                <a:gd name="T36" fmla="*/ 198 w 342"/>
                <a:gd name="T37" fmla="*/ 18 h 240"/>
                <a:gd name="T38" fmla="*/ 210 w 342"/>
                <a:gd name="T39" fmla="*/ 30 h 240"/>
                <a:gd name="T40" fmla="*/ 222 w 342"/>
                <a:gd name="T41" fmla="*/ 42 h 240"/>
                <a:gd name="T42" fmla="*/ 240 w 342"/>
                <a:gd name="T43" fmla="*/ 48 h 240"/>
                <a:gd name="T44" fmla="*/ 252 w 342"/>
                <a:gd name="T45" fmla="*/ 60 h 240"/>
                <a:gd name="T46" fmla="*/ 264 w 342"/>
                <a:gd name="T47" fmla="*/ 66 h 240"/>
                <a:gd name="T48" fmla="*/ 282 w 342"/>
                <a:gd name="T49" fmla="*/ 72 h 240"/>
                <a:gd name="T50" fmla="*/ 294 w 342"/>
                <a:gd name="T51" fmla="*/ 84 h 240"/>
                <a:gd name="T52" fmla="*/ 312 w 342"/>
                <a:gd name="T53" fmla="*/ 90 h 240"/>
                <a:gd name="T54" fmla="*/ 330 w 342"/>
                <a:gd name="T55" fmla="*/ 96 h 240"/>
                <a:gd name="T56" fmla="*/ 342 w 342"/>
                <a:gd name="T57" fmla="*/ 108 h 240"/>
                <a:gd name="T58" fmla="*/ 210 w 342"/>
                <a:gd name="T5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2" h="240">
                  <a:moveTo>
                    <a:pt x="210" y="240"/>
                  </a:moveTo>
                  <a:lnTo>
                    <a:pt x="198" y="234"/>
                  </a:lnTo>
                  <a:lnTo>
                    <a:pt x="180" y="228"/>
                  </a:lnTo>
                  <a:lnTo>
                    <a:pt x="162" y="216"/>
                  </a:lnTo>
                  <a:lnTo>
                    <a:pt x="150" y="210"/>
                  </a:lnTo>
                  <a:lnTo>
                    <a:pt x="138" y="198"/>
                  </a:lnTo>
                  <a:lnTo>
                    <a:pt x="120" y="192"/>
                  </a:lnTo>
                  <a:lnTo>
                    <a:pt x="108" y="186"/>
                  </a:lnTo>
                  <a:lnTo>
                    <a:pt x="90" y="174"/>
                  </a:lnTo>
                  <a:lnTo>
                    <a:pt x="78" y="168"/>
                  </a:lnTo>
                  <a:lnTo>
                    <a:pt x="66" y="156"/>
                  </a:lnTo>
                  <a:lnTo>
                    <a:pt x="48" y="150"/>
                  </a:lnTo>
                  <a:lnTo>
                    <a:pt x="36" y="138"/>
                  </a:lnTo>
                  <a:lnTo>
                    <a:pt x="24" y="132"/>
                  </a:lnTo>
                  <a:lnTo>
                    <a:pt x="12" y="120"/>
                  </a:lnTo>
                  <a:lnTo>
                    <a:pt x="0" y="114"/>
                  </a:lnTo>
                  <a:lnTo>
                    <a:pt x="168" y="0"/>
                  </a:lnTo>
                  <a:lnTo>
                    <a:pt x="180" y="12"/>
                  </a:lnTo>
                  <a:lnTo>
                    <a:pt x="198" y="18"/>
                  </a:lnTo>
                  <a:lnTo>
                    <a:pt x="210" y="30"/>
                  </a:lnTo>
                  <a:lnTo>
                    <a:pt x="222" y="42"/>
                  </a:lnTo>
                  <a:lnTo>
                    <a:pt x="240" y="48"/>
                  </a:lnTo>
                  <a:lnTo>
                    <a:pt x="252" y="60"/>
                  </a:lnTo>
                  <a:lnTo>
                    <a:pt x="264" y="66"/>
                  </a:lnTo>
                  <a:lnTo>
                    <a:pt x="282" y="72"/>
                  </a:lnTo>
                  <a:lnTo>
                    <a:pt x="294" y="84"/>
                  </a:lnTo>
                  <a:lnTo>
                    <a:pt x="312" y="90"/>
                  </a:lnTo>
                  <a:lnTo>
                    <a:pt x="330" y="96"/>
                  </a:lnTo>
                  <a:lnTo>
                    <a:pt x="342" y="108"/>
                  </a:lnTo>
                  <a:lnTo>
                    <a:pt x="210" y="24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15" name="Freeform 522"/>
            <p:cNvSpPr>
              <a:spLocks/>
            </p:cNvSpPr>
            <p:nvPr/>
          </p:nvSpPr>
          <p:spPr bwMode="auto">
            <a:xfrm>
              <a:off x="1835586" y="4761942"/>
              <a:ext cx="623155" cy="557087"/>
            </a:xfrm>
            <a:custGeom>
              <a:avLst/>
              <a:gdLst>
                <a:gd name="T0" fmla="*/ 35 w 57"/>
                <a:gd name="T1" fmla="*/ 40 h 40"/>
                <a:gd name="T2" fmla="*/ 33 w 57"/>
                <a:gd name="T3" fmla="*/ 39 h 40"/>
                <a:gd name="T4" fmla="*/ 30 w 57"/>
                <a:gd name="T5" fmla="*/ 38 h 40"/>
                <a:gd name="T6" fmla="*/ 27 w 57"/>
                <a:gd name="T7" fmla="*/ 36 h 40"/>
                <a:gd name="T8" fmla="*/ 25 w 57"/>
                <a:gd name="T9" fmla="*/ 35 h 40"/>
                <a:gd name="T10" fmla="*/ 23 w 57"/>
                <a:gd name="T11" fmla="*/ 33 h 40"/>
                <a:gd name="T12" fmla="*/ 20 w 57"/>
                <a:gd name="T13" fmla="*/ 32 h 40"/>
                <a:gd name="T14" fmla="*/ 18 w 57"/>
                <a:gd name="T15" fmla="*/ 31 h 40"/>
                <a:gd name="T16" fmla="*/ 15 w 57"/>
                <a:gd name="T17" fmla="*/ 29 h 40"/>
                <a:gd name="T18" fmla="*/ 13 w 57"/>
                <a:gd name="T19" fmla="*/ 28 h 40"/>
                <a:gd name="T20" fmla="*/ 11 w 57"/>
                <a:gd name="T21" fmla="*/ 26 h 40"/>
                <a:gd name="T22" fmla="*/ 8 w 57"/>
                <a:gd name="T23" fmla="*/ 25 h 40"/>
                <a:gd name="T24" fmla="*/ 6 w 57"/>
                <a:gd name="T25" fmla="*/ 23 h 40"/>
                <a:gd name="T26" fmla="*/ 4 w 57"/>
                <a:gd name="T27" fmla="*/ 22 h 40"/>
                <a:gd name="T28" fmla="*/ 2 w 57"/>
                <a:gd name="T29" fmla="*/ 20 h 40"/>
                <a:gd name="T30" fmla="*/ 0 w 57"/>
                <a:gd name="T31" fmla="*/ 19 h 40"/>
                <a:gd name="T32" fmla="*/ 28 w 57"/>
                <a:gd name="T33" fmla="*/ 0 h 40"/>
                <a:gd name="T34" fmla="*/ 30 w 57"/>
                <a:gd name="T35" fmla="*/ 2 h 40"/>
                <a:gd name="T36" fmla="*/ 33 w 57"/>
                <a:gd name="T37" fmla="*/ 3 h 40"/>
                <a:gd name="T38" fmla="*/ 35 w 57"/>
                <a:gd name="T39" fmla="*/ 5 h 40"/>
                <a:gd name="T40" fmla="*/ 37 w 57"/>
                <a:gd name="T41" fmla="*/ 7 h 40"/>
                <a:gd name="T42" fmla="*/ 40 w 57"/>
                <a:gd name="T43" fmla="*/ 8 h 40"/>
                <a:gd name="T44" fmla="*/ 42 w 57"/>
                <a:gd name="T45" fmla="*/ 10 h 40"/>
                <a:gd name="T46" fmla="*/ 44 w 57"/>
                <a:gd name="T47" fmla="*/ 11 h 40"/>
                <a:gd name="T48" fmla="*/ 47 w 57"/>
                <a:gd name="T49" fmla="*/ 12 h 40"/>
                <a:gd name="T50" fmla="*/ 49 w 57"/>
                <a:gd name="T51" fmla="*/ 14 h 40"/>
                <a:gd name="T52" fmla="*/ 52 w 57"/>
                <a:gd name="T53" fmla="*/ 15 h 40"/>
                <a:gd name="T54" fmla="*/ 55 w 57"/>
                <a:gd name="T55" fmla="*/ 16 h 40"/>
                <a:gd name="T56" fmla="*/ 57 w 57"/>
                <a:gd name="T57" fmla="*/ 18 h 40"/>
                <a:gd name="T58" fmla="*/ 35 w 57"/>
                <a:gd name="T5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" h="40">
                  <a:moveTo>
                    <a:pt x="35" y="40"/>
                  </a:moveTo>
                  <a:lnTo>
                    <a:pt x="33" y="39"/>
                  </a:lnTo>
                  <a:lnTo>
                    <a:pt x="30" y="38"/>
                  </a:lnTo>
                  <a:lnTo>
                    <a:pt x="27" y="36"/>
                  </a:lnTo>
                  <a:lnTo>
                    <a:pt x="25" y="35"/>
                  </a:lnTo>
                  <a:lnTo>
                    <a:pt x="23" y="33"/>
                  </a:lnTo>
                  <a:lnTo>
                    <a:pt x="20" y="32"/>
                  </a:lnTo>
                  <a:lnTo>
                    <a:pt x="18" y="31"/>
                  </a:lnTo>
                  <a:lnTo>
                    <a:pt x="15" y="29"/>
                  </a:lnTo>
                  <a:lnTo>
                    <a:pt x="13" y="28"/>
                  </a:lnTo>
                  <a:lnTo>
                    <a:pt x="11" y="26"/>
                  </a:lnTo>
                  <a:lnTo>
                    <a:pt x="8" y="25"/>
                  </a:lnTo>
                  <a:lnTo>
                    <a:pt x="6" y="23"/>
                  </a:lnTo>
                  <a:lnTo>
                    <a:pt x="4" y="22"/>
                  </a:lnTo>
                  <a:lnTo>
                    <a:pt x="2" y="20"/>
                  </a:lnTo>
                  <a:lnTo>
                    <a:pt x="0" y="19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3" y="3"/>
                  </a:lnTo>
                  <a:lnTo>
                    <a:pt x="35" y="5"/>
                  </a:lnTo>
                  <a:lnTo>
                    <a:pt x="37" y="7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1"/>
                  </a:lnTo>
                  <a:lnTo>
                    <a:pt x="47" y="12"/>
                  </a:lnTo>
                  <a:lnTo>
                    <a:pt x="49" y="14"/>
                  </a:lnTo>
                  <a:lnTo>
                    <a:pt x="52" y="15"/>
                  </a:lnTo>
                  <a:lnTo>
                    <a:pt x="55" y="16"/>
                  </a:lnTo>
                  <a:lnTo>
                    <a:pt x="57" y="18"/>
                  </a:lnTo>
                  <a:lnTo>
                    <a:pt x="35" y="4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16" name="Freeform 523"/>
            <p:cNvSpPr>
              <a:spLocks/>
            </p:cNvSpPr>
            <p:nvPr/>
          </p:nvSpPr>
          <p:spPr bwMode="auto">
            <a:xfrm>
              <a:off x="2185427" y="4483398"/>
              <a:ext cx="546627" cy="487451"/>
            </a:xfrm>
            <a:custGeom>
              <a:avLst/>
              <a:gdLst>
                <a:gd name="T0" fmla="*/ 168 w 300"/>
                <a:gd name="T1" fmla="*/ 210 h 210"/>
                <a:gd name="T2" fmla="*/ 150 w 300"/>
                <a:gd name="T3" fmla="*/ 204 h 210"/>
                <a:gd name="T4" fmla="*/ 138 w 300"/>
                <a:gd name="T5" fmla="*/ 198 h 210"/>
                <a:gd name="T6" fmla="*/ 120 w 300"/>
                <a:gd name="T7" fmla="*/ 186 h 210"/>
                <a:gd name="T8" fmla="*/ 108 w 300"/>
                <a:gd name="T9" fmla="*/ 180 h 210"/>
                <a:gd name="T10" fmla="*/ 90 w 300"/>
                <a:gd name="T11" fmla="*/ 174 h 210"/>
                <a:gd name="T12" fmla="*/ 78 w 300"/>
                <a:gd name="T13" fmla="*/ 162 h 210"/>
                <a:gd name="T14" fmla="*/ 66 w 300"/>
                <a:gd name="T15" fmla="*/ 156 h 210"/>
                <a:gd name="T16" fmla="*/ 48 w 300"/>
                <a:gd name="T17" fmla="*/ 144 h 210"/>
                <a:gd name="T18" fmla="*/ 36 w 300"/>
                <a:gd name="T19" fmla="*/ 138 h 210"/>
                <a:gd name="T20" fmla="*/ 24 w 300"/>
                <a:gd name="T21" fmla="*/ 126 h 210"/>
                <a:gd name="T22" fmla="*/ 12 w 300"/>
                <a:gd name="T23" fmla="*/ 120 h 210"/>
                <a:gd name="T24" fmla="*/ 0 w 300"/>
                <a:gd name="T25" fmla="*/ 108 h 210"/>
                <a:gd name="T26" fmla="*/ 168 w 300"/>
                <a:gd name="T27" fmla="*/ 0 h 210"/>
                <a:gd name="T28" fmla="*/ 186 w 300"/>
                <a:gd name="T29" fmla="*/ 12 h 210"/>
                <a:gd name="T30" fmla="*/ 198 w 300"/>
                <a:gd name="T31" fmla="*/ 18 h 210"/>
                <a:gd name="T32" fmla="*/ 216 w 300"/>
                <a:gd name="T33" fmla="*/ 30 h 210"/>
                <a:gd name="T34" fmla="*/ 234 w 300"/>
                <a:gd name="T35" fmla="*/ 42 h 210"/>
                <a:gd name="T36" fmla="*/ 246 w 300"/>
                <a:gd name="T37" fmla="*/ 48 h 210"/>
                <a:gd name="T38" fmla="*/ 264 w 300"/>
                <a:gd name="T39" fmla="*/ 60 h 210"/>
                <a:gd name="T40" fmla="*/ 282 w 300"/>
                <a:gd name="T41" fmla="*/ 66 h 210"/>
                <a:gd name="T42" fmla="*/ 300 w 300"/>
                <a:gd name="T43" fmla="*/ 78 h 210"/>
                <a:gd name="T44" fmla="*/ 168 w 300"/>
                <a:gd name="T4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0" h="210">
                  <a:moveTo>
                    <a:pt x="168" y="210"/>
                  </a:moveTo>
                  <a:lnTo>
                    <a:pt x="150" y="204"/>
                  </a:lnTo>
                  <a:lnTo>
                    <a:pt x="138" y="198"/>
                  </a:lnTo>
                  <a:lnTo>
                    <a:pt x="120" y="186"/>
                  </a:lnTo>
                  <a:lnTo>
                    <a:pt x="108" y="180"/>
                  </a:lnTo>
                  <a:lnTo>
                    <a:pt x="90" y="174"/>
                  </a:lnTo>
                  <a:lnTo>
                    <a:pt x="78" y="162"/>
                  </a:lnTo>
                  <a:lnTo>
                    <a:pt x="66" y="156"/>
                  </a:lnTo>
                  <a:lnTo>
                    <a:pt x="48" y="144"/>
                  </a:lnTo>
                  <a:lnTo>
                    <a:pt x="36" y="138"/>
                  </a:lnTo>
                  <a:lnTo>
                    <a:pt x="24" y="126"/>
                  </a:lnTo>
                  <a:lnTo>
                    <a:pt x="12" y="120"/>
                  </a:lnTo>
                  <a:lnTo>
                    <a:pt x="0" y="108"/>
                  </a:lnTo>
                  <a:lnTo>
                    <a:pt x="168" y="0"/>
                  </a:lnTo>
                  <a:lnTo>
                    <a:pt x="186" y="12"/>
                  </a:lnTo>
                  <a:lnTo>
                    <a:pt x="198" y="18"/>
                  </a:lnTo>
                  <a:lnTo>
                    <a:pt x="216" y="30"/>
                  </a:lnTo>
                  <a:lnTo>
                    <a:pt x="234" y="42"/>
                  </a:lnTo>
                  <a:lnTo>
                    <a:pt x="246" y="48"/>
                  </a:lnTo>
                  <a:lnTo>
                    <a:pt x="264" y="60"/>
                  </a:lnTo>
                  <a:lnTo>
                    <a:pt x="282" y="66"/>
                  </a:lnTo>
                  <a:lnTo>
                    <a:pt x="300" y="78"/>
                  </a:lnTo>
                  <a:lnTo>
                    <a:pt x="168" y="2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17" name="Freeform 524"/>
            <p:cNvSpPr>
              <a:spLocks/>
            </p:cNvSpPr>
            <p:nvPr/>
          </p:nvSpPr>
          <p:spPr bwMode="auto">
            <a:xfrm>
              <a:off x="2185427" y="4483398"/>
              <a:ext cx="546627" cy="487451"/>
            </a:xfrm>
            <a:custGeom>
              <a:avLst/>
              <a:gdLst>
                <a:gd name="T0" fmla="*/ 28 w 50"/>
                <a:gd name="T1" fmla="*/ 35 h 35"/>
                <a:gd name="T2" fmla="*/ 25 w 50"/>
                <a:gd name="T3" fmla="*/ 34 h 35"/>
                <a:gd name="T4" fmla="*/ 23 w 50"/>
                <a:gd name="T5" fmla="*/ 33 h 35"/>
                <a:gd name="T6" fmla="*/ 20 w 50"/>
                <a:gd name="T7" fmla="*/ 31 h 35"/>
                <a:gd name="T8" fmla="*/ 18 w 50"/>
                <a:gd name="T9" fmla="*/ 30 h 35"/>
                <a:gd name="T10" fmla="*/ 15 w 50"/>
                <a:gd name="T11" fmla="*/ 29 h 35"/>
                <a:gd name="T12" fmla="*/ 13 w 50"/>
                <a:gd name="T13" fmla="*/ 27 h 35"/>
                <a:gd name="T14" fmla="*/ 11 w 50"/>
                <a:gd name="T15" fmla="*/ 26 h 35"/>
                <a:gd name="T16" fmla="*/ 8 w 50"/>
                <a:gd name="T17" fmla="*/ 24 h 35"/>
                <a:gd name="T18" fmla="*/ 6 w 50"/>
                <a:gd name="T19" fmla="*/ 23 h 35"/>
                <a:gd name="T20" fmla="*/ 4 w 50"/>
                <a:gd name="T21" fmla="*/ 21 h 35"/>
                <a:gd name="T22" fmla="*/ 2 w 50"/>
                <a:gd name="T23" fmla="*/ 20 h 35"/>
                <a:gd name="T24" fmla="*/ 0 w 50"/>
                <a:gd name="T25" fmla="*/ 18 h 35"/>
                <a:gd name="T26" fmla="*/ 28 w 50"/>
                <a:gd name="T27" fmla="*/ 0 h 35"/>
                <a:gd name="T28" fmla="*/ 31 w 50"/>
                <a:gd name="T29" fmla="*/ 2 h 35"/>
                <a:gd name="T30" fmla="*/ 33 w 50"/>
                <a:gd name="T31" fmla="*/ 3 h 35"/>
                <a:gd name="T32" fmla="*/ 36 w 50"/>
                <a:gd name="T33" fmla="*/ 5 h 35"/>
                <a:gd name="T34" fmla="*/ 39 w 50"/>
                <a:gd name="T35" fmla="*/ 7 h 35"/>
                <a:gd name="T36" fmla="*/ 41 w 50"/>
                <a:gd name="T37" fmla="*/ 8 h 35"/>
                <a:gd name="T38" fmla="*/ 44 w 50"/>
                <a:gd name="T39" fmla="*/ 10 h 35"/>
                <a:gd name="T40" fmla="*/ 47 w 50"/>
                <a:gd name="T41" fmla="*/ 11 h 35"/>
                <a:gd name="T42" fmla="*/ 50 w 50"/>
                <a:gd name="T43" fmla="*/ 13 h 35"/>
                <a:gd name="T44" fmla="*/ 28 w 50"/>
                <a:gd name="T4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0" h="35">
                  <a:moveTo>
                    <a:pt x="28" y="35"/>
                  </a:moveTo>
                  <a:lnTo>
                    <a:pt x="25" y="34"/>
                  </a:lnTo>
                  <a:lnTo>
                    <a:pt x="23" y="33"/>
                  </a:lnTo>
                  <a:lnTo>
                    <a:pt x="20" y="31"/>
                  </a:lnTo>
                  <a:lnTo>
                    <a:pt x="18" y="30"/>
                  </a:lnTo>
                  <a:lnTo>
                    <a:pt x="15" y="29"/>
                  </a:lnTo>
                  <a:lnTo>
                    <a:pt x="13" y="27"/>
                  </a:lnTo>
                  <a:lnTo>
                    <a:pt x="11" y="26"/>
                  </a:lnTo>
                  <a:lnTo>
                    <a:pt x="8" y="24"/>
                  </a:lnTo>
                  <a:lnTo>
                    <a:pt x="6" y="23"/>
                  </a:lnTo>
                  <a:lnTo>
                    <a:pt x="4" y="21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3" y="3"/>
                  </a:lnTo>
                  <a:lnTo>
                    <a:pt x="36" y="5"/>
                  </a:lnTo>
                  <a:lnTo>
                    <a:pt x="39" y="7"/>
                  </a:lnTo>
                  <a:lnTo>
                    <a:pt x="41" y="8"/>
                  </a:lnTo>
                  <a:lnTo>
                    <a:pt x="44" y="10"/>
                  </a:lnTo>
                  <a:lnTo>
                    <a:pt x="47" y="11"/>
                  </a:lnTo>
                  <a:lnTo>
                    <a:pt x="50" y="13"/>
                  </a:lnTo>
                  <a:lnTo>
                    <a:pt x="28" y="35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18" name="Freeform 525"/>
            <p:cNvSpPr>
              <a:spLocks/>
            </p:cNvSpPr>
            <p:nvPr/>
          </p:nvSpPr>
          <p:spPr bwMode="auto">
            <a:xfrm>
              <a:off x="2535269" y="4190928"/>
              <a:ext cx="470099" cy="431743"/>
            </a:xfrm>
            <a:custGeom>
              <a:avLst/>
              <a:gdLst>
                <a:gd name="T0" fmla="*/ 126 w 258"/>
                <a:gd name="T1" fmla="*/ 186 h 186"/>
                <a:gd name="T2" fmla="*/ 108 w 258"/>
                <a:gd name="T3" fmla="*/ 180 h 186"/>
                <a:gd name="T4" fmla="*/ 90 w 258"/>
                <a:gd name="T5" fmla="*/ 168 h 186"/>
                <a:gd name="T6" fmla="*/ 72 w 258"/>
                <a:gd name="T7" fmla="*/ 162 h 186"/>
                <a:gd name="T8" fmla="*/ 60 w 258"/>
                <a:gd name="T9" fmla="*/ 150 h 186"/>
                <a:gd name="T10" fmla="*/ 42 w 258"/>
                <a:gd name="T11" fmla="*/ 144 h 186"/>
                <a:gd name="T12" fmla="*/ 30 w 258"/>
                <a:gd name="T13" fmla="*/ 132 h 186"/>
                <a:gd name="T14" fmla="*/ 12 w 258"/>
                <a:gd name="T15" fmla="*/ 120 h 186"/>
                <a:gd name="T16" fmla="*/ 0 w 258"/>
                <a:gd name="T17" fmla="*/ 114 h 186"/>
                <a:gd name="T18" fmla="*/ 168 w 258"/>
                <a:gd name="T19" fmla="*/ 0 h 186"/>
                <a:gd name="T20" fmla="*/ 186 w 258"/>
                <a:gd name="T21" fmla="*/ 12 h 186"/>
                <a:gd name="T22" fmla="*/ 204 w 258"/>
                <a:gd name="T23" fmla="*/ 24 h 186"/>
                <a:gd name="T24" fmla="*/ 222 w 258"/>
                <a:gd name="T25" fmla="*/ 36 h 186"/>
                <a:gd name="T26" fmla="*/ 240 w 258"/>
                <a:gd name="T27" fmla="*/ 42 h 186"/>
                <a:gd name="T28" fmla="*/ 258 w 258"/>
                <a:gd name="T29" fmla="*/ 54 h 186"/>
                <a:gd name="T30" fmla="*/ 126 w 258"/>
                <a:gd name="T31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8" h="186">
                  <a:moveTo>
                    <a:pt x="126" y="186"/>
                  </a:moveTo>
                  <a:lnTo>
                    <a:pt x="108" y="180"/>
                  </a:lnTo>
                  <a:lnTo>
                    <a:pt x="90" y="168"/>
                  </a:lnTo>
                  <a:lnTo>
                    <a:pt x="72" y="162"/>
                  </a:lnTo>
                  <a:lnTo>
                    <a:pt x="60" y="150"/>
                  </a:lnTo>
                  <a:lnTo>
                    <a:pt x="42" y="144"/>
                  </a:lnTo>
                  <a:lnTo>
                    <a:pt x="30" y="132"/>
                  </a:lnTo>
                  <a:lnTo>
                    <a:pt x="12" y="120"/>
                  </a:lnTo>
                  <a:lnTo>
                    <a:pt x="0" y="114"/>
                  </a:lnTo>
                  <a:lnTo>
                    <a:pt x="168" y="0"/>
                  </a:lnTo>
                  <a:lnTo>
                    <a:pt x="186" y="12"/>
                  </a:lnTo>
                  <a:lnTo>
                    <a:pt x="204" y="24"/>
                  </a:lnTo>
                  <a:lnTo>
                    <a:pt x="222" y="36"/>
                  </a:lnTo>
                  <a:lnTo>
                    <a:pt x="240" y="42"/>
                  </a:lnTo>
                  <a:lnTo>
                    <a:pt x="258" y="54"/>
                  </a:lnTo>
                  <a:lnTo>
                    <a:pt x="126" y="1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19" name="Freeform 526"/>
            <p:cNvSpPr>
              <a:spLocks/>
            </p:cNvSpPr>
            <p:nvPr/>
          </p:nvSpPr>
          <p:spPr bwMode="auto">
            <a:xfrm>
              <a:off x="2535269" y="4190928"/>
              <a:ext cx="470099" cy="431743"/>
            </a:xfrm>
            <a:custGeom>
              <a:avLst/>
              <a:gdLst>
                <a:gd name="T0" fmla="*/ 21 w 43"/>
                <a:gd name="T1" fmla="*/ 31 h 31"/>
                <a:gd name="T2" fmla="*/ 18 w 43"/>
                <a:gd name="T3" fmla="*/ 30 h 31"/>
                <a:gd name="T4" fmla="*/ 15 w 43"/>
                <a:gd name="T5" fmla="*/ 28 h 31"/>
                <a:gd name="T6" fmla="*/ 12 w 43"/>
                <a:gd name="T7" fmla="*/ 27 h 31"/>
                <a:gd name="T8" fmla="*/ 10 w 43"/>
                <a:gd name="T9" fmla="*/ 25 h 31"/>
                <a:gd name="T10" fmla="*/ 7 w 43"/>
                <a:gd name="T11" fmla="*/ 24 h 31"/>
                <a:gd name="T12" fmla="*/ 5 w 43"/>
                <a:gd name="T13" fmla="*/ 22 h 31"/>
                <a:gd name="T14" fmla="*/ 2 w 43"/>
                <a:gd name="T15" fmla="*/ 20 h 31"/>
                <a:gd name="T16" fmla="*/ 0 w 43"/>
                <a:gd name="T17" fmla="*/ 19 h 31"/>
                <a:gd name="T18" fmla="*/ 28 w 43"/>
                <a:gd name="T19" fmla="*/ 0 h 31"/>
                <a:gd name="T20" fmla="*/ 31 w 43"/>
                <a:gd name="T21" fmla="*/ 2 h 31"/>
                <a:gd name="T22" fmla="*/ 34 w 43"/>
                <a:gd name="T23" fmla="*/ 4 h 31"/>
                <a:gd name="T24" fmla="*/ 37 w 43"/>
                <a:gd name="T25" fmla="*/ 6 h 31"/>
                <a:gd name="T26" fmla="*/ 40 w 43"/>
                <a:gd name="T27" fmla="*/ 7 h 31"/>
                <a:gd name="T28" fmla="*/ 43 w 43"/>
                <a:gd name="T29" fmla="*/ 9 h 31"/>
                <a:gd name="T30" fmla="*/ 21 w 43"/>
                <a:gd name="T3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" h="31">
                  <a:moveTo>
                    <a:pt x="21" y="31"/>
                  </a:moveTo>
                  <a:lnTo>
                    <a:pt x="18" y="30"/>
                  </a:lnTo>
                  <a:lnTo>
                    <a:pt x="15" y="28"/>
                  </a:lnTo>
                  <a:lnTo>
                    <a:pt x="12" y="27"/>
                  </a:lnTo>
                  <a:lnTo>
                    <a:pt x="10" y="25"/>
                  </a:lnTo>
                  <a:lnTo>
                    <a:pt x="7" y="24"/>
                  </a:lnTo>
                  <a:lnTo>
                    <a:pt x="5" y="22"/>
                  </a:lnTo>
                  <a:lnTo>
                    <a:pt x="2" y="20"/>
                  </a:lnTo>
                  <a:lnTo>
                    <a:pt x="0" y="19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4" y="4"/>
                  </a:lnTo>
                  <a:lnTo>
                    <a:pt x="37" y="6"/>
                  </a:lnTo>
                  <a:lnTo>
                    <a:pt x="40" y="7"/>
                  </a:lnTo>
                  <a:lnTo>
                    <a:pt x="43" y="9"/>
                  </a:lnTo>
                  <a:lnTo>
                    <a:pt x="21" y="31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20" name="Freeform 527"/>
            <p:cNvSpPr>
              <a:spLocks/>
            </p:cNvSpPr>
            <p:nvPr/>
          </p:nvSpPr>
          <p:spPr bwMode="auto">
            <a:xfrm>
              <a:off x="2885110" y="3912384"/>
              <a:ext cx="382639" cy="362107"/>
            </a:xfrm>
            <a:custGeom>
              <a:avLst/>
              <a:gdLst>
                <a:gd name="T0" fmla="*/ 78 w 210"/>
                <a:gd name="T1" fmla="*/ 156 h 156"/>
                <a:gd name="T2" fmla="*/ 60 w 210"/>
                <a:gd name="T3" fmla="*/ 150 h 156"/>
                <a:gd name="T4" fmla="*/ 48 w 210"/>
                <a:gd name="T5" fmla="*/ 138 h 156"/>
                <a:gd name="T6" fmla="*/ 30 w 210"/>
                <a:gd name="T7" fmla="*/ 132 h 156"/>
                <a:gd name="T8" fmla="*/ 12 w 210"/>
                <a:gd name="T9" fmla="*/ 120 h 156"/>
                <a:gd name="T10" fmla="*/ 0 w 210"/>
                <a:gd name="T11" fmla="*/ 108 h 156"/>
                <a:gd name="T12" fmla="*/ 168 w 210"/>
                <a:gd name="T13" fmla="*/ 0 h 156"/>
                <a:gd name="T14" fmla="*/ 192 w 210"/>
                <a:gd name="T15" fmla="*/ 12 h 156"/>
                <a:gd name="T16" fmla="*/ 210 w 210"/>
                <a:gd name="T17" fmla="*/ 24 h 156"/>
                <a:gd name="T18" fmla="*/ 78 w 210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156">
                  <a:moveTo>
                    <a:pt x="78" y="156"/>
                  </a:moveTo>
                  <a:lnTo>
                    <a:pt x="60" y="150"/>
                  </a:lnTo>
                  <a:lnTo>
                    <a:pt x="48" y="138"/>
                  </a:lnTo>
                  <a:lnTo>
                    <a:pt x="30" y="132"/>
                  </a:lnTo>
                  <a:lnTo>
                    <a:pt x="12" y="120"/>
                  </a:lnTo>
                  <a:lnTo>
                    <a:pt x="0" y="108"/>
                  </a:lnTo>
                  <a:lnTo>
                    <a:pt x="168" y="0"/>
                  </a:lnTo>
                  <a:lnTo>
                    <a:pt x="192" y="12"/>
                  </a:lnTo>
                  <a:lnTo>
                    <a:pt x="210" y="24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21" name="Freeform 528"/>
            <p:cNvSpPr>
              <a:spLocks/>
            </p:cNvSpPr>
            <p:nvPr/>
          </p:nvSpPr>
          <p:spPr bwMode="auto">
            <a:xfrm>
              <a:off x="2885110" y="3912384"/>
              <a:ext cx="382639" cy="362107"/>
            </a:xfrm>
            <a:custGeom>
              <a:avLst/>
              <a:gdLst>
                <a:gd name="T0" fmla="*/ 13 w 35"/>
                <a:gd name="T1" fmla="*/ 26 h 26"/>
                <a:gd name="T2" fmla="*/ 10 w 35"/>
                <a:gd name="T3" fmla="*/ 25 h 26"/>
                <a:gd name="T4" fmla="*/ 8 w 35"/>
                <a:gd name="T5" fmla="*/ 23 h 26"/>
                <a:gd name="T6" fmla="*/ 5 w 35"/>
                <a:gd name="T7" fmla="*/ 22 h 26"/>
                <a:gd name="T8" fmla="*/ 2 w 35"/>
                <a:gd name="T9" fmla="*/ 20 h 26"/>
                <a:gd name="T10" fmla="*/ 0 w 35"/>
                <a:gd name="T11" fmla="*/ 18 h 26"/>
                <a:gd name="T12" fmla="*/ 28 w 35"/>
                <a:gd name="T13" fmla="*/ 0 h 26"/>
                <a:gd name="T14" fmla="*/ 32 w 35"/>
                <a:gd name="T15" fmla="*/ 2 h 26"/>
                <a:gd name="T16" fmla="*/ 35 w 35"/>
                <a:gd name="T17" fmla="*/ 4 h 26"/>
                <a:gd name="T18" fmla="*/ 13 w 35"/>
                <a:gd name="T1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26">
                  <a:moveTo>
                    <a:pt x="13" y="26"/>
                  </a:moveTo>
                  <a:lnTo>
                    <a:pt x="10" y="25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35" y="4"/>
                  </a:lnTo>
                  <a:lnTo>
                    <a:pt x="13" y="2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22" name="Freeform 529"/>
            <p:cNvSpPr>
              <a:spLocks/>
            </p:cNvSpPr>
            <p:nvPr/>
          </p:nvSpPr>
          <p:spPr bwMode="auto">
            <a:xfrm>
              <a:off x="1507610" y="4441617"/>
              <a:ext cx="612222" cy="557087"/>
            </a:xfrm>
            <a:custGeom>
              <a:avLst/>
              <a:gdLst>
                <a:gd name="T0" fmla="*/ 162 w 336"/>
                <a:gd name="T1" fmla="*/ 240 h 240"/>
                <a:gd name="T2" fmla="*/ 150 w 336"/>
                <a:gd name="T3" fmla="*/ 228 h 240"/>
                <a:gd name="T4" fmla="*/ 138 w 336"/>
                <a:gd name="T5" fmla="*/ 216 h 240"/>
                <a:gd name="T6" fmla="*/ 126 w 336"/>
                <a:gd name="T7" fmla="*/ 210 h 240"/>
                <a:gd name="T8" fmla="*/ 114 w 336"/>
                <a:gd name="T9" fmla="*/ 198 h 240"/>
                <a:gd name="T10" fmla="*/ 102 w 336"/>
                <a:gd name="T11" fmla="*/ 186 h 240"/>
                <a:gd name="T12" fmla="*/ 90 w 336"/>
                <a:gd name="T13" fmla="*/ 174 h 240"/>
                <a:gd name="T14" fmla="*/ 78 w 336"/>
                <a:gd name="T15" fmla="*/ 168 h 240"/>
                <a:gd name="T16" fmla="*/ 72 w 336"/>
                <a:gd name="T17" fmla="*/ 156 h 240"/>
                <a:gd name="T18" fmla="*/ 60 w 336"/>
                <a:gd name="T19" fmla="*/ 144 h 240"/>
                <a:gd name="T20" fmla="*/ 48 w 336"/>
                <a:gd name="T21" fmla="*/ 132 h 240"/>
                <a:gd name="T22" fmla="*/ 36 w 336"/>
                <a:gd name="T23" fmla="*/ 120 h 240"/>
                <a:gd name="T24" fmla="*/ 30 w 336"/>
                <a:gd name="T25" fmla="*/ 108 h 240"/>
                <a:gd name="T26" fmla="*/ 18 w 336"/>
                <a:gd name="T27" fmla="*/ 102 h 240"/>
                <a:gd name="T28" fmla="*/ 12 w 336"/>
                <a:gd name="T29" fmla="*/ 90 h 240"/>
                <a:gd name="T30" fmla="*/ 0 w 336"/>
                <a:gd name="T31" fmla="*/ 78 h 240"/>
                <a:gd name="T32" fmla="*/ 204 w 336"/>
                <a:gd name="T33" fmla="*/ 0 h 240"/>
                <a:gd name="T34" fmla="*/ 216 w 336"/>
                <a:gd name="T35" fmla="*/ 12 h 240"/>
                <a:gd name="T36" fmla="*/ 222 w 336"/>
                <a:gd name="T37" fmla="*/ 24 h 240"/>
                <a:gd name="T38" fmla="*/ 234 w 336"/>
                <a:gd name="T39" fmla="*/ 36 h 240"/>
                <a:gd name="T40" fmla="*/ 246 w 336"/>
                <a:gd name="T41" fmla="*/ 42 h 240"/>
                <a:gd name="T42" fmla="*/ 252 w 336"/>
                <a:gd name="T43" fmla="*/ 54 h 240"/>
                <a:gd name="T44" fmla="*/ 264 w 336"/>
                <a:gd name="T45" fmla="*/ 66 h 240"/>
                <a:gd name="T46" fmla="*/ 276 w 336"/>
                <a:gd name="T47" fmla="*/ 78 h 240"/>
                <a:gd name="T48" fmla="*/ 288 w 336"/>
                <a:gd name="T49" fmla="*/ 90 h 240"/>
                <a:gd name="T50" fmla="*/ 300 w 336"/>
                <a:gd name="T51" fmla="*/ 102 h 240"/>
                <a:gd name="T52" fmla="*/ 312 w 336"/>
                <a:gd name="T53" fmla="*/ 108 h 240"/>
                <a:gd name="T54" fmla="*/ 324 w 336"/>
                <a:gd name="T55" fmla="*/ 120 h 240"/>
                <a:gd name="T56" fmla="*/ 336 w 336"/>
                <a:gd name="T57" fmla="*/ 132 h 240"/>
                <a:gd name="T58" fmla="*/ 162 w 336"/>
                <a:gd name="T5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6" h="240">
                  <a:moveTo>
                    <a:pt x="162" y="240"/>
                  </a:moveTo>
                  <a:lnTo>
                    <a:pt x="150" y="228"/>
                  </a:lnTo>
                  <a:lnTo>
                    <a:pt x="138" y="216"/>
                  </a:lnTo>
                  <a:lnTo>
                    <a:pt x="126" y="210"/>
                  </a:lnTo>
                  <a:lnTo>
                    <a:pt x="114" y="198"/>
                  </a:lnTo>
                  <a:lnTo>
                    <a:pt x="102" y="186"/>
                  </a:lnTo>
                  <a:lnTo>
                    <a:pt x="90" y="174"/>
                  </a:lnTo>
                  <a:lnTo>
                    <a:pt x="78" y="168"/>
                  </a:lnTo>
                  <a:lnTo>
                    <a:pt x="72" y="156"/>
                  </a:lnTo>
                  <a:lnTo>
                    <a:pt x="60" y="144"/>
                  </a:lnTo>
                  <a:lnTo>
                    <a:pt x="48" y="132"/>
                  </a:lnTo>
                  <a:lnTo>
                    <a:pt x="36" y="120"/>
                  </a:lnTo>
                  <a:lnTo>
                    <a:pt x="30" y="108"/>
                  </a:lnTo>
                  <a:lnTo>
                    <a:pt x="18" y="102"/>
                  </a:lnTo>
                  <a:lnTo>
                    <a:pt x="12" y="90"/>
                  </a:lnTo>
                  <a:lnTo>
                    <a:pt x="0" y="78"/>
                  </a:lnTo>
                  <a:lnTo>
                    <a:pt x="204" y="0"/>
                  </a:lnTo>
                  <a:lnTo>
                    <a:pt x="216" y="12"/>
                  </a:lnTo>
                  <a:lnTo>
                    <a:pt x="222" y="24"/>
                  </a:lnTo>
                  <a:lnTo>
                    <a:pt x="234" y="36"/>
                  </a:lnTo>
                  <a:lnTo>
                    <a:pt x="246" y="42"/>
                  </a:lnTo>
                  <a:lnTo>
                    <a:pt x="252" y="54"/>
                  </a:lnTo>
                  <a:lnTo>
                    <a:pt x="264" y="66"/>
                  </a:lnTo>
                  <a:lnTo>
                    <a:pt x="276" y="78"/>
                  </a:lnTo>
                  <a:lnTo>
                    <a:pt x="288" y="90"/>
                  </a:lnTo>
                  <a:lnTo>
                    <a:pt x="300" y="102"/>
                  </a:lnTo>
                  <a:lnTo>
                    <a:pt x="312" y="108"/>
                  </a:lnTo>
                  <a:lnTo>
                    <a:pt x="324" y="120"/>
                  </a:lnTo>
                  <a:lnTo>
                    <a:pt x="336" y="132"/>
                  </a:lnTo>
                  <a:lnTo>
                    <a:pt x="162" y="2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23" name="Freeform 530"/>
            <p:cNvSpPr>
              <a:spLocks/>
            </p:cNvSpPr>
            <p:nvPr/>
          </p:nvSpPr>
          <p:spPr bwMode="auto">
            <a:xfrm>
              <a:off x="1507610" y="4441617"/>
              <a:ext cx="612222" cy="557087"/>
            </a:xfrm>
            <a:custGeom>
              <a:avLst/>
              <a:gdLst>
                <a:gd name="T0" fmla="*/ 27 w 56"/>
                <a:gd name="T1" fmla="*/ 40 h 40"/>
                <a:gd name="T2" fmla="*/ 25 w 56"/>
                <a:gd name="T3" fmla="*/ 38 h 40"/>
                <a:gd name="T4" fmla="*/ 23 w 56"/>
                <a:gd name="T5" fmla="*/ 36 h 40"/>
                <a:gd name="T6" fmla="*/ 21 w 56"/>
                <a:gd name="T7" fmla="*/ 35 h 40"/>
                <a:gd name="T8" fmla="*/ 19 w 56"/>
                <a:gd name="T9" fmla="*/ 33 h 40"/>
                <a:gd name="T10" fmla="*/ 17 w 56"/>
                <a:gd name="T11" fmla="*/ 31 h 40"/>
                <a:gd name="T12" fmla="*/ 15 w 56"/>
                <a:gd name="T13" fmla="*/ 29 h 40"/>
                <a:gd name="T14" fmla="*/ 13 w 56"/>
                <a:gd name="T15" fmla="*/ 28 h 40"/>
                <a:gd name="T16" fmla="*/ 12 w 56"/>
                <a:gd name="T17" fmla="*/ 26 h 40"/>
                <a:gd name="T18" fmla="*/ 10 w 56"/>
                <a:gd name="T19" fmla="*/ 24 h 40"/>
                <a:gd name="T20" fmla="*/ 8 w 56"/>
                <a:gd name="T21" fmla="*/ 22 h 40"/>
                <a:gd name="T22" fmla="*/ 6 w 56"/>
                <a:gd name="T23" fmla="*/ 20 h 40"/>
                <a:gd name="T24" fmla="*/ 5 w 56"/>
                <a:gd name="T25" fmla="*/ 18 h 40"/>
                <a:gd name="T26" fmla="*/ 3 w 56"/>
                <a:gd name="T27" fmla="*/ 17 h 40"/>
                <a:gd name="T28" fmla="*/ 2 w 56"/>
                <a:gd name="T29" fmla="*/ 15 h 40"/>
                <a:gd name="T30" fmla="*/ 0 w 56"/>
                <a:gd name="T31" fmla="*/ 13 h 40"/>
                <a:gd name="T32" fmla="*/ 34 w 56"/>
                <a:gd name="T33" fmla="*/ 0 h 40"/>
                <a:gd name="T34" fmla="*/ 36 w 56"/>
                <a:gd name="T35" fmla="*/ 2 h 40"/>
                <a:gd name="T36" fmla="*/ 37 w 56"/>
                <a:gd name="T37" fmla="*/ 4 h 40"/>
                <a:gd name="T38" fmla="*/ 39 w 56"/>
                <a:gd name="T39" fmla="*/ 6 h 40"/>
                <a:gd name="T40" fmla="*/ 41 w 56"/>
                <a:gd name="T41" fmla="*/ 7 h 40"/>
                <a:gd name="T42" fmla="*/ 42 w 56"/>
                <a:gd name="T43" fmla="*/ 9 h 40"/>
                <a:gd name="T44" fmla="*/ 44 w 56"/>
                <a:gd name="T45" fmla="*/ 11 h 40"/>
                <a:gd name="T46" fmla="*/ 46 w 56"/>
                <a:gd name="T47" fmla="*/ 13 h 40"/>
                <a:gd name="T48" fmla="*/ 48 w 56"/>
                <a:gd name="T49" fmla="*/ 15 h 40"/>
                <a:gd name="T50" fmla="*/ 50 w 56"/>
                <a:gd name="T51" fmla="*/ 17 h 40"/>
                <a:gd name="T52" fmla="*/ 52 w 56"/>
                <a:gd name="T53" fmla="*/ 18 h 40"/>
                <a:gd name="T54" fmla="*/ 54 w 56"/>
                <a:gd name="T55" fmla="*/ 20 h 40"/>
                <a:gd name="T56" fmla="*/ 56 w 56"/>
                <a:gd name="T57" fmla="*/ 22 h 40"/>
                <a:gd name="T58" fmla="*/ 27 w 56"/>
                <a:gd name="T5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40">
                  <a:moveTo>
                    <a:pt x="27" y="40"/>
                  </a:moveTo>
                  <a:lnTo>
                    <a:pt x="25" y="38"/>
                  </a:lnTo>
                  <a:lnTo>
                    <a:pt x="23" y="36"/>
                  </a:lnTo>
                  <a:lnTo>
                    <a:pt x="21" y="35"/>
                  </a:lnTo>
                  <a:lnTo>
                    <a:pt x="19" y="33"/>
                  </a:lnTo>
                  <a:lnTo>
                    <a:pt x="17" y="31"/>
                  </a:lnTo>
                  <a:lnTo>
                    <a:pt x="15" y="29"/>
                  </a:lnTo>
                  <a:lnTo>
                    <a:pt x="13" y="28"/>
                  </a:lnTo>
                  <a:lnTo>
                    <a:pt x="12" y="26"/>
                  </a:lnTo>
                  <a:lnTo>
                    <a:pt x="10" y="24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5" y="18"/>
                  </a:lnTo>
                  <a:lnTo>
                    <a:pt x="3" y="17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7" y="4"/>
                  </a:lnTo>
                  <a:lnTo>
                    <a:pt x="39" y="6"/>
                  </a:lnTo>
                  <a:lnTo>
                    <a:pt x="41" y="7"/>
                  </a:lnTo>
                  <a:lnTo>
                    <a:pt x="42" y="9"/>
                  </a:lnTo>
                  <a:lnTo>
                    <a:pt x="44" y="11"/>
                  </a:lnTo>
                  <a:lnTo>
                    <a:pt x="46" y="13"/>
                  </a:lnTo>
                  <a:lnTo>
                    <a:pt x="48" y="15"/>
                  </a:lnTo>
                  <a:lnTo>
                    <a:pt x="50" y="17"/>
                  </a:lnTo>
                  <a:lnTo>
                    <a:pt x="52" y="18"/>
                  </a:lnTo>
                  <a:lnTo>
                    <a:pt x="54" y="20"/>
                  </a:lnTo>
                  <a:lnTo>
                    <a:pt x="56" y="22"/>
                  </a:lnTo>
                  <a:lnTo>
                    <a:pt x="27" y="4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24" name="Freeform 531"/>
            <p:cNvSpPr>
              <a:spLocks/>
            </p:cNvSpPr>
            <p:nvPr/>
          </p:nvSpPr>
          <p:spPr bwMode="auto">
            <a:xfrm>
              <a:off x="1923047" y="4232709"/>
              <a:ext cx="557559" cy="487451"/>
            </a:xfrm>
            <a:custGeom>
              <a:avLst/>
              <a:gdLst>
                <a:gd name="T0" fmla="*/ 132 w 306"/>
                <a:gd name="T1" fmla="*/ 210 h 210"/>
                <a:gd name="T2" fmla="*/ 120 w 306"/>
                <a:gd name="T3" fmla="*/ 198 h 210"/>
                <a:gd name="T4" fmla="*/ 108 w 306"/>
                <a:gd name="T5" fmla="*/ 186 h 210"/>
                <a:gd name="T6" fmla="*/ 96 w 306"/>
                <a:gd name="T7" fmla="*/ 180 h 210"/>
                <a:gd name="T8" fmla="*/ 84 w 306"/>
                <a:gd name="T9" fmla="*/ 168 h 210"/>
                <a:gd name="T10" fmla="*/ 72 w 306"/>
                <a:gd name="T11" fmla="*/ 156 h 210"/>
                <a:gd name="T12" fmla="*/ 60 w 306"/>
                <a:gd name="T13" fmla="*/ 144 h 210"/>
                <a:gd name="T14" fmla="*/ 48 w 306"/>
                <a:gd name="T15" fmla="*/ 138 h 210"/>
                <a:gd name="T16" fmla="*/ 42 w 306"/>
                <a:gd name="T17" fmla="*/ 126 h 210"/>
                <a:gd name="T18" fmla="*/ 30 w 306"/>
                <a:gd name="T19" fmla="*/ 114 h 210"/>
                <a:gd name="T20" fmla="*/ 18 w 306"/>
                <a:gd name="T21" fmla="*/ 102 h 210"/>
                <a:gd name="T22" fmla="*/ 12 w 306"/>
                <a:gd name="T23" fmla="*/ 90 h 210"/>
                <a:gd name="T24" fmla="*/ 0 w 306"/>
                <a:gd name="T25" fmla="*/ 78 h 210"/>
                <a:gd name="T26" fmla="*/ 204 w 306"/>
                <a:gd name="T27" fmla="*/ 0 h 210"/>
                <a:gd name="T28" fmla="*/ 216 w 306"/>
                <a:gd name="T29" fmla="*/ 12 h 210"/>
                <a:gd name="T30" fmla="*/ 228 w 306"/>
                <a:gd name="T31" fmla="*/ 30 h 210"/>
                <a:gd name="T32" fmla="*/ 240 w 306"/>
                <a:gd name="T33" fmla="*/ 42 h 210"/>
                <a:gd name="T34" fmla="*/ 252 w 306"/>
                <a:gd name="T35" fmla="*/ 54 h 210"/>
                <a:gd name="T36" fmla="*/ 264 w 306"/>
                <a:gd name="T37" fmla="*/ 66 h 210"/>
                <a:gd name="T38" fmla="*/ 276 w 306"/>
                <a:gd name="T39" fmla="*/ 78 h 210"/>
                <a:gd name="T40" fmla="*/ 288 w 306"/>
                <a:gd name="T41" fmla="*/ 90 h 210"/>
                <a:gd name="T42" fmla="*/ 306 w 306"/>
                <a:gd name="T43" fmla="*/ 102 h 210"/>
                <a:gd name="T44" fmla="*/ 132 w 306"/>
                <a:gd name="T4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210">
                  <a:moveTo>
                    <a:pt x="132" y="210"/>
                  </a:moveTo>
                  <a:lnTo>
                    <a:pt x="120" y="198"/>
                  </a:lnTo>
                  <a:lnTo>
                    <a:pt x="108" y="186"/>
                  </a:lnTo>
                  <a:lnTo>
                    <a:pt x="96" y="180"/>
                  </a:lnTo>
                  <a:lnTo>
                    <a:pt x="84" y="168"/>
                  </a:lnTo>
                  <a:lnTo>
                    <a:pt x="72" y="156"/>
                  </a:lnTo>
                  <a:lnTo>
                    <a:pt x="60" y="144"/>
                  </a:lnTo>
                  <a:lnTo>
                    <a:pt x="48" y="138"/>
                  </a:lnTo>
                  <a:lnTo>
                    <a:pt x="42" y="126"/>
                  </a:lnTo>
                  <a:lnTo>
                    <a:pt x="30" y="114"/>
                  </a:lnTo>
                  <a:lnTo>
                    <a:pt x="18" y="102"/>
                  </a:lnTo>
                  <a:lnTo>
                    <a:pt x="12" y="90"/>
                  </a:lnTo>
                  <a:lnTo>
                    <a:pt x="0" y="78"/>
                  </a:lnTo>
                  <a:lnTo>
                    <a:pt x="204" y="0"/>
                  </a:lnTo>
                  <a:lnTo>
                    <a:pt x="216" y="12"/>
                  </a:lnTo>
                  <a:lnTo>
                    <a:pt x="228" y="30"/>
                  </a:lnTo>
                  <a:lnTo>
                    <a:pt x="240" y="42"/>
                  </a:lnTo>
                  <a:lnTo>
                    <a:pt x="252" y="54"/>
                  </a:lnTo>
                  <a:lnTo>
                    <a:pt x="264" y="66"/>
                  </a:lnTo>
                  <a:lnTo>
                    <a:pt x="276" y="78"/>
                  </a:lnTo>
                  <a:lnTo>
                    <a:pt x="288" y="90"/>
                  </a:lnTo>
                  <a:lnTo>
                    <a:pt x="306" y="102"/>
                  </a:lnTo>
                  <a:lnTo>
                    <a:pt x="132" y="21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25" name="Freeform 532"/>
            <p:cNvSpPr>
              <a:spLocks/>
            </p:cNvSpPr>
            <p:nvPr/>
          </p:nvSpPr>
          <p:spPr bwMode="auto">
            <a:xfrm>
              <a:off x="1923047" y="4232709"/>
              <a:ext cx="557559" cy="487451"/>
            </a:xfrm>
            <a:custGeom>
              <a:avLst/>
              <a:gdLst>
                <a:gd name="T0" fmla="*/ 22 w 51"/>
                <a:gd name="T1" fmla="*/ 35 h 35"/>
                <a:gd name="T2" fmla="*/ 20 w 51"/>
                <a:gd name="T3" fmla="*/ 33 h 35"/>
                <a:gd name="T4" fmla="*/ 18 w 51"/>
                <a:gd name="T5" fmla="*/ 31 h 35"/>
                <a:gd name="T6" fmla="*/ 16 w 51"/>
                <a:gd name="T7" fmla="*/ 30 h 35"/>
                <a:gd name="T8" fmla="*/ 14 w 51"/>
                <a:gd name="T9" fmla="*/ 28 h 35"/>
                <a:gd name="T10" fmla="*/ 12 w 51"/>
                <a:gd name="T11" fmla="*/ 26 h 35"/>
                <a:gd name="T12" fmla="*/ 10 w 51"/>
                <a:gd name="T13" fmla="*/ 24 h 35"/>
                <a:gd name="T14" fmla="*/ 8 w 51"/>
                <a:gd name="T15" fmla="*/ 23 h 35"/>
                <a:gd name="T16" fmla="*/ 7 w 51"/>
                <a:gd name="T17" fmla="*/ 21 h 35"/>
                <a:gd name="T18" fmla="*/ 5 w 51"/>
                <a:gd name="T19" fmla="*/ 19 h 35"/>
                <a:gd name="T20" fmla="*/ 3 w 51"/>
                <a:gd name="T21" fmla="*/ 17 h 35"/>
                <a:gd name="T22" fmla="*/ 2 w 51"/>
                <a:gd name="T23" fmla="*/ 15 h 35"/>
                <a:gd name="T24" fmla="*/ 0 w 51"/>
                <a:gd name="T25" fmla="*/ 13 h 35"/>
                <a:gd name="T26" fmla="*/ 34 w 51"/>
                <a:gd name="T27" fmla="*/ 0 h 35"/>
                <a:gd name="T28" fmla="*/ 36 w 51"/>
                <a:gd name="T29" fmla="*/ 2 h 35"/>
                <a:gd name="T30" fmla="*/ 38 w 51"/>
                <a:gd name="T31" fmla="*/ 5 h 35"/>
                <a:gd name="T32" fmla="*/ 40 w 51"/>
                <a:gd name="T33" fmla="*/ 7 h 35"/>
                <a:gd name="T34" fmla="*/ 42 w 51"/>
                <a:gd name="T35" fmla="*/ 9 h 35"/>
                <a:gd name="T36" fmla="*/ 44 w 51"/>
                <a:gd name="T37" fmla="*/ 11 h 35"/>
                <a:gd name="T38" fmla="*/ 46 w 51"/>
                <a:gd name="T39" fmla="*/ 13 h 35"/>
                <a:gd name="T40" fmla="*/ 48 w 51"/>
                <a:gd name="T41" fmla="*/ 15 h 35"/>
                <a:gd name="T42" fmla="*/ 51 w 51"/>
                <a:gd name="T43" fmla="*/ 17 h 35"/>
                <a:gd name="T44" fmla="*/ 22 w 51"/>
                <a:gd name="T4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" h="35">
                  <a:moveTo>
                    <a:pt x="22" y="35"/>
                  </a:moveTo>
                  <a:lnTo>
                    <a:pt x="20" y="33"/>
                  </a:lnTo>
                  <a:lnTo>
                    <a:pt x="18" y="31"/>
                  </a:lnTo>
                  <a:lnTo>
                    <a:pt x="16" y="30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10" y="24"/>
                  </a:lnTo>
                  <a:lnTo>
                    <a:pt x="8" y="23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8" y="5"/>
                  </a:lnTo>
                  <a:lnTo>
                    <a:pt x="40" y="7"/>
                  </a:lnTo>
                  <a:lnTo>
                    <a:pt x="42" y="9"/>
                  </a:lnTo>
                  <a:lnTo>
                    <a:pt x="44" y="11"/>
                  </a:lnTo>
                  <a:lnTo>
                    <a:pt x="46" y="13"/>
                  </a:lnTo>
                  <a:lnTo>
                    <a:pt x="48" y="15"/>
                  </a:lnTo>
                  <a:lnTo>
                    <a:pt x="51" y="17"/>
                  </a:lnTo>
                  <a:lnTo>
                    <a:pt x="22" y="35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26" name="Freeform 533"/>
            <p:cNvSpPr>
              <a:spLocks/>
            </p:cNvSpPr>
            <p:nvPr/>
          </p:nvSpPr>
          <p:spPr bwMode="auto">
            <a:xfrm>
              <a:off x="2338483" y="4037729"/>
              <a:ext cx="491964" cy="389961"/>
            </a:xfrm>
            <a:custGeom>
              <a:avLst/>
              <a:gdLst>
                <a:gd name="T0" fmla="*/ 96 w 270"/>
                <a:gd name="T1" fmla="*/ 168 h 168"/>
                <a:gd name="T2" fmla="*/ 84 w 270"/>
                <a:gd name="T3" fmla="*/ 162 h 168"/>
                <a:gd name="T4" fmla="*/ 72 w 270"/>
                <a:gd name="T5" fmla="*/ 150 h 168"/>
                <a:gd name="T6" fmla="*/ 60 w 270"/>
                <a:gd name="T7" fmla="*/ 138 h 168"/>
                <a:gd name="T8" fmla="*/ 48 w 270"/>
                <a:gd name="T9" fmla="*/ 126 h 168"/>
                <a:gd name="T10" fmla="*/ 36 w 270"/>
                <a:gd name="T11" fmla="*/ 114 h 168"/>
                <a:gd name="T12" fmla="*/ 24 w 270"/>
                <a:gd name="T13" fmla="*/ 102 h 168"/>
                <a:gd name="T14" fmla="*/ 12 w 270"/>
                <a:gd name="T15" fmla="*/ 90 h 168"/>
                <a:gd name="T16" fmla="*/ 0 w 270"/>
                <a:gd name="T17" fmla="*/ 78 h 168"/>
                <a:gd name="T18" fmla="*/ 204 w 270"/>
                <a:gd name="T19" fmla="*/ 0 h 168"/>
                <a:gd name="T20" fmla="*/ 216 w 270"/>
                <a:gd name="T21" fmla="*/ 12 h 168"/>
                <a:gd name="T22" fmla="*/ 228 w 270"/>
                <a:gd name="T23" fmla="*/ 24 h 168"/>
                <a:gd name="T24" fmla="*/ 246 w 270"/>
                <a:gd name="T25" fmla="*/ 36 h 168"/>
                <a:gd name="T26" fmla="*/ 258 w 270"/>
                <a:gd name="T27" fmla="*/ 48 h 168"/>
                <a:gd name="T28" fmla="*/ 270 w 270"/>
                <a:gd name="T29" fmla="*/ 60 h 168"/>
                <a:gd name="T30" fmla="*/ 96 w 270"/>
                <a:gd name="T3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0" h="168">
                  <a:moveTo>
                    <a:pt x="96" y="168"/>
                  </a:moveTo>
                  <a:lnTo>
                    <a:pt x="84" y="162"/>
                  </a:lnTo>
                  <a:lnTo>
                    <a:pt x="72" y="150"/>
                  </a:lnTo>
                  <a:lnTo>
                    <a:pt x="60" y="138"/>
                  </a:lnTo>
                  <a:lnTo>
                    <a:pt x="48" y="126"/>
                  </a:lnTo>
                  <a:lnTo>
                    <a:pt x="36" y="114"/>
                  </a:lnTo>
                  <a:lnTo>
                    <a:pt x="24" y="102"/>
                  </a:lnTo>
                  <a:lnTo>
                    <a:pt x="12" y="90"/>
                  </a:lnTo>
                  <a:lnTo>
                    <a:pt x="0" y="78"/>
                  </a:lnTo>
                  <a:lnTo>
                    <a:pt x="204" y="0"/>
                  </a:lnTo>
                  <a:lnTo>
                    <a:pt x="216" y="12"/>
                  </a:lnTo>
                  <a:lnTo>
                    <a:pt x="228" y="24"/>
                  </a:lnTo>
                  <a:lnTo>
                    <a:pt x="246" y="36"/>
                  </a:lnTo>
                  <a:lnTo>
                    <a:pt x="258" y="48"/>
                  </a:lnTo>
                  <a:lnTo>
                    <a:pt x="270" y="60"/>
                  </a:lnTo>
                  <a:lnTo>
                    <a:pt x="96" y="168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27" name="Freeform 534"/>
            <p:cNvSpPr>
              <a:spLocks/>
            </p:cNvSpPr>
            <p:nvPr/>
          </p:nvSpPr>
          <p:spPr bwMode="auto">
            <a:xfrm>
              <a:off x="2338483" y="4037729"/>
              <a:ext cx="491964" cy="389961"/>
            </a:xfrm>
            <a:custGeom>
              <a:avLst/>
              <a:gdLst>
                <a:gd name="T0" fmla="*/ 16 w 45"/>
                <a:gd name="T1" fmla="*/ 28 h 28"/>
                <a:gd name="T2" fmla="*/ 14 w 45"/>
                <a:gd name="T3" fmla="*/ 27 h 28"/>
                <a:gd name="T4" fmla="*/ 12 w 45"/>
                <a:gd name="T5" fmla="*/ 25 h 28"/>
                <a:gd name="T6" fmla="*/ 10 w 45"/>
                <a:gd name="T7" fmla="*/ 23 h 28"/>
                <a:gd name="T8" fmla="*/ 8 w 45"/>
                <a:gd name="T9" fmla="*/ 21 h 28"/>
                <a:gd name="T10" fmla="*/ 6 w 45"/>
                <a:gd name="T11" fmla="*/ 19 h 28"/>
                <a:gd name="T12" fmla="*/ 4 w 45"/>
                <a:gd name="T13" fmla="*/ 17 h 28"/>
                <a:gd name="T14" fmla="*/ 2 w 45"/>
                <a:gd name="T15" fmla="*/ 15 h 28"/>
                <a:gd name="T16" fmla="*/ 0 w 45"/>
                <a:gd name="T17" fmla="*/ 13 h 28"/>
                <a:gd name="T18" fmla="*/ 34 w 45"/>
                <a:gd name="T19" fmla="*/ 0 h 28"/>
                <a:gd name="T20" fmla="*/ 36 w 45"/>
                <a:gd name="T21" fmla="*/ 2 h 28"/>
                <a:gd name="T22" fmla="*/ 38 w 45"/>
                <a:gd name="T23" fmla="*/ 4 h 28"/>
                <a:gd name="T24" fmla="*/ 41 w 45"/>
                <a:gd name="T25" fmla="*/ 6 h 28"/>
                <a:gd name="T26" fmla="*/ 43 w 45"/>
                <a:gd name="T27" fmla="*/ 8 h 28"/>
                <a:gd name="T28" fmla="*/ 45 w 45"/>
                <a:gd name="T29" fmla="*/ 10 h 28"/>
                <a:gd name="T30" fmla="*/ 16 w 45"/>
                <a:gd name="T3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28">
                  <a:moveTo>
                    <a:pt x="16" y="28"/>
                  </a:moveTo>
                  <a:lnTo>
                    <a:pt x="14" y="27"/>
                  </a:lnTo>
                  <a:lnTo>
                    <a:pt x="12" y="25"/>
                  </a:lnTo>
                  <a:lnTo>
                    <a:pt x="10" y="23"/>
                  </a:lnTo>
                  <a:lnTo>
                    <a:pt x="8" y="21"/>
                  </a:lnTo>
                  <a:lnTo>
                    <a:pt x="6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41" y="6"/>
                  </a:lnTo>
                  <a:lnTo>
                    <a:pt x="43" y="8"/>
                  </a:lnTo>
                  <a:lnTo>
                    <a:pt x="45" y="10"/>
                  </a:lnTo>
                  <a:lnTo>
                    <a:pt x="16" y="28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28" name="Freeform 535"/>
            <p:cNvSpPr>
              <a:spLocks/>
            </p:cNvSpPr>
            <p:nvPr/>
          </p:nvSpPr>
          <p:spPr bwMode="auto">
            <a:xfrm>
              <a:off x="2753919" y="3828821"/>
              <a:ext cx="437302" cy="320325"/>
            </a:xfrm>
            <a:custGeom>
              <a:avLst/>
              <a:gdLst>
                <a:gd name="T0" fmla="*/ 66 w 240"/>
                <a:gd name="T1" fmla="*/ 138 h 138"/>
                <a:gd name="T2" fmla="*/ 48 w 240"/>
                <a:gd name="T3" fmla="*/ 126 h 138"/>
                <a:gd name="T4" fmla="*/ 36 w 240"/>
                <a:gd name="T5" fmla="*/ 114 h 138"/>
                <a:gd name="T6" fmla="*/ 24 w 240"/>
                <a:gd name="T7" fmla="*/ 102 h 138"/>
                <a:gd name="T8" fmla="*/ 12 w 240"/>
                <a:gd name="T9" fmla="*/ 90 h 138"/>
                <a:gd name="T10" fmla="*/ 0 w 240"/>
                <a:gd name="T11" fmla="*/ 78 h 138"/>
                <a:gd name="T12" fmla="*/ 210 w 240"/>
                <a:gd name="T13" fmla="*/ 0 h 138"/>
                <a:gd name="T14" fmla="*/ 222 w 240"/>
                <a:gd name="T15" fmla="*/ 18 h 138"/>
                <a:gd name="T16" fmla="*/ 240 w 240"/>
                <a:gd name="T17" fmla="*/ 30 h 138"/>
                <a:gd name="T18" fmla="*/ 66 w 240"/>
                <a:gd name="T1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138">
                  <a:moveTo>
                    <a:pt x="66" y="138"/>
                  </a:moveTo>
                  <a:lnTo>
                    <a:pt x="48" y="126"/>
                  </a:lnTo>
                  <a:lnTo>
                    <a:pt x="36" y="114"/>
                  </a:lnTo>
                  <a:lnTo>
                    <a:pt x="24" y="102"/>
                  </a:lnTo>
                  <a:lnTo>
                    <a:pt x="12" y="90"/>
                  </a:lnTo>
                  <a:lnTo>
                    <a:pt x="0" y="78"/>
                  </a:lnTo>
                  <a:lnTo>
                    <a:pt x="210" y="0"/>
                  </a:lnTo>
                  <a:lnTo>
                    <a:pt x="222" y="18"/>
                  </a:lnTo>
                  <a:lnTo>
                    <a:pt x="240" y="30"/>
                  </a:lnTo>
                  <a:lnTo>
                    <a:pt x="66" y="138"/>
                  </a:lnTo>
                  <a:close/>
                </a:path>
              </a:pathLst>
            </a:custGeom>
            <a:solidFill>
              <a:srgbClr val="A6D9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29" name="Freeform 536"/>
            <p:cNvSpPr>
              <a:spLocks/>
            </p:cNvSpPr>
            <p:nvPr/>
          </p:nvSpPr>
          <p:spPr bwMode="auto">
            <a:xfrm>
              <a:off x="2753919" y="3828821"/>
              <a:ext cx="437302" cy="320325"/>
            </a:xfrm>
            <a:custGeom>
              <a:avLst/>
              <a:gdLst>
                <a:gd name="T0" fmla="*/ 11 w 40"/>
                <a:gd name="T1" fmla="*/ 23 h 23"/>
                <a:gd name="T2" fmla="*/ 8 w 40"/>
                <a:gd name="T3" fmla="*/ 21 h 23"/>
                <a:gd name="T4" fmla="*/ 6 w 40"/>
                <a:gd name="T5" fmla="*/ 19 h 23"/>
                <a:gd name="T6" fmla="*/ 4 w 40"/>
                <a:gd name="T7" fmla="*/ 17 h 23"/>
                <a:gd name="T8" fmla="*/ 2 w 40"/>
                <a:gd name="T9" fmla="*/ 15 h 23"/>
                <a:gd name="T10" fmla="*/ 0 w 40"/>
                <a:gd name="T11" fmla="*/ 13 h 23"/>
                <a:gd name="T12" fmla="*/ 35 w 40"/>
                <a:gd name="T13" fmla="*/ 0 h 23"/>
                <a:gd name="T14" fmla="*/ 37 w 40"/>
                <a:gd name="T15" fmla="*/ 3 h 23"/>
                <a:gd name="T16" fmla="*/ 40 w 40"/>
                <a:gd name="T17" fmla="*/ 5 h 23"/>
                <a:gd name="T18" fmla="*/ 11 w 40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3">
                  <a:moveTo>
                    <a:pt x="11" y="23"/>
                  </a:moveTo>
                  <a:lnTo>
                    <a:pt x="8" y="21"/>
                  </a:lnTo>
                  <a:lnTo>
                    <a:pt x="6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35" y="0"/>
                  </a:lnTo>
                  <a:lnTo>
                    <a:pt x="37" y="3"/>
                  </a:lnTo>
                  <a:lnTo>
                    <a:pt x="40" y="5"/>
                  </a:lnTo>
                  <a:lnTo>
                    <a:pt x="11" y="23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30" name="Freeform 537"/>
            <p:cNvSpPr>
              <a:spLocks/>
            </p:cNvSpPr>
            <p:nvPr/>
          </p:nvSpPr>
          <p:spPr bwMode="auto">
            <a:xfrm>
              <a:off x="1299892" y="4065583"/>
              <a:ext cx="568492" cy="529233"/>
            </a:xfrm>
            <a:custGeom>
              <a:avLst/>
              <a:gdLst>
                <a:gd name="T0" fmla="*/ 102 w 312"/>
                <a:gd name="T1" fmla="*/ 228 h 228"/>
                <a:gd name="T2" fmla="*/ 96 w 312"/>
                <a:gd name="T3" fmla="*/ 216 h 228"/>
                <a:gd name="T4" fmla="*/ 84 w 312"/>
                <a:gd name="T5" fmla="*/ 204 h 228"/>
                <a:gd name="T6" fmla="*/ 78 w 312"/>
                <a:gd name="T7" fmla="*/ 192 h 228"/>
                <a:gd name="T8" fmla="*/ 72 w 312"/>
                <a:gd name="T9" fmla="*/ 180 h 228"/>
                <a:gd name="T10" fmla="*/ 60 w 312"/>
                <a:gd name="T11" fmla="*/ 168 h 228"/>
                <a:gd name="T12" fmla="*/ 54 w 312"/>
                <a:gd name="T13" fmla="*/ 156 h 228"/>
                <a:gd name="T14" fmla="*/ 48 w 312"/>
                <a:gd name="T15" fmla="*/ 144 h 228"/>
                <a:gd name="T16" fmla="*/ 42 w 312"/>
                <a:gd name="T17" fmla="*/ 132 h 228"/>
                <a:gd name="T18" fmla="*/ 36 w 312"/>
                <a:gd name="T19" fmla="*/ 120 h 228"/>
                <a:gd name="T20" fmla="*/ 30 w 312"/>
                <a:gd name="T21" fmla="*/ 102 h 228"/>
                <a:gd name="T22" fmla="*/ 24 w 312"/>
                <a:gd name="T23" fmla="*/ 90 h 228"/>
                <a:gd name="T24" fmla="*/ 18 w 312"/>
                <a:gd name="T25" fmla="*/ 78 h 228"/>
                <a:gd name="T26" fmla="*/ 12 w 312"/>
                <a:gd name="T27" fmla="*/ 66 h 228"/>
                <a:gd name="T28" fmla="*/ 6 w 312"/>
                <a:gd name="T29" fmla="*/ 54 h 228"/>
                <a:gd name="T30" fmla="*/ 0 w 312"/>
                <a:gd name="T31" fmla="*/ 42 h 228"/>
                <a:gd name="T32" fmla="*/ 228 w 312"/>
                <a:gd name="T33" fmla="*/ 0 h 228"/>
                <a:gd name="T34" fmla="*/ 234 w 312"/>
                <a:gd name="T35" fmla="*/ 12 h 228"/>
                <a:gd name="T36" fmla="*/ 240 w 312"/>
                <a:gd name="T37" fmla="*/ 24 h 228"/>
                <a:gd name="T38" fmla="*/ 246 w 312"/>
                <a:gd name="T39" fmla="*/ 36 h 228"/>
                <a:gd name="T40" fmla="*/ 252 w 312"/>
                <a:gd name="T41" fmla="*/ 54 h 228"/>
                <a:gd name="T42" fmla="*/ 258 w 312"/>
                <a:gd name="T43" fmla="*/ 66 h 228"/>
                <a:gd name="T44" fmla="*/ 264 w 312"/>
                <a:gd name="T45" fmla="*/ 78 h 228"/>
                <a:gd name="T46" fmla="*/ 270 w 312"/>
                <a:gd name="T47" fmla="*/ 90 h 228"/>
                <a:gd name="T48" fmla="*/ 276 w 312"/>
                <a:gd name="T49" fmla="*/ 102 h 228"/>
                <a:gd name="T50" fmla="*/ 288 w 312"/>
                <a:gd name="T51" fmla="*/ 114 h 228"/>
                <a:gd name="T52" fmla="*/ 294 w 312"/>
                <a:gd name="T53" fmla="*/ 126 h 228"/>
                <a:gd name="T54" fmla="*/ 300 w 312"/>
                <a:gd name="T55" fmla="*/ 138 h 228"/>
                <a:gd name="T56" fmla="*/ 312 w 312"/>
                <a:gd name="T57" fmla="*/ 150 h 228"/>
                <a:gd name="T58" fmla="*/ 102 w 312"/>
                <a:gd name="T5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2" h="228">
                  <a:moveTo>
                    <a:pt x="102" y="228"/>
                  </a:moveTo>
                  <a:lnTo>
                    <a:pt x="96" y="216"/>
                  </a:lnTo>
                  <a:lnTo>
                    <a:pt x="84" y="204"/>
                  </a:lnTo>
                  <a:lnTo>
                    <a:pt x="78" y="192"/>
                  </a:lnTo>
                  <a:lnTo>
                    <a:pt x="72" y="180"/>
                  </a:lnTo>
                  <a:lnTo>
                    <a:pt x="60" y="168"/>
                  </a:lnTo>
                  <a:lnTo>
                    <a:pt x="54" y="156"/>
                  </a:lnTo>
                  <a:lnTo>
                    <a:pt x="48" y="144"/>
                  </a:lnTo>
                  <a:lnTo>
                    <a:pt x="42" y="132"/>
                  </a:lnTo>
                  <a:lnTo>
                    <a:pt x="36" y="120"/>
                  </a:lnTo>
                  <a:lnTo>
                    <a:pt x="30" y="102"/>
                  </a:lnTo>
                  <a:lnTo>
                    <a:pt x="24" y="90"/>
                  </a:lnTo>
                  <a:lnTo>
                    <a:pt x="18" y="78"/>
                  </a:lnTo>
                  <a:lnTo>
                    <a:pt x="12" y="66"/>
                  </a:lnTo>
                  <a:lnTo>
                    <a:pt x="6" y="54"/>
                  </a:lnTo>
                  <a:lnTo>
                    <a:pt x="0" y="42"/>
                  </a:lnTo>
                  <a:lnTo>
                    <a:pt x="228" y="0"/>
                  </a:lnTo>
                  <a:lnTo>
                    <a:pt x="234" y="12"/>
                  </a:lnTo>
                  <a:lnTo>
                    <a:pt x="240" y="24"/>
                  </a:lnTo>
                  <a:lnTo>
                    <a:pt x="246" y="36"/>
                  </a:lnTo>
                  <a:lnTo>
                    <a:pt x="252" y="54"/>
                  </a:lnTo>
                  <a:lnTo>
                    <a:pt x="258" y="66"/>
                  </a:lnTo>
                  <a:lnTo>
                    <a:pt x="264" y="78"/>
                  </a:lnTo>
                  <a:lnTo>
                    <a:pt x="270" y="90"/>
                  </a:lnTo>
                  <a:lnTo>
                    <a:pt x="276" y="102"/>
                  </a:lnTo>
                  <a:lnTo>
                    <a:pt x="288" y="114"/>
                  </a:lnTo>
                  <a:lnTo>
                    <a:pt x="294" y="126"/>
                  </a:lnTo>
                  <a:lnTo>
                    <a:pt x="300" y="138"/>
                  </a:lnTo>
                  <a:lnTo>
                    <a:pt x="312" y="150"/>
                  </a:lnTo>
                  <a:lnTo>
                    <a:pt x="102" y="2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31" name="Freeform 538"/>
            <p:cNvSpPr>
              <a:spLocks/>
            </p:cNvSpPr>
            <p:nvPr/>
          </p:nvSpPr>
          <p:spPr bwMode="auto">
            <a:xfrm>
              <a:off x="1299892" y="4065583"/>
              <a:ext cx="568492" cy="529233"/>
            </a:xfrm>
            <a:custGeom>
              <a:avLst/>
              <a:gdLst>
                <a:gd name="T0" fmla="*/ 17 w 52"/>
                <a:gd name="T1" fmla="*/ 38 h 38"/>
                <a:gd name="T2" fmla="*/ 16 w 52"/>
                <a:gd name="T3" fmla="*/ 36 h 38"/>
                <a:gd name="T4" fmla="*/ 14 w 52"/>
                <a:gd name="T5" fmla="*/ 34 h 38"/>
                <a:gd name="T6" fmla="*/ 13 w 52"/>
                <a:gd name="T7" fmla="*/ 32 h 38"/>
                <a:gd name="T8" fmla="*/ 12 w 52"/>
                <a:gd name="T9" fmla="*/ 30 h 38"/>
                <a:gd name="T10" fmla="*/ 10 w 52"/>
                <a:gd name="T11" fmla="*/ 28 h 38"/>
                <a:gd name="T12" fmla="*/ 9 w 52"/>
                <a:gd name="T13" fmla="*/ 26 h 38"/>
                <a:gd name="T14" fmla="*/ 8 w 52"/>
                <a:gd name="T15" fmla="*/ 24 h 38"/>
                <a:gd name="T16" fmla="*/ 7 w 52"/>
                <a:gd name="T17" fmla="*/ 22 h 38"/>
                <a:gd name="T18" fmla="*/ 6 w 52"/>
                <a:gd name="T19" fmla="*/ 20 h 38"/>
                <a:gd name="T20" fmla="*/ 5 w 52"/>
                <a:gd name="T21" fmla="*/ 17 h 38"/>
                <a:gd name="T22" fmla="*/ 4 w 52"/>
                <a:gd name="T23" fmla="*/ 15 h 38"/>
                <a:gd name="T24" fmla="*/ 3 w 52"/>
                <a:gd name="T25" fmla="*/ 13 h 38"/>
                <a:gd name="T26" fmla="*/ 2 w 52"/>
                <a:gd name="T27" fmla="*/ 11 h 38"/>
                <a:gd name="T28" fmla="*/ 1 w 52"/>
                <a:gd name="T29" fmla="*/ 9 h 38"/>
                <a:gd name="T30" fmla="*/ 0 w 52"/>
                <a:gd name="T31" fmla="*/ 7 h 38"/>
                <a:gd name="T32" fmla="*/ 38 w 52"/>
                <a:gd name="T33" fmla="*/ 0 h 38"/>
                <a:gd name="T34" fmla="*/ 39 w 52"/>
                <a:gd name="T35" fmla="*/ 2 h 38"/>
                <a:gd name="T36" fmla="*/ 40 w 52"/>
                <a:gd name="T37" fmla="*/ 4 h 38"/>
                <a:gd name="T38" fmla="*/ 41 w 52"/>
                <a:gd name="T39" fmla="*/ 6 h 38"/>
                <a:gd name="T40" fmla="*/ 42 w 52"/>
                <a:gd name="T41" fmla="*/ 9 h 38"/>
                <a:gd name="T42" fmla="*/ 43 w 52"/>
                <a:gd name="T43" fmla="*/ 11 h 38"/>
                <a:gd name="T44" fmla="*/ 44 w 52"/>
                <a:gd name="T45" fmla="*/ 13 h 38"/>
                <a:gd name="T46" fmla="*/ 45 w 52"/>
                <a:gd name="T47" fmla="*/ 15 h 38"/>
                <a:gd name="T48" fmla="*/ 46 w 52"/>
                <a:gd name="T49" fmla="*/ 17 h 38"/>
                <a:gd name="T50" fmla="*/ 48 w 52"/>
                <a:gd name="T51" fmla="*/ 19 h 38"/>
                <a:gd name="T52" fmla="*/ 49 w 52"/>
                <a:gd name="T53" fmla="*/ 21 h 38"/>
                <a:gd name="T54" fmla="*/ 50 w 52"/>
                <a:gd name="T55" fmla="*/ 23 h 38"/>
                <a:gd name="T56" fmla="*/ 52 w 52"/>
                <a:gd name="T57" fmla="*/ 25 h 38"/>
                <a:gd name="T58" fmla="*/ 17 w 52"/>
                <a:gd name="T5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" h="38">
                  <a:moveTo>
                    <a:pt x="17" y="38"/>
                  </a:moveTo>
                  <a:lnTo>
                    <a:pt x="16" y="36"/>
                  </a:lnTo>
                  <a:lnTo>
                    <a:pt x="14" y="34"/>
                  </a:lnTo>
                  <a:lnTo>
                    <a:pt x="13" y="32"/>
                  </a:lnTo>
                  <a:lnTo>
                    <a:pt x="12" y="30"/>
                  </a:lnTo>
                  <a:lnTo>
                    <a:pt x="10" y="28"/>
                  </a:lnTo>
                  <a:lnTo>
                    <a:pt x="9" y="26"/>
                  </a:lnTo>
                  <a:lnTo>
                    <a:pt x="8" y="24"/>
                  </a:lnTo>
                  <a:lnTo>
                    <a:pt x="7" y="22"/>
                  </a:lnTo>
                  <a:lnTo>
                    <a:pt x="6" y="20"/>
                  </a:lnTo>
                  <a:lnTo>
                    <a:pt x="5" y="17"/>
                  </a:lnTo>
                  <a:lnTo>
                    <a:pt x="4" y="15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1" y="9"/>
                  </a:lnTo>
                  <a:lnTo>
                    <a:pt x="0" y="7"/>
                  </a:lnTo>
                  <a:lnTo>
                    <a:pt x="38" y="0"/>
                  </a:lnTo>
                  <a:lnTo>
                    <a:pt x="39" y="2"/>
                  </a:lnTo>
                  <a:lnTo>
                    <a:pt x="40" y="4"/>
                  </a:lnTo>
                  <a:lnTo>
                    <a:pt x="41" y="6"/>
                  </a:lnTo>
                  <a:lnTo>
                    <a:pt x="42" y="9"/>
                  </a:lnTo>
                  <a:lnTo>
                    <a:pt x="43" y="11"/>
                  </a:lnTo>
                  <a:lnTo>
                    <a:pt x="44" y="13"/>
                  </a:lnTo>
                  <a:lnTo>
                    <a:pt x="45" y="15"/>
                  </a:lnTo>
                  <a:lnTo>
                    <a:pt x="46" y="17"/>
                  </a:lnTo>
                  <a:lnTo>
                    <a:pt x="48" y="19"/>
                  </a:lnTo>
                  <a:lnTo>
                    <a:pt x="49" y="21"/>
                  </a:lnTo>
                  <a:lnTo>
                    <a:pt x="50" y="23"/>
                  </a:lnTo>
                  <a:lnTo>
                    <a:pt x="52" y="25"/>
                  </a:lnTo>
                  <a:lnTo>
                    <a:pt x="17" y="38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32" name="Freeform 539"/>
            <p:cNvSpPr>
              <a:spLocks/>
            </p:cNvSpPr>
            <p:nvPr/>
          </p:nvSpPr>
          <p:spPr bwMode="auto">
            <a:xfrm>
              <a:off x="1759058" y="3954166"/>
              <a:ext cx="524762" cy="431743"/>
            </a:xfrm>
            <a:custGeom>
              <a:avLst/>
              <a:gdLst>
                <a:gd name="T0" fmla="*/ 84 w 288"/>
                <a:gd name="T1" fmla="*/ 186 h 186"/>
                <a:gd name="T2" fmla="*/ 72 w 288"/>
                <a:gd name="T3" fmla="*/ 180 h 186"/>
                <a:gd name="T4" fmla="*/ 66 w 288"/>
                <a:gd name="T5" fmla="*/ 168 h 186"/>
                <a:gd name="T6" fmla="*/ 60 w 288"/>
                <a:gd name="T7" fmla="*/ 156 h 186"/>
                <a:gd name="T8" fmla="*/ 48 w 288"/>
                <a:gd name="T9" fmla="*/ 144 h 186"/>
                <a:gd name="T10" fmla="*/ 42 w 288"/>
                <a:gd name="T11" fmla="*/ 132 h 186"/>
                <a:gd name="T12" fmla="*/ 36 w 288"/>
                <a:gd name="T13" fmla="*/ 120 h 186"/>
                <a:gd name="T14" fmla="*/ 30 w 288"/>
                <a:gd name="T15" fmla="*/ 108 h 186"/>
                <a:gd name="T16" fmla="*/ 24 w 288"/>
                <a:gd name="T17" fmla="*/ 96 h 186"/>
                <a:gd name="T18" fmla="*/ 18 w 288"/>
                <a:gd name="T19" fmla="*/ 78 h 186"/>
                <a:gd name="T20" fmla="*/ 12 w 288"/>
                <a:gd name="T21" fmla="*/ 66 h 186"/>
                <a:gd name="T22" fmla="*/ 6 w 288"/>
                <a:gd name="T23" fmla="*/ 54 h 186"/>
                <a:gd name="T24" fmla="*/ 0 w 288"/>
                <a:gd name="T25" fmla="*/ 42 h 186"/>
                <a:gd name="T26" fmla="*/ 228 w 288"/>
                <a:gd name="T27" fmla="*/ 0 h 186"/>
                <a:gd name="T28" fmla="*/ 234 w 288"/>
                <a:gd name="T29" fmla="*/ 18 h 186"/>
                <a:gd name="T30" fmla="*/ 240 w 288"/>
                <a:gd name="T31" fmla="*/ 30 h 186"/>
                <a:gd name="T32" fmla="*/ 246 w 288"/>
                <a:gd name="T33" fmla="*/ 42 h 186"/>
                <a:gd name="T34" fmla="*/ 252 w 288"/>
                <a:gd name="T35" fmla="*/ 60 h 186"/>
                <a:gd name="T36" fmla="*/ 264 w 288"/>
                <a:gd name="T37" fmla="*/ 72 h 186"/>
                <a:gd name="T38" fmla="*/ 270 w 288"/>
                <a:gd name="T39" fmla="*/ 84 h 186"/>
                <a:gd name="T40" fmla="*/ 282 w 288"/>
                <a:gd name="T41" fmla="*/ 102 h 186"/>
                <a:gd name="T42" fmla="*/ 288 w 288"/>
                <a:gd name="T43" fmla="*/ 114 h 186"/>
                <a:gd name="T44" fmla="*/ 84 w 288"/>
                <a:gd name="T45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186">
                  <a:moveTo>
                    <a:pt x="84" y="186"/>
                  </a:moveTo>
                  <a:lnTo>
                    <a:pt x="72" y="180"/>
                  </a:lnTo>
                  <a:lnTo>
                    <a:pt x="66" y="168"/>
                  </a:lnTo>
                  <a:lnTo>
                    <a:pt x="60" y="156"/>
                  </a:lnTo>
                  <a:lnTo>
                    <a:pt x="48" y="144"/>
                  </a:lnTo>
                  <a:lnTo>
                    <a:pt x="42" y="132"/>
                  </a:lnTo>
                  <a:lnTo>
                    <a:pt x="36" y="120"/>
                  </a:lnTo>
                  <a:lnTo>
                    <a:pt x="30" y="108"/>
                  </a:lnTo>
                  <a:lnTo>
                    <a:pt x="24" y="96"/>
                  </a:lnTo>
                  <a:lnTo>
                    <a:pt x="18" y="78"/>
                  </a:lnTo>
                  <a:lnTo>
                    <a:pt x="12" y="66"/>
                  </a:lnTo>
                  <a:lnTo>
                    <a:pt x="6" y="54"/>
                  </a:lnTo>
                  <a:lnTo>
                    <a:pt x="0" y="42"/>
                  </a:lnTo>
                  <a:lnTo>
                    <a:pt x="228" y="0"/>
                  </a:lnTo>
                  <a:lnTo>
                    <a:pt x="234" y="18"/>
                  </a:lnTo>
                  <a:lnTo>
                    <a:pt x="240" y="30"/>
                  </a:lnTo>
                  <a:lnTo>
                    <a:pt x="246" y="42"/>
                  </a:lnTo>
                  <a:lnTo>
                    <a:pt x="252" y="60"/>
                  </a:lnTo>
                  <a:lnTo>
                    <a:pt x="264" y="72"/>
                  </a:lnTo>
                  <a:lnTo>
                    <a:pt x="270" y="84"/>
                  </a:lnTo>
                  <a:lnTo>
                    <a:pt x="282" y="102"/>
                  </a:lnTo>
                  <a:lnTo>
                    <a:pt x="288" y="114"/>
                  </a:lnTo>
                  <a:lnTo>
                    <a:pt x="84" y="186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33" name="Freeform 540"/>
            <p:cNvSpPr>
              <a:spLocks/>
            </p:cNvSpPr>
            <p:nvPr/>
          </p:nvSpPr>
          <p:spPr bwMode="auto">
            <a:xfrm>
              <a:off x="1759058" y="3954166"/>
              <a:ext cx="524762" cy="431743"/>
            </a:xfrm>
            <a:custGeom>
              <a:avLst/>
              <a:gdLst>
                <a:gd name="T0" fmla="*/ 14 w 48"/>
                <a:gd name="T1" fmla="*/ 31 h 31"/>
                <a:gd name="T2" fmla="*/ 12 w 48"/>
                <a:gd name="T3" fmla="*/ 30 h 31"/>
                <a:gd name="T4" fmla="*/ 11 w 48"/>
                <a:gd name="T5" fmla="*/ 28 h 31"/>
                <a:gd name="T6" fmla="*/ 10 w 48"/>
                <a:gd name="T7" fmla="*/ 26 h 31"/>
                <a:gd name="T8" fmla="*/ 8 w 48"/>
                <a:gd name="T9" fmla="*/ 24 h 31"/>
                <a:gd name="T10" fmla="*/ 7 w 48"/>
                <a:gd name="T11" fmla="*/ 22 h 31"/>
                <a:gd name="T12" fmla="*/ 6 w 48"/>
                <a:gd name="T13" fmla="*/ 20 h 31"/>
                <a:gd name="T14" fmla="*/ 5 w 48"/>
                <a:gd name="T15" fmla="*/ 18 h 31"/>
                <a:gd name="T16" fmla="*/ 4 w 48"/>
                <a:gd name="T17" fmla="*/ 16 h 31"/>
                <a:gd name="T18" fmla="*/ 3 w 48"/>
                <a:gd name="T19" fmla="*/ 13 h 31"/>
                <a:gd name="T20" fmla="*/ 2 w 48"/>
                <a:gd name="T21" fmla="*/ 11 h 31"/>
                <a:gd name="T22" fmla="*/ 1 w 48"/>
                <a:gd name="T23" fmla="*/ 9 h 31"/>
                <a:gd name="T24" fmla="*/ 0 w 48"/>
                <a:gd name="T25" fmla="*/ 7 h 31"/>
                <a:gd name="T26" fmla="*/ 38 w 48"/>
                <a:gd name="T27" fmla="*/ 0 h 31"/>
                <a:gd name="T28" fmla="*/ 39 w 48"/>
                <a:gd name="T29" fmla="*/ 3 h 31"/>
                <a:gd name="T30" fmla="*/ 40 w 48"/>
                <a:gd name="T31" fmla="*/ 5 h 31"/>
                <a:gd name="T32" fmla="*/ 41 w 48"/>
                <a:gd name="T33" fmla="*/ 7 h 31"/>
                <a:gd name="T34" fmla="*/ 42 w 48"/>
                <a:gd name="T35" fmla="*/ 10 h 31"/>
                <a:gd name="T36" fmla="*/ 44 w 48"/>
                <a:gd name="T37" fmla="*/ 12 h 31"/>
                <a:gd name="T38" fmla="*/ 45 w 48"/>
                <a:gd name="T39" fmla="*/ 14 h 31"/>
                <a:gd name="T40" fmla="*/ 47 w 48"/>
                <a:gd name="T41" fmla="*/ 17 h 31"/>
                <a:gd name="T42" fmla="*/ 48 w 48"/>
                <a:gd name="T43" fmla="*/ 19 h 31"/>
                <a:gd name="T44" fmla="*/ 14 w 48"/>
                <a:gd name="T4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31">
                  <a:moveTo>
                    <a:pt x="14" y="31"/>
                  </a:moveTo>
                  <a:lnTo>
                    <a:pt x="12" y="30"/>
                  </a:lnTo>
                  <a:lnTo>
                    <a:pt x="11" y="28"/>
                  </a:lnTo>
                  <a:lnTo>
                    <a:pt x="10" y="26"/>
                  </a:lnTo>
                  <a:lnTo>
                    <a:pt x="8" y="24"/>
                  </a:lnTo>
                  <a:lnTo>
                    <a:pt x="7" y="22"/>
                  </a:lnTo>
                  <a:lnTo>
                    <a:pt x="6" y="20"/>
                  </a:lnTo>
                  <a:lnTo>
                    <a:pt x="5" y="18"/>
                  </a:lnTo>
                  <a:lnTo>
                    <a:pt x="4" y="16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1" y="9"/>
                  </a:lnTo>
                  <a:lnTo>
                    <a:pt x="0" y="7"/>
                  </a:lnTo>
                  <a:lnTo>
                    <a:pt x="38" y="0"/>
                  </a:lnTo>
                  <a:lnTo>
                    <a:pt x="39" y="3"/>
                  </a:lnTo>
                  <a:lnTo>
                    <a:pt x="40" y="5"/>
                  </a:lnTo>
                  <a:lnTo>
                    <a:pt x="41" y="7"/>
                  </a:lnTo>
                  <a:lnTo>
                    <a:pt x="42" y="10"/>
                  </a:lnTo>
                  <a:lnTo>
                    <a:pt x="44" y="12"/>
                  </a:lnTo>
                  <a:lnTo>
                    <a:pt x="45" y="14"/>
                  </a:lnTo>
                  <a:lnTo>
                    <a:pt x="47" y="17"/>
                  </a:lnTo>
                  <a:lnTo>
                    <a:pt x="48" y="19"/>
                  </a:lnTo>
                  <a:lnTo>
                    <a:pt x="14" y="31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34" name="Freeform 541"/>
            <p:cNvSpPr>
              <a:spLocks/>
            </p:cNvSpPr>
            <p:nvPr/>
          </p:nvSpPr>
          <p:spPr bwMode="auto">
            <a:xfrm>
              <a:off x="2218225" y="3856675"/>
              <a:ext cx="491964" cy="334252"/>
            </a:xfrm>
            <a:custGeom>
              <a:avLst/>
              <a:gdLst>
                <a:gd name="T0" fmla="*/ 60 w 270"/>
                <a:gd name="T1" fmla="*/ 144 h 144"/>
                <a:gd name="T2" fmla="*/ 54 w 270"/>
                <a:gd name="T3" fmla="*/ 132 h 144"/>
                <a:gd name="T4" fmla="*/ 42 w 270"/>
                <a:gd name="T5" fmla="*/ 120 h 144"/>
                <a:gd name="T6" fmla="*/ 36 w 270"/>
                <a:gd name="T7" fmla="*/ 108 h 144"/>
                <a:gd name="T8" fmla="*/ 30 w 270"/>
                <a:gd name="T9" fmla="*/ 96 h 144"/>
                <a:gd name="T10" fmla="*/ 18 w 270"/>
                <a:gd name="T11" fmla="*/ 78 h 144"/>
                <a:gd name="T12" fmla="*/ 12 w 270"/>
                <a:gd name="T13" fmla="*/ 66 h 144"/>
                <a:gd name="T14" fmla="*/ 6 w 270"/>
                <a:gd name="T15" fmla="*/ 54 h 144"/>
                <a:gd name="T16" fmla="*/ 0 w 270"/>
                <a:gd name="T17" fmla="*/ 36 h 144"/>
                <a:gd name="T18" fmla="*/ 228 w 270"/>
                <a:gd name="T19" fmla="*/ 0 h 144"/>
                <a:gd name="T20" fmla="*/ 234 w 270"/>
                <a:gd name="T21" fmla="*/ 12 h 144"/>
                <a:gd name="T22" fmla="*/ 240 w 270"/>
                <a:gd name="T23" fmla="*/ 30 h 144"/>
                <a:gd name="T24" fmla="*/ 252 w 270"/>
                <a:gd name="T25" fmla="*/ 42 h 144"/>
                <a:gd name="T26" fmla="*/ 258 w 270"/>
                <a:gd name="T27" fmla="*/ 54 h 144"/>
                <a:gd name="T28" fmla="*/ 270 w 270"/>
                <a:gd name="T29" fmla="*/ 72 h 144"/>
                <a:gd name="T30" fmla="*/ 60 w 270"/>
                <a:gd name="T31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0" h="144">
                  <a:moveTo>
                    <a:pt x="60" y="144"/>
                  </a:moveTo>
                  <a:lnTo>
                    <a:pt x="54" y="132"/>
                  </a:lnTo>
                  <a:lnTo>
                    <a:pt x="42" y="120"/>
                  </a:lnTo>
                  <a:lnTo>
                    <a:pt x="36" y="108"/>
                  </a:lnTo>
                  <a:lnTo>
                    <a:pt x="30" y="96"/>
                  </a:lnTo>
                  <a:lnTo>
                    <a:pt x="18" y="78"/>
                  </a:lnTo>
                  <a:lnTo>
                    <a:pt x="12" y="66"/>
                  </a:lnTo>
                  <a:lnTo>
                    <a:pt x="6" y="54"/>
                  </a:lnTo>
                  <a:lnTo>
                    <a:pt x="0" y="36"/>
                  </a:lnTo>
                  <a:lnTo>
                    <a:pt x="228" y="0"/>
                  </a:lnTo>
                  <a:lnTo>
                    <a:pt x="234" y="12"/>
                  </a:lnTo>
                  <a:lnTo>
                    <a:pt x="240" y="30"/>
                  </a:lnTo>
                  <a:lnTo>
                    <a:pt x="252" y="42"/>
                  </a:lnTo>
                  <a:lnTo>
                    <a:pt x="258" y="54"/>
                  </a:lnTo>
                  <a:lnTo>
                    <a:pt x="270" y="72"/>
                  </a:lnTo>
                  <a:lnTo>
                    <a:pt x="60" y="144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35" name="Freeform 542"/>
            <p:cNvSpPr>
              <a:spLocks/>
            </p:cNvSpPr>
            <p:nvPr/>
          </p:nvSpPr>
          <p:spPr bwMode="auto">
            <a:xfrm>
              <a:off x="2218225" y="3856675"/>
              <a:ext cx="491964" cy="334252"/>
            </a:xfrm>
            <a:custGeom>
              <a:avLst/>
              <a:gdLst>
                <a:gd name="T0" fmla="*/ 10 w 45"/>
                <a:gd name="T1" fmla="*/ 24 h 24"/>
                <a:gd name="T2" fmla="*/ 9 w 45"/>
                <a:gd name="T3" fmla="*/ 22 h 24"/>
                <a:gd name="T4" fmla="*/ 7 w 45"/>
                <a:gd name="T5" fmla="*/ 20 h 24"/>
                <a:gd name="T6" fmla="*/ 6 w 45"/>
                <a:gd name="T7" fmla="*/ 18 h 24"/>
                <a:gd name="T8" fmla="*/ 5 w 45"/>
                <a:gd name="T9" fmla="*/ 16 h 24"/>
                <a:gd name="T10" fmla="*/ 3 w 45"/>
                <a:gd name="T11" fmla="*/ 13 h 24"/>
                <a:gd name="T12" fmla="*/ 2 w 45"/>
                <a:gd name="T13" fmla="*/ 11 h 24"/>
                <a:gd name="T14" fmla="*/ 1 w 45"/>
                <a:gd name="T15" fmla="*/ 9 h 24"/>
                <a:gd name="T16" fmla="*/ 0 w 45"/>
                <a:gd name="T17" fmla="*/ 6 h 24"/>
                <a:gd name="T18" fmla="*/ 38 w 45"/>
                <a:gd name="T19" fmla="*/ 0 h 24"/>
                <a:gd name="T20" fmla="*/ 39 w 45"/>
                <a:gd name="T21" fmla="*/ 2 h 24"/>
                <a:gd name="T22" fmla="*/ 40 w 45"/>
                <a:gd name="T23" fmla="*/ 5 h 24"/>
                <a:gd name="T24" fmla="*/ 42 w 45"/>
                <a:gd name="T25" fmla="*/ 7 h 24"/>
                <a:gd name="T26" fmla="*/ 43 w 45"/>
                <a:gd name="T27" fmla="*/ 9 h 24"/>
                <a:gd name="T28" fmla="*/ 45 w 45"/>
                <a:gd name="T29" fmla="*/ 12 h 24"/>
                <a:gd name="T30" fmla="*/ 10 w 45"/>
                <a:gd name="T3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24">
                  <a:moveTo>
                    <a:pt x="10" y="24"/>
                  </a:moveTo>
                  <a:lnTo>
                    <a:pt x="9" y="22"/>
                  </a:lnTo>
                  <a:lnTo>
                    <a:pt x="7" y="20"/>
                  </a:lnTo>
                  <a:lnTo>
                    <a:pt x="6" y="18"/>
                  </a:lnTo>
                  <a:lnTo>
                    <a:pt x="5" y="16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1" y="9"/>
                  </a:lnTo>
                  <a:lnTo>
                    <a:pt x="0" y="6"/>
                  </a:lnTo>
                  <a:lnTo>
                    <a:pt x="38" y="0"/>
                  </a:lnTo>
                  <a:lnTo>
                    <a:pt x="39" y="2"/>
                  </a:lnTo>
                  <a:lnTo>
                    <a:pt x="40" y="5"/>
                  </a:lnTo>
                  <a:lnTo>
                    <a:pt x="42" y="7"/>
                  </a:lnTo>
                  <a:lnTo>
                    <a:pt x="43" y="9"/>
                  </a:lnTo>
                  <a:lnTo>
                    <a:pt x="45" y="12"/>
                  </a:lnTo>
                  <a:lnTo>
                    <a:pt x="10" y="24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36" name="Freeform 543"/>
            <p:cNvSpPr>
              <a:spLocks/>
            </p:cNvSpPr>
            <p:nvPr/>
          </p:nvSpPr>
          <p:spPr bwMode="auto">
            <a:xfrm>
              <a:off x="2677392" y="3745258"/>
              <a:ext cx="448234" cy="250689"/>
            </a:xfrm>
            <a:custGeom>
              <a:avLst/>
              <a:gdLst>
                <a:gd name="T0" fmla="*/ 42 w 246"/>
                <a:gd name="T1" fmla="*/ 108 h 108"/>
                <a:gd name="T2" fmla="*/ 30 w 246"/>
                <a:gd name="T3" fmla="*/ 96 h 108"/>
                <a:gd name="T4" fmla="*/ 24 w 246"/>
                <a:gd name="T5" fmla="*/ 84 h 108"/>
                <a:gd name="T6" fmla="*/ 12 w 246"/>
                <a:gd name="T7" fmla="*/ 66 h 108"/>
                <a:gd name="T8" fmla="*/ 6 w 246"/>
                <a:gd name="T9" fmla="*/ 54 h 108"/>
                <a:gd name="T10" fmla="*/ 0 w 246"/>
                <a:gd name="T11" fmla="*/ 42 h 108"/>
                <a:gd name="T12" fmla="*/ 228 w 246"/>
                <a:gd name="T13" fmla="*/ 0 h 108"/>
                <a:gd name="T14" fmla="*/ 234 w 246"/>
                <a:gd name="T15" fmla="*/ 18 h 108"/>
                <a:gd name="T16" fmla="*/ 246 w 246"/>
                <a:gd name="T17" fmla="*/ 36 h 108"/>
                <a:gd name="T18" fmla="*/ 42 w 246"/>
                <a:gd name="T1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" h="108">
                  <a:moveTo>
                    <a:pt x="42" y="108"/>
                  </a:moveTo>
                  <a:lnTo>
                    <a:pt x="30" y="96"/>
                  </a:lnTo>
                  <a:lnTo>
                    <a:pt x="24" y="84"/>
                  </a:lnTo>
                  <a:lnTo>
                    <a:pt x="12" y="66"/>
                  </a:lnTo>
                  <a:lnTo>
                    <a:pt x="6" y="54"/>
                  </a:lnTo>
                  <a:lnTo>
                    <a:pt x="0" y="42"/>
                  </a:lnTo>
                  <a:lnTo>
                    <a:pt x="228" y="0"/>
                  </a:lnTo>
                  <a:lnTo>
                    <a:pt x="234" y="18"/>
                  </a:lnTo>
                  <a:lnTo>
                    <a:pt x="246" y="36"/>
                  </a:lnTo>
                  <a:lnTo>
                    <a:pt x="42" y="108"/>
                  </a:lnTo>
                  <a:close/>
                </a:path>
              </a:pathLst>
            </a:custGeom>
            <a:solidFill>
              <a:srgbClr val="FDA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37" name="Freeform 544"/>
            <p:cNvSpPr>
              <a:spLocks/>
            </p:cNvSpPr>
            <p:nvPr/>
          </p:nvSpPr>
          <p:spPr bwMode="auto">
            <a:xfrm>
              <a:off x="2677392" y="3745258"/>
              <a:ext cx="448234" cy="250689"/>
            </a:xfrm>
            <a:custGeom>
              <a:avLst/>
              <a:gdLst>
                <a:gd name="T0" fmla="*/ 7 w 41"/>
                <a:gd name="T1" fmla="*/ 18 h 18"/>
                <a:gd name="T2" fmla="*/ 5 w 41"/>
                <a:gd name="T3" fmla="*/ 16 h 18"/>
                <a:gd name="T4" fmla="*/ 4 w 41"/>
                <a:gd name="T5" fmla="*/ 14 h 18"/>
                <a:gd name="T6" fmla="*/ 2 w 41"/>
                <a:gd name="T7" fmla="*/ 11 h 18"/>
                <a:gd name="T8" fmla="*/ 1 w 41"/>
                <a:gd name="T9" fmla="*/ 9 h 18"/>
                <a:gd name="T10" fmla="*/ 0 w 41"/>
                <a:gd name="T11" fmla="*/ 7 h 18"/>
                <a:gd name="T12" fmla="*/ 38 w 41"/>
                <a:gd name="T13" fmla="*/ 0 h 18"/>
                <a:gd name="T14" fmla="*/ 39 w 41"/>
                <a:gd name="T15" fmla="*/ 3 h 18"/>
                <a:gd name="T16" fmla="*/ 41 w 41"/>
                <a:gd name="T17" fmla="*/ 6 h 18"/>
                <a:gd name="T18" fmla="*/ 7 w 41"/>
                <a:gd name="T1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8">
                  <a:moveTo>
                    <a:pt x="7" y="18"/>
                  </a:moveTo>
                  <a:lnTo>
                    <a:pt x="5" y="16"/>
                  </a:lnTo>
                  <a:lnTo>
                    <a:pt x="4" y="14"/>
                  </a:lnTo>
                  <a:lnTo>
                    <a:pt x="2" y="11"/>
                  </a:lnTo>
                  <a:lnTo>
                    <a:pt x="1" y="9"/>
                  </a:lnTo>
                  <a:lnTo>
                    <a:pt x="0" y="7"/>
                  </a:lnTo>
                  <a:lnTo>
                    <a:pt x="38" y="0"/>
                  </a:lnTo>
                  <a:lnTo>
                    <a:pt x="39" y="3"/>
                  </a:lnTo>
                  <a:lnTo>
                    <a:pt x="41" y="6"/>
                  </a:lnTo>
                  <a:lnTo>
                    <a:pt x="7" y="18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38" name="Freeform 545"/>
            <p:cNvSpPr>
              <a:spLocks/>
            </p:cNvSpPr>
            <p:nvPr/>
          </p:nvSpPr>
          <p:spPr bwMode="auto">
            <a:xfrm>
              <a:off x="1223364" y="3661695"/>
              <a:ext cx="481032" cy="459597"/>
            </a:xfrm>
            <a:custGeom>
              <a:avLst/>
              <a:gdLst>
                <a:gd name="T0" fmla="*/ 36 w 264"/>
                <a:gd name="T1" fmla="*/ 198 h 198"/>
                <a:gd name="T2" fmla="*/ 36 w 264"/>
                <a:gd name="T3" fmla="*/ 186 h 198"/>
                <a:gd name="T4" fmla="*/ 30 w 264"/>
                <a:gd name="T5" fmla="*/ 174 h 198"/>
                <a:gd name="T6" fmla="*/ 24 w 264"/>
                <a:gd name="T7" fmla="*/ 162 h 198"/>
                <a:gd name="T8" fmla="*/ 24 w 264"/>
                <a:gd name="T9" fmla="*/ 150 h 198"/>
                <a:gd name="T10" fmla="*/ 18 w 264"/>
                <a:gd name="T11" fmla="*/ 138 h 198"/>
                <a:gd name="T12" fmla="*/ 18 w 264"/>
                <a:gd name="T13" fmla="*/ 126 h 198"/>
                <a:gd name="T14" fmla="*/ 12 w 264"/>
                <a:gd name="T15" fmla="*/ 108 h 198"/>
                <a:gd name="T16" fmla="*/ 12 w 264"/>
                <a:gd name="T17" fmla="*/ 96 h 198"/>
                <a:gd name="T18" fmla="*/ 6 w 264"/>
                <a:gd name="T19" fmla="*/ 84 h 198"/>
                <a:gd name="T20" fmla="*/ 6 w 264"/>
                <a:gd name="T21" fmla="*/ 72 h 198"/>
                <a:gd name="T22" fmla="*/ 6 w 264"/>
                <a:gd name="T23" fmla="*/ 60 h 198"/>
                <a:gd name="T24" fmla="*/ 6 w 264"/>
                <a:gd name="T25" fmla="*/ 48 h 198"/>
                <a:gd name="T26" fmla="*/ 0 w 264"/>
                <a:gd name="T27" fmla="*/ 30 h 198"/>
                <a:gd name="T28" fmla="*/ 0 w 264"/>
                <a:gd name="T29" fmla="*/ 18 h 198"/>
                <a:gd name="T30" fmla="*/ 0 w 264"/>
                <a:gd name="T31" fmla="*/ 6 h 198"/>
                <a:gd name="T32" fmla="*/ 234 w 264"/>
                <a:gd name="T33" fmla="*/ 0 h 198"/>
                <a:gd name="T34" fmla="*/ 234 w 264"/>
                <a:gd name="T35" fmla="*/ 18 h 198"/>
                <a:gd name="T36" fmla="*/ 234 w 264"/>
                <a:gd name="T37" fmla="*/ 30 h 198"/>
                <a:gd name="T38" fmla="*/ 240 w 264"/>
                <a:gd name="T39" fmla="*/ 42 h 198"/>
                <a:gd name="T40" fmla="*/ 240 w 264"/>
                <a:gd name="T41" fmla="*/ 54 h 198"/>
                <a:gd name="T42" fmla="*/ 240 w 264"/>
                <a:gd name="T43" fmla="*/ 72 h 198"/>
                <a:gd name="T44" fmla="*/ 246 w 264"/>
                <a:gd name="T45" fmla="*/ 84 h 198"/>
                <a:gd name="T46" fmla="*/ 246 w 264"/>
                <a:gd name="T47" fmla="*/ 96 h 198"/>
                <a:gd name="T48" fmla="*/ 246 w 264"/>
                <a:gd name="T49" fmla="*/ 108 h 198"/>
                <a:gd name="T50" fmla="*/ 252 w 264"/>
                <a:gd name="T51" fmla="*/ 120 h 198"/>
                <a:gd name="T52" fmla="*/ 258 w 264"/>
                <a:gd name="T53" fmla="*/ 138 h 198"/>
                <a:gd name="T54" fmla="*/ 258 w 264"/>
                <a:gd name="T55" fmla="*/ 150 h 198"/>
                <a:gd name="T56" fmla="*/ 264 w 264"/>
                <a:gd name="T57" fmla="*/ 162 h 198"/>
                <a:gd name="T58" fmla="*/ 36 w 264"/>
                <a:gd name="T5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4" h="198">
                  <a:moveTo>
                    <a:pt x="36" y="198"/>
                  </a:moveTo>
                  <a:lnTo>
                    <a:pt x="36" y="186"/>
                  </a:lnTo>
                  <a:lnTo>
                    <a:pt x="30" y="174"/>
                  </a:lnTo>
                  <a:lnTo>
                    <a:pt x="24" y="162"/>
                  </a:lnTo>
                  <a:lnTo>
                    <a:pt x="24" y="150"/>
                  </a:lnTo>
                  <a:lnTo>
                    <a:pt x="18" y="138"/>
                  </a:lnTo>
                  <a:lnTo>
                    <a:pt x="18" y="126"/>
                  </a:lnTo>
                  <a:lnTo>
                    <a:pt x="12" y="108"/>
                  </a:lnTo>
                  <a:lnTo>
                    <a:pt x="12" y="96"/>
                  </a:lnTo>
                  <a:lnTo>
                    <a:pt x="6" y="84"/>
                  </a:lnTo>
                  <a:lnTo>
                    <a:pt x="6" y="72"/>
                  </a:lnTo>
                  <a:lnTo>
                    <a:pt x="6" y="60"/>
                  </a:lnTo>
                  <a:lnTo>
                    <a:pt x="6" y="48"/>
                  </a:lnTo>
                  <a:lnTo>
                    <a:pt x="0" y="30"/>
                  </a:lnTo>
                  <a:lnTo>
                    <a:pt x="0" y="18"/>
                  </a:lnTo>
                  <a:lnTo>
                    <a:pt x="0" y="6"/>
                  </a:lnTo>
                  <a:lnTo>
                    <a:pt x="234" y="0"/>
                  </a:lnTo>
                  <a:lnTo>
                    <a:pt x="234" y="18"/>
                  </a:lnTo>
                  <a:lnTo>
                    <a:pt x="234" y="30"/>
                  </a:lnTo>
                  <a:lnTo>
                    <a:pt x="240" y="42"/>
                  </a:lnTo>
                  <a:lnTo>
                    <a:pt x="240" y="54"/>
                  </a:lnTo>
                  <a:lnTo>
                    <a:pt x="240" y="72"/>
                  </a:lnTo>
                  <a:lnTo>
                    <a:pt x="246" y="84"/>
                  </a:lnTo>
                  <a:lnTo>
                    <a:pt x="246" y="96"/>
                  </a:lnTo>
                  <a:lnTo>
                    <a:pt x="246" y="108"/>
                  </a:lnTo>
                  <a:lnTo>
                    <a:pt x="252" y="120"/>
                  </a:lnTo>
                  <a:lnTo>
                    <a:pt x="258" y="138"/>
                  </a:lnTo>
                  <a:lnTo>
                    <a:pt x="258" y="150"/>
                  </a:lnTo>
                  <a:lnTo>
                    <a:pt x="264" y="162"/>
                  </a:lnTo>
                  <a:lnTo>
                    <a:pt x="36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39" name="Freeform 546"/>
            <p:cNvSpPr>
              <a:spLocks/>
            </p:cNvSpPr>
            <p:nvPr/>
          </p:nvSpPr>
          <p:spPr bwMode="auto">
            <a:xfrm>
              <a:off x="1223364" y="3661695"/>
              <a:ext cx="481032" cy="459597"/>
            </a:xfrm>
            <a:custGeom>
              <a:avLst/>
              <a:gdLst>
                <a:gd name="T0" fmla="*/ 6 w 44"/>
                <a:gd name="T1" fmla="*/ 33 h 33"/>
                <a:gd name="T2" fmla="*/ 6 w 44"/>
                <a:gd name="T3" fmla="*/ 31 h 33"/>
                <a:gd name="T4" fmla="*/ 5 w 44"/>
                <a:gd name="T5" fmla="*/ 29 h 33"/>
                <a:gd name="T6" fmla="*/ 4 w 44"/>
                <a:gd name="T7" fmla="*/ 27 h 33"/>
                <a:gd name="T8" fmla="*/ 4 w 44"/>
                <a:gd name="T9" fmla="*/ 25 h 33"/>
                <a:gd name="T10" fmla="*/ 3 w 44"/>
                <a:gd name="T11" fmla="*/ 23 h 33"/>
                <a:gd name="T12" fmla="*/ 3 w 44"/>
                <a:gd name="T13" fmla="*/ 21 h 33"/>
                <a:gd name="T14" fmla="*/ 2 w 44"/>
                <a:gd name="T15" fmla="*/ 18 h 33"/>
                <a:gd name="T16" fmla="*/ 2 w 44"/>
                <a:gd name="T17" fmla="*/ 16 h 33"/>
                <a:gd name="T18" fmla="*/ 1 w 44"/>
                <a:gd name="T19" fmla="*/ 14 h 33"/>
                <a:gd name="T20" fmla="*/ 1 w 44"/>
                <a:gd name="T21" fmla="*/ 12 h 33"/>
                <a:gd name="T22" fmla="*/ 1 w 44"/>
                <a:gd name="T23" fmla="*/ 10 h 33"/>
                <a:gd name="T24" fmla="*/ 1 w 44"/>
                <a:gd name="T25" fmla="*/ 8 h 33"/>
                <a:gd name="T26" fmla="*/ 0 w 44"/>
                <a:gd name="T27" fmla="*/ 5 h 33"/>
                <a:gd name="T28" fmla="*/ 0 w 44"/>
                <a:gd name="T29" fmla="*/ 3 h 33"/>
                <a:gd name="T30" fmla="*/ 0 w 44"/>
                <a:gd name="T31" fmla="*/ 1 h 33"/>
                <a:gd name="T32" fmla="*/ 39 w 44"/>
                <a:gd name="T33" fmla="*/ 0 h 33"/>
                <a:gd name="T34" fmla="*/ 39 w 44"/>
                <a:gd name="T35" fmla="*/ 3 h 33"/>
                <a:gd name="T36" fmla="*/ 39 w 44"/>
                <a:gd name="T37" fmla="*/ 5 h 33"/>
                <a:gd name="T38" fmla="*/ 40 w 44"/>
                <a:gd name="T39" fmla="*/ 7 h 33"/>
                <a:gd name="T40" fmla="*/ 40 w 44"/>
                <a:gd name="T41" fmla="*/ 9 h 33"/>
                <a:gd name="T42" fmla="*/ 40 w 44"/>
                <a:gd name="T43" fmla="*/ 12 h 33"/>
                <a:gd name="T44" fmla="*/ 41 w 44"/>
                <a:gd name="T45" fmla="*/ 14 h 33"/>
                <a:gd name="T46" fmla="*/ 41 w 44"/>
                <a:gd name="T47" fmla="*/ 16 h 33"/>
                <a:gd name="T48" fmla="*/ 41 w 44"/>
                <a:gd name="T49" fmla="*/ 18 h 33"/>
                <a:gd name="T50" fmla="*/ 42 w 44"/>
                <a:gd name="T51" fmla="*/ 20 h 33"/>
                <a:gd name="T52" fmla="*/ 43 w 44"/>
                <a:gd name="T53" fmla="*/ 23 h 33"/>
                <a:gd name="T54" fmla="*/ 43 w 44"/>
                <a:gd name="T55" fmla="*/ 25 h 33"/>
                <a:gd name="T56" fmla="*/ 44 w 44"/>
                <a:gd name="T57" fmla="*/ 27 h 33"/>
                <a:gd name="T58" fmla="*/ 6 w 44"/>
                <a:gd name="T5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" h="33">
                  <a:moveTo>
                    <a:pt x="6" y="33"/>
                  </a:moveTo>
                  <a:lnTo>
                    <a:pt x="6" y="31"/>
                  </a:lnTo>
                  <a:lnTo>
                    <a:pt x="5" y="29"/>
                  </a:lnTo>
                  <a:lnTo>
                    <a:pt x="4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1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39" y="0"/>
                  </a:lnTo>
                  <a:lnTo>
                    <a:pt x="39" y="3"/>
                  </a:lnTo>
                  <a:lnTo>
                    <a:pt x="39" y="5"/>
                  </a:lnTo>
                  <a:lnTo>
                    <a:pt x="40" y="7"/>
                  </a:lnTo>
                  <a:lnTo>
                    <a:pt x="40" y="9"/>
                  </a:lnTo>
                  <a:lnTo>
                    <a:pt x="40" y="12"/>
                  </a:lnTo>
                  <a:lnTo>
                    <a:pt x="41" y="14"/>
                  </a:lnTo>
                  <a:lnTo>
                    <a:pt x="41" y="16"/>
                  </a:lnTo>
                  <a:lnTo>
                    <a:pt x="41" y="18"/>
                  </a:lnTo>
                  <a:lnTo>
                    <a:pt x="42" y="20"/>
                  </a:lnTo>
                  <a:lnTo>
                    <a:pt x="43" y="23"/>
                  </a:lnTo>
                  <a:lnTo>
                    <a:pt x="43" y="25"/>
                  </a:lnTo>
                  <a:lnTo>
                    <a:pt x="44" y="27"/>
                  </a:lnTo>
                  <a:lnTo>
                    <a:pt x="6" y="33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40" name="Freeform 547"/>
            <p:cNvSpPr>
              <a:spLocks/>
            </p:cNvSpPr>
            <p:nvPr/>
          </p:nvSpPr>
          <p:spPr bwMode="auto">
            <a:xfrm>
              <a:off x="1704396" y="3661695"/>
              <a:ext cx="459167" cy="362107"/>
            </a:xfrm>
            <a:custGeom>
              <a:avLst/>
              <a:gdLst>
                <a:gd name="T0" fmla="*/ 30 w 252"/>
                <a:gd name="T1" fmla="*/ 156 h 156"/>
                <a:gd name="T2" fmla="*/ 24 w 252"/>
                <a:gd name="T3" fmla="*/ 144 h 156"/>
                <a:gd name="T4" fmla="*/ 18 w 252"/>
                <a:gd name="T5" fmla="*/ 132 h 156"/>
                <a:gd name="T6" fmla="*/ 18 w 252"/>
                <a:gd name="T7" fmla="*/ 120 h 156"/>
                <a:gd name="T8" fmla="*/ 12 w 252"/>
                <a:gd name="T9" fmla="*/ 108 h 156"/>
                <a:gd name="T10" fmla="*/ 6 w 252"/>
                <a:gd name="T11" fmla="*/ 96 h 156"/>
                <a:gd name="T12" fmla="*/ 6 w 252"/>
                <a:gd name="T13" fmla="*/ 78 h 156"/>
                <a:gd name="T14" fmla="*/ 6 w 252"/>
                <a:gd name="T15" fmla="*/ 66 h 156"/>
                <a:gd name="T16" fmla="*/ 0 w 252"/>
                <a:gd name="T17" fmla="*/ 54 h 156"/>
                <a:gd name="T18" fmla="*/ 0 w 252"/>
                <a:gd name="T19" fmla="*/ 42 h 156"/>
                <a:gd name="T20" fmla="*/ 0 w 252"/>
                <a:gd name="T21" fmla="*/ 30 h 156"/>
                <a:gd name="T22" fmla="*/ 0 w 252"/>
                <a:gd name="T23" fmla="*/ 18 h 156"/>
                <a:gd name="T24" fmla="*/ 0 w 252"/>
                <a:gd name="T25" fmla="*/ 0 h 156"/>
                <a:gd name="T26" fmla="*/ 234 w 252"/>
                <a:gd name="T27" fmla="*/ 0 h 156"/>
                <a:gd name="T28" fmla="*/ 234 w 252"/>
                <a:gd name="T29" fmla="*/ 12 h 156"/>
                <a:gd name="T30" fmla="*/ 234 w 252"/>
                <a:gd name="T31" fmla="*/ 30 h 156"/>
                <a:gd name="T32" fmla="*/ 234 w 252"/>
                <a:gd name="T33" fmla="*/ 42 h 156"/>
                <a:gd name="T34" fmla="*/ 240 w 252"/>
                <a:gd name="T35" fmla="*/ 60 h 156"/>
                <a:gd name="T36" fmla="*/ 240 w 252"/>
                <a:gd name="T37" fmla="*/ 72 h 156"/>
                <a:gd name="T38" fmla="*/ 246 w 252"/>
                <a:gd name="T39" fmla="*/ 90 h 156"/>
                <a:gd name="T40" fmla="*/ 246 w 252"/>
                <a:gd name="T41" fmla="*/ 102 h 156"/>
                <a:gd name="T42" fmla="*/ 252 w 252"/>
                <a:gd name="T43" fmla="*/ 120 h 156"/>
                <a:gd name="T44" fmla="*/ 30 w 252"/>
                <a:gd name="T45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2" h="156">
                  <a:moveTo>
                    <a:pt x="30" y="156"/>
                  </a:moveTo>
                  <a:lnTo>
                    <a:pt x="24" y="144"/>
                  </a:lnTo>
                  <a:lnTo>
                    <a:pt x="18" y="132"/>
                  </a:lnTo>
                  <a:lnTo>
                    <a:pt x="18" y="120"/>
                  </a:lnTo>
                  <a:lnTo>
                    <a:pt x="12" y="108"/>
                  </a:lnTo>
                  <a:lnTo>
                    <a:pt x="6" y="96"/>
                  </a:lnTo>
                  <a:lnTo>
                    <a:pt x="6" y="78"/>
                  </a:lnTo>
                  <a:lnTo>
                    <a:pt x="6" y="66"/>
                  </a:lnTo>
                  <a:lnTo>
                    <a:pt x="0" y="54"/>
                  </a:lnTo>
                  <a:lnTo>
                    <a:pt x="0" y="42"/>
                  </a:lnTo>
                  <a:lnTo>
                    <a:pt x="0" y="30"/>
                  </a:lnTo>
                  <a:lnTo>
                    <a:pt x="0" y="18"/>
                  </a:lnTo>
                  <a:lnTo>
                    <a:pt x="0" y="0"/>
                  </a:lnTo>
                  <a:lnTo>
                    <a:pt x="234" y="0"/>
                  </a:lnTo>
                  <a:lnTo>
                    <a:pt x="234" y="12"/>
                  </a:lnTo>
                  <a:lnTo>
                    <a:pt x="234" y="30"/>
                  </a:lnTo>
                  <a:lnTo>
                    <a:pt x="234" y="42"/>
                  </a:lnTo>
                  <a:lnTo>
                    <a:pt x="240" y="60"/>
                  </a:lnTo>
                  <a:lnTo>
                    <a:pt x="240" y="72"/>
                  </a:lnTo>
                  <a:lnTo>
                    <a:pt x="246" y="90"/>
                  </a:lnTo>
                  <a:lnTo>
                    <a:pt x="246" y="102"/>
                  </a:lnTo>
                  <a:lnTo>
                    <a:pt x="252" y="120"/>
                  </a:lnTo>
                  <a:lnTo>
                    <a:pt x="30" y="156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41" name="Freeform 548"/>
            <p:cNvSpPr>
              <a:spLocks/>
            </p:cNvSpPr>
            <p:nvPr/>
          </p:nvSpPr>
          <p:spPr bwMode="auto">
            <a:xfrm>
              <a:off x="1704396" y="3661695"/>
              <a:ext cx="459167" cy="362107"/>
            </a:xfrm>
            <a:custGeom>
              <a:avLst/>
              <a:gdLst>
                <a:gd name="T0" fmla="*/ 5 w 42"/>
                <a:gd name="T1" fmla="*/ 26 h 26"/>
                <a:gd name="T2" fmla="*/ 4 w 42"/>
                <a:gd name="T3" fmla="*/ 24 h 26"/>
                <a:gd name="T4" fmla="*/ 3 w 42"/>
                <a:gd name="T5" fmla="*/ 22 h 26"/>
                <a:gd name="T6" fmla="*/ 3 w 42"/>
                <a:gd name="T7" fmla="*/ 20 h 26"/>
                <a:gd name="T8" fmla="*/ 2 w 42"/>
                <a:gd name="T9" fmla="*/ 18 h 26"/>
                <a:gd name="T10" fmla="*/ 1 w 42"/>
                <a:gd name="T11" fmla="*/ 16 h 26"/>
                <a:gd name="T12" fmla="*/ 1 w 42"/>
                <a:gd name="T13" fmla="*/ 13 h 26"/>
                <a:gd name="T14" fmla="*/ 1 w 42"/>
                <a:gd name="T15" fmla="*/ 11 h 26"/>
                <a:gd name="T16" fmla="*/ 0 w 42"/>
                <a:gd name="T17" fmla="*/ 9 h 26"/>
                <a:gd name="T18" fmla="*/ 0 w 42"/>
                <a:gd name="T19" fmla="*/ 7 h 26"/>
                <a:gd name="T20" fmla="*/ 0 w 42"/>
                <a:gd name="T21" fmla="*/ 5 h 26"/>
                <a:gd name="T22" fmla="*/ 0 w 42"/>
                <a:gd name="T23" fmla="*/ 3 h 26"/>
                <a:gd name="T24" fmla="*/ 0 w 42"/>
                <a:gd name="T25" fmla="*/ 0 h 26"/>
                <a:gd name="T26" fmla="*/ 39 w 42"/>
                <a:gd name="T27" fmla="*/ 0 h 26"/>
                <a:gd name="T28" fmla="*/ 39 w 42"/>
                <a:gd name="T29" fmla="*/ 2 h 26"/>
                <a:gd name="T30" fmla="*/ 39 w 42"/>
                <a:gd name="T31" fmla="*/ 5 h 26"/>
                <a:gd name="T32" fmla="*/ 39 w 42"/>
                <a:gd name="T33" fmla="*/ 7 h 26"/>
                <a:gd name="T34" fmla="*/ 40 w 42"/>
                <a:gd name="T35" fmla="*/ 10 h 26"/>
                <a:gd name="T36" fmla="*/ 40 w 42"/>
                <a:gd name="T37" fmla="*/ 12 h 26"/>
                <a:gd name="T38" fmla="*/ 41 w 42"/>
                <a:gd name="T39" fmla="*/ 15 h 26"/>
                <a:gd name="T40" fmla="*/ 41 w 42"/>
                <a:gd name="T41" fmla="*/ 17 h 26"/>
                <a:gd name="T42" fmla="*/ 42 w 42"/>
                <a:gd name="T43" fmla="*/ 20 h 26"/>
                <a:gd name="T44" fmla="*/ 5 w 42"/>
                <a:gd name="T4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" h="26">
                  <a:moveTo>
                    <a:pt x="5" y="26"/>
                  </a:moveTo>
                  <a:lnTo>
                    <a:pt x="4" y="24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2" y="18"/>
                  </a:lnTo>
                  <a:lnTo>
                    <a:pt x="1" y="16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2"/>
                  </a:lnTo>
                  <a:lnTo>
                    <a:pt x="39" y="5"/>
                  </a:lnTo>
                  <a:lnTo>
                    <a:pt x="39" y="7"/>
                  </a:lnTo>
                  <a:lnTo>
                    <a:pt x="40" y="10"/>
                  </a:lnTo>
                  <a:lnTo>
                    <a:pt x="40" y="12"/>
                  </a:lnTo>
                  <a:lnTo>
                    <a:pt x="41" y="15"/>
                  </a:lnTo>
                  <a:lnTo>
                    <a:pt x="41" y="17"/>
                  </a:lnTo>
                  <a:lnTo>
                    <a:pt x="42" y="20"/>
                  </a:lnTo>
                  <a:lnTo>
                    <a:pt x="5" y="2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42" name="Freeform 549"/>
            <p:cNvSpPr>
              <a:spLocks/>
            </p:cNvSpPr>
            <p:nvPr/>
          </p:nvSpPr>
          <p:spPr bwMode="auto">
            <a:xfrm>
              <a:off x="2174495" y="3647768"/>
              <a:ext cx="459167" cy="278544"/>
            </a:xfrm>
            <a:custGeom>
              <a:avLst/>
              <a:gdLst>
                <a:gd name="T0" fmla="*/ 24 w 252"/>
                <a:gd name="T1" fmla="*/ 120 h 120"/>
                <a:gd name="T2" fmla="*/ 18 w 252"/>
                <a:gd name="T3" fmla="*/ 108 h 120"/>
                <a:gd name="T4" fmla="*/ 12 w 252"/>
                <a:gd name="T5" fmla="*/ 90 h 120"/>
                <a:gd name="T6" fmla="*/ 12 w 252"/>
                <a:gd name="T7" fmla="*/ 78 h 120"/>
                <a:gd name="T8" fmla="*/ 6 w 252"/>
                <a:gd name="T9" fmla="*/ 66 h 120"/>
                <a:gd name="T10" fmla="*/ 6 w 252"/>
                <a:gd name="T11" fmla="*/ 48 h 120"/>
                <a:gd name="T12" fmla="*/ 0 w 252"/>
                <a:gd name="T13" fmla="*/ 36 h 120"/>
                <a:gd name="T14" fmla="*/ 0 w 252"/>
                <a:gd name="T15" fmla="*/ 18 h 120"/>
                <a:gd name="T16" fmla="*/ 0 w 252"/>
                <a:gd name="T17" fmla="*/ 6 h 120"/>
                <a:gd name="T18" fmla="*/ 234 w 252"/>
                <a:gd name="T19" fmla="*/ 0 h 120"/>
                <a:gd name="T20" fmla="*/ 234 w 252"/>
                <a:gd name="T21" fmla="*/ 18 h 120"/>
                <a:gd name="T22" fmla="*/ 240 w 252"/>
                <a:gd name="T23" fmla="*/ 36 h 120"/>
                <a:gd name="T24" fmla="*/ 240 w 252"/>
                <a:gd name="T25" fmla="*/ 48 h 120"/>
                <a:gd name="T26" fmla="*/ 246 w 252"/>
                <a:gd name="T27" fmla="*/ 66 h 120"/>
                <a:gd name="T28" fmla="*/ 252 w 252"/>
                <a:gd name="T29" fmla="*/ 84 h 120"/>
                <a:gd name="T30" fmla="*/ 24 w 252"/>
                <a:gd name="T3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2" h="120">
                  <a:moveTo>
                    <a:pt x="24" y="120"/>
                  </a:moveTo>
                  <a:lnTo>
                    <a:pt x="18" y="108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6" y="66"/>
                  </a:lnTo>
                  <a:lnTo>
                    <a:pt x="6" y="48"/>
                  </a:lnTo>
                  <a:lnTo>
                    <a:pt x="0" y="36"/>
                  </a:lnTo>
                  <a:lnTo>
                    <a:pt x="0" y="18"/>
                  </a:lnTo>
                  <a:lnTo>
                    <a:pt x="0" y="6"/>
                  </a:lnTo>
                  <a:lnTo>
                    <a:pt x="234" y="0"/>
                  </a:lnTo>
                  <a:lnTo>
                    <a:pt x="234" y="18"/>
                  </a:lnTo>
                  <a:lnTo>
                    <a:pt x="240" y="36"/>
                  </a:lnTo>
                  <a:lnTo>
                    <a:pt x="240" y="48"/>
                  </a:lnTo>
                  <a:lnTo>
                    <a:pt x="246" y="66"/>
                  </a:lnTo>
                  <a:lnTo>
                    <a:pt x="252" y="84"/>
                  </a:lnTo>
                  <a:lnTo>
                    <a:pt x="24" y="12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43" name="Freeform 550"/>
            <p:cNvSpPr>
              <a:spLocks/>
            </p:cNvSpPr>
            <p:nvPr/>
          </p:nvSpPr>
          <p:spPr bwMode="auto">
            <a:xfrm>
              <a:off x="2174495" y="3647768"/>
              <a:ext cx="459167" cy="278544"/>
            </a:xfrm>
            <a:custGeom>
              <a:avLst/>
              <a:gdLst>
                <a:gd name="T0" fmla="*/ 4 w 42"/>
                <a:gd name="T1" fmla="*/ 20 h 20"/>
                <a:gd name="T2" fmla="*/ 3 w 42"/>
                <a:gd name="T3" fmla="*/ 18 h 20"/>
                <a:gd name="T4" fmla="*/ 2 w 42"/>
                <a:gd name="T5" fmla="*/ 15 h 20"/>
                <a:gd name="T6" fmla="*/ 2 w 42"/>
                <a:gd name="T7" fmla="*/ 13 h 20"/>
                <a:gd name="T8" fmla="*/ 1 w 42"/>
                <a:gd name="T9" fmla="*/ 11 h 20"/>
                <a:gd name="T10" fmla="*/ 1 w 42"/>
                <a:gd name="T11" fmla="*/ 8 h 20"/>
                <a:gd name="T12" fmla="*/ 0 w 42"/>
                <a:gd name="T13" fmla="*/ 6 h 20"/>
                <a:gd name="T14" fmla="*/ 0 w 42"/>
                <a:gd name="T15" fmla="*/ 3 h 20"/>
                <a:gd name="T16" fmla="*/ 0 w 42"/>
                <a:gd name="T17" fmla="*/ 1 h 20"/>
                <a:gd name="T18" fmla="*/ 39 w 42"/>
                <a:gd name="T19" fmla="*/ 0 h 20"/>
                <a:gd name="T20" fmla="*/ 39 w 42"/>
                <a:gd name="T21" fmla="*/ 3 h 20"/>
                <a:gd name="T22" fmla="*/ 40 w 42"/>
                <a:gd name="T23" fmla="*/ 6 h 20"/>
                <a:gd name="T24" fmla="*/ 40 w 42"/>
                <a:gd name="T25" fmla="*/ 8 h 20"/>
                <a:gd name="T26" fmla="*/ 41 w 42"/>
                <a:gd name="T27" fmla="*/ 11 h 20"/>
                <a:gd name="T28" fmla="*/ 42 w 42"/>
                <a:gd name="T29" fmla="*/ 14 h 20"/>
                <a:gd name="T30" fmla="*/ 4 w 42"/>
                <a:gd name="T3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20">
                  <a:moveTo>
                    <a:pt x="4" y="20"/>
                  </a:moveTo>
                  <a:lnTo>
                    <a:pt x="3" y="18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39" y="0"/>
                  </a:lnTo>
                  <a:lnTo>
                    <a:pt x="39" y="3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41" y="11"/>
                  </a:lnTo>
                  <a:lnTo>
                    <a:pt x="42" y="14"/>
                  </a:lnTo>
                  <a:lnTo>
                    <a:pt x="4" y="2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44" name="Freeform 551"/>
            <p:cNvSpPr>
              <a:spLocks/>
            </p:cNvSpPr>
            <p:nvPr/>
          </p:nvSpPr>
          <p:spPr bwMode="auto">
            <a:xfrm>
              <a:off x="2655527" y="3647768"/>
              <a:ext cx="437302" cy="181053"/>
            </a:xfrm>
            <a:custGeom>
              <a:avLst/>
              <a:gdLst>
                <a:gd name="T0" fmla="*/ 12 w 240"/>
                <a:gd name="T1" fmla="*/ 78 h 78"/>
                <a:gd name="T2" fmla="*/ 6 w 240"/>
                <a:gd name="T3" fmla="*/ 60 h 78"/>
                <a:gd name="T4" fmla="*/ 6 w 240"/>
                <a:gd name="T5" fmla="*/ 48 h 78"/>
                <a:gd name="T6" fmla="*/ 0 w 240"/>
                <a:gd name="T7" fmla="*/ 30 h 78"/>
                <a:gd name="T8" fmla="*/ 0 w 240"/>
                <a:gd name="T9" fmla="*/ 18 h 78"/>
                <a:gd name="T10" fmla="*/ 0 w 240"/>
                <a:gd name="T11" fmla="*/ 0 h 78"/>
                <a:gd name="T12" fmla="*/ 234 w 240"/>
                <a:gd name="T13" fmla="*/ 0 h 78"/>
                <a:gd name="T14" fmla="*/ 234 w 240"/>
                <a:gd name="T15" fmla="*/ 18 h 78"/>
                <a:gd name="T16" fmla="*/ 240 w 240"/>
                <a:gd name="T17" fmla="*/ 36 h 78"/>
                <a:gd name="T18" fmla="*/ 12 w 240"/>
                <a:gd name="T1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78">
                  <a:moveTo>
                    <a:pt x="12" y="78"/>
                  </a:moveTo>
                  <a:lnTo>
                    <a:pt x="6" y="60"/>
                  </a:lnTo>
                  <a:lnTo>
                    <a:pt x="6" y="48"/>
                  </a:lnTo>
                  <a:lnTo>
                    <a:pt x="0" y="30"/>
                  </a:lnTo>
                  <a:lnTo>
                    <a:pt x="0" y="18"/>
                  </a:lnTo>
                  <a:lnTo>
                    <a:pt x="0" y="0"/>
                  </a:lnTo>
                  <a:lnTo>
                    <a:pt x="234" y="0"/>
                  </a:lnTo>
                  <a:lnTo>
                    <a:pt x="234" y="18"/>
                  </a:lnTo>
                  <a:lnTo>
                    <a:pt x="240" y="36"/>
                  </a:lnTo>
                  <a:lnTo>
                    <a:pt x="12" y="78"/>
                  </a:lnTo>
                  <a:close/>
                </a:path>
              </a:pathLst>
            </a:custGeom>
            <a:solidFill>
              <a:srgbClr val="D9E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45" name="Freeform 552"/>
            <p:cNvSpPr>
              <a:spLocks/>
            </p:cNvSpPr>
            <p:nvPr/>
          </p:nvSpPr>
          <p:spPr bwMode="auto">
            <a:xfrm>
              <a:off x="2655527" y="3647768"/>
              <a:ext cx="437302" cy="181053"/>
            </a:xfrm>
            <a:custGeom>
              <a:avLst/>
              <a:gdLst>
                <a:gd name="T0" fmla="*/ 2 w 40"/>
                <a:gd name="T1" fmla="*/ 13 h 13"/>
                <a:gd name="T2" fmla="*/ 1 w 40"/>
                <a:gd name="T3" fmla="*/ 10 h 13"/>
                <a:gd name="T4" fmla="*/ 1 w 40"/>
                <a:gd name="T5" fmla="*/ 8 h 13"/>
                <a:gd name="T6" fmla="*/ 0 w 40"/>
                <a:gd name="T7" fmla="*/ 5 h 13"/>
                <a:gd name="T8" fmla="*/ 0 w 40"/>
                <a:gd name="T9" fmla="*/ 3 h 13"/>
                <a:gd name="T10" fmla="*/ 0 w 40"/>
                <a:gd name="T11" fmla="*/ 0 h 13"/>
                <a:gd name="T12" fmla="*/ 39 w 40"/>
                <a:gd name="T13" fmla="*/ 0 h 13"/>
                <a:gd name="T14" fmla="*/ 39 w 40"/>
                <a:gd name="T15" fmla="*/ 3 h 13"/>
                <a:gd name="T16" fmla="*/ 40 w 40"/>
                <a:gd name="T17" fmla="*/ 6 h 13"/>
                <a:gd name="T18" fmla="*/ 2 w 40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13">
                  <a:moveTo>
                    <a:pt x="2" y="13"/>
                  </a:moveTo>
                  <a:lnTo>
                    <a:pt x="1" y="10"/>
                  </a:lnTo>
                  <a:lnTo>
                    <a:pt x="1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3"/>
                  </a:lnTo>
                  <a:lnTo>
                    <a:pt x="40" y="6"/>
                  </a:lnTo>
                  <a:lnTo>
                    <a:pt x="2" y="13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46" name="Freeform 553"/>
            <p:cNvSpPr>
              <a:spLocks/>
            </p:cNvSpPr>
            <p:nvPr/>
          </p:nvSpPr>
          <p:spPr bwMode="auto">
            <a:xfrm>
              <a:off x="1223364" y="3188171"/>
              <a:ext cx="470099" cy="445670"/>
            </a:xfrm>
            <a:custGeom>
              <a:avLst/>
              <a:gdLst>
                <a:gd name="T0" fmla="*/ 0 w 258"/>
                <a:gd name="T1" fmla="*/ 192 h 192"/>
                <a:gd name="T2" fmla="*/ 0 w 258"/>
                <a:gd name="T3" fmla="*/ 180 h 192"/>
                <a:gd name="T4" fmla="*/ 0 w 258"/>
                <a:gd name="T5" fmla="*/ 168 h 192"/>
                <a:gd name="T6" fmla="*/ 0 w 258"/>
                <a:gd name="T7" fmla="*/ 156 h 192"/>
                <a:gd name="T8" fmla="*/ 6 w 258"/>
                <a:gd name="T9" fmla="*/ 144 h 192"/>
                <a:gd name="T10" fmla="*/ 6 w 258"/>
                <a:gd name="T11" fmla="*/ 126 h 192"/>
                <a:gd name="T12" fmla="*/ 6 w 258"/>
                <a:gd name="T13" fmla="*/ 114 h 192"/>
                <a:gd name="T14" fmla="*/ 6 w 258"/>
                <a:gd name="T15" fmla="*/ 102 h 192"/>
                <a:gd name="T16" fmla="*/ 12 w 258"/>
                <a:gd name="T17" fmla="*/ 90 h 192"/>
                <a:gd name="T18" fmla="*/ 12 w 258"/>
                <a:gd name="T19" fmla="*/ 78 h 192"/>
                <a:gd name="T20" fmla="*/ 12 w 258"/>
                <a:gd name="T21" fmla="*/ 66 h 192"/>
                <a:gd name="T22" fmla="*/ 18 w 258"/>
                <a:gd name="T23" fmla="*/ 48 h 192"/>
                <a:gd name="T24" fmla="*/ 24 w 258"/>
                <a:gd name="T25" fmla="*/ 36 h 192"/>
                <a:gd name="T26" fmla="*/ 24 w 258"/>
                <a:gd name="T27" fmla="*/ 24 h 192"/>
                <a:gd name="T28" fmla="*/ 30 w 258"/>
                <a:gd name="T29" fmla="*/ 12 h 192"/>
                <a:gd name="T30" fmla="*/ 30 w 258"/>
                <a:gd name="T31" fmla="*/ 0 h 192"/>
                <a:gd name="T32" fmla="*/ 258 w 258"/>
                <a:gd name="T33" fmla="*/ 36 h 192"/>
                <a:gd name="T34" fmla="*/ 258 w 258"/>
                <a:gd name="T35" fmla="*/ 48 h 192"/>
                <a:gd name="T36" fmla="*/ 252 w 258"/>
                <a:gd name="T37" fmla="*/ 60 h 192"/>
                <a:gd name="T38" fmla="*/ 246 w 258"/>
                <a:gd name="T39" fmla="*/ 72 h 192"/>
                <a:gd name="T40" fmla="*/ 246 w 258"/>
                <a:gd name="T41" fmla="*/ 90 h 192"/>
                <a:gd name="T42" fmla="*/ 246 w 258"/>
                <a:gd name="T43" fmla="*/ 102 h 192"/>
                <a:gd name="T44" fmla="*/ 240 w 258"/>
                <a:gd name="T45" fmla="*/ 114 h 192"/>
                <a:gd name="T46" fmla="*/ 240 w 258"/>
                <a:gd name="T47" fmla="*/ 126 h 192"/>
                <a:gd name="T48" fmla="*/ 240 w 258"/>
                <a:gd name="T49" fmla="*/ 138 h 192"/>
                <a:gd name="T50" fmla="*/ 234 w 258"/>
                <a:gd name="T51" fmla="*/ 156 h 192"/>
                <a:gd name="T52" fmla="*/ 234 w 258"/>
                <a:gd name="T53" fmla="*/ 168 h 192"/>
                <a:gd name="T54" fmla="*/ 234 w 258"/>
                <a:gd name="T55" fmla="*/ 180 h 192"/>
                <a:gd name="T56" fmla="*/ 234 w 258"/>
                <a:gd name="T57" fmla="*/ 192 h 192"/>
                <a:gd name="T58" fmla="*/ 0 w 258"/>
                <a:gd name="T5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8" h="192">
                  <a:moveTo>
                    <a:pt x="0" y="192"/>
                  </a:moveTo>
                  <a:lnTo>
                    <a:pt x="0" y="180"/>
                  </a:lnTo>
                  <a:lnTo>
                    <a:pt x="0" y="168"/>
                  </a:lnTo>
                  <a:lnTo>
                    <a:pt x="0" y="156"/>
                  </a:lnTo>
                  <a:lnTo>
                    <a:pt x="6" y="144"/>
                  </a:lnTo>
                  <a:lnTo>
                    <a:pt x="6" y="126"/>
                  </a:lnTo>
                  <a:lnTo>
                    <a:pt x="6" y="114"/>
                  </a:lnTo>
                  <a:lnTo>
                    <a:pt x="6" y="102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8" y="48"/>
                  </a:lnTo>
                  <a:lnTo>
                    <a:pt x="24" y="36"/>
                  </a:lnTo>
                  <a:lnTo>
                    <a:pt x="24" y="24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258" y="36"/>
                  </a:lnTo>
                  <a:lnTo>
                    <a:pt x="258" y="48"/>
                  </a:lnTo>
                  <a:lnTo>
                    <a:pt x="252" y="60"/>
                  </a:lnTo>
                  <a:lnTo>
                    <a:pt x="246" y="72"/>
                  </a:lnTo>
                  <a:lnTo>
                    <a:pt x="246" y="90"/>
                  </a:lnTo>
                  <a:lnTo>
                    <a:pt x="246" y="102"/>
                  </a:lnTo>
                  <a:lnTo>
                    <a:pt x="240" y="114"/>
                  </a:lnTo>
                  <a:lnTo>
                    <a:pt x="240" y="126"/>
                  </a:lnTo>
                  <a:lnTo>
                    <a:pt x="240" y="138"/>
                  </a:lnTo>
                  <a:lnTo>
                    <a:pt x="234" y="156"/>
                  </a:lnTo>
                  <a:lnTo>
                    <a:pt x="234" y="168"/>
                  </a:lnTo>
                  <a:lnTo>
                    <a:pt x="234" y="180"/>
                  </a:lnTo>
                  <a:lnTo>
                    <a:pt x="234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BD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47" name="Freeform 554"/>
            <p:cNvSpPr>
              <a:spLocks/>
            </p:cNvSpPr>
            <p:nvPr/>
          </p:nvSpPr>
          <p:spPr bwMode="auto">
            <a:xfrm>
              <a:off x="1223364" y="3188171"/>
              <a:ext cx="470099" cy="445670"/>
            </a:xfrm>
            <a:custGeom>
              <a:avLst/>
              <a:gdLst>
                <a:gd name="T0" fmla="*/ 0 w 43"/>
                <a:gd name="T1" fmla="*/ 32 h 32"/>
                <a:gd name="T2" fmla="*/ 0 w 43"/>
                <a:gd name="T3" fmla="*/ 30 h 32"/>
                <a:gd name="T4" fmla="*/ 0 w 43"/>
                <a:gd name="T5" fmla="*/ 28 h 32"/>
                <a:gd name="T6" fmla="*/ 0 w 43"/>
                <a:gd name="T7" fmla="*/ 26 h 32"/>
                <a:gd name="T8" fmla="*/ 1 w 43"/>
                <a:gd name="T9" fmla="*/ 24 h 32"/>
                <a:gd name="T10" fmla="*/ 1 w 43"/>
                <a:gd name="T11" fmla="*/ 21 h 32"/>
                <a:gd name="T12" fmla="*/ 1 w 43"/>
                <a:gd name="T13" fmla="*/ 19 h 32"/>
                <a:gd name="T14" fmla="*/ 1 w 43"/>
                <a:gd name="T15" fmla="*/ 17 h 32"/>
                <a:gd name="T16" fmla="*/ 2 w 43"/>
                <a:gd name="T17" fmla="*/ 15 h 32"/>
                <a:gd name="T18" fmla="*/ 2 w 43"/>
                <a:gd name="T19" fmla="*/ 13 h 32"/>
                <a:gd name="T20" fmla="*/ 2 w 43"/>
                <a:gd name="T21" fmla="*/ 11 h 32"/>
                <a:gd name="T22" fmla="*/ 3 w 43"/>
                <a:gd name="T23" fmla="*/ 8 h 32"/>
                <a:gd name="T24" fmla="*/ 4 w 43"/>
                <a:gd name="T25" fmla="*/ 6 h 32"/>
                <a:gd name="T26" fmla="*/ 4 w 43"/>
                <a:gd name="T27" fmla="*/ 4 h 32"/>
                <a:gd name="T28" fmla="*/ 5 w 43"/>
                <a:gd name="T29" fmla="*/ 2 h 32"/>
                <a:gd name="T30" fmla="*/ 5 w 43"/>
                <a:gd name="T31" fmla="*/ 0 h 32"/>
                <a:gd name="T32" fmla="*/ 43 w 43"/>
                <a:gd name="T33" fmla="*/ 6 h 32"/>
                <a:gd name="T34" fmla="*/ 43 w 43"/>
                <a:gd name="T35" fmla="*/ 8 h 32"/>
                <a:gd name="T36" fmla="*/ 42 w 43"/>
                <a:gd name="T37" fmla="*/ 10 h 32"/>
                <a:gd name="T38" fmla="*/ 41 w 43"/>
                <a:gd name="T39" fmla="*/ 12 h 32"/>
                <a:gd name="T40" fmla="*/ 41 w 43"/>
                <a:gd name="T41" fmla="*/ 15 h 32"/>
                <a:gd name="T42" fmla="*/ 41 w 43"/>
                <a:gd name="T43" fmla="*/ 17 h 32"/>
                <a:gd name="T44" fmla="*/ 40 w 43"/>
                <a:gd name="T45" fmla="*/ 19 h 32"/>
                <a:gd name="T46" fmla="*/ 40 w 43"/>
                <a:gd name="T47" fmla="*/ 21 h 32"/>
                <a:gd name="T48" fmla="*/ 40 w 43"/>
                <a:gd name="T49" fmla="*/ 23 h 32"/>
                <a:gd name="T50" fmla="*/ 39 w 43"/>
                <a:gd name="T51" fmla="*/ 26 h 32"/>
                <a:gd name="T52" fmla="*/ 39 w 43"/>
                <a:gd name="T53" fmla="*/ 28 h 32"/>
                <a:gd name="T54" fmla="*/ 39 w 43"/>
                <a:gd name="T55" fmla="*/ 30 h 32"/>
                <a:gd name="T56" fmla="*/ 39 w 43"/>
                <a:gd name="T57" fmla="*/ 32 h 32"/>
                <a:gd name="T58" fmla="*/ 0 w 43"/>
                <a:gd name="T5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32">
                  <a:moveTo>
                    <a:pt x="0" y="32"/>
                  </a:move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1" y="24"/>
                  </a:lnTo>
                  <a:lnTo>
                    <a:pt x="1" y="21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3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5" y="2"/>
                  </a:lnTo>
                  <a:lnTo>
                    <a:pt x="5" y="0"/>
                  </a:lnTo>
                  <a:lnTo>
                    <a:pt x="43" y="6"/>
                  </a:lnTo>
                  <a:lnTo>
                    <a:pt x="43" y="8"/>
                  </a:lnTo>
                  <a:lnTo>
                    <a:pt x="42" y="10"/>
                  </a:lnTo>
                  <a:lnTo>
                    <a:pt x="41" y="12"/>
                  </a:lnTo>
                  <a:lnTo>
                    <a:pt x="41" y="15"/>
                  </a:lnTo>
                  <a:lnTo>
                    <a:pt x="41" y="17"/>
                  </a:lnTo>
                  <a:lnTo>
                    <a:pt x="40" y="19"/>
                  </a:lnTo>
                  <a:lnTo>
                    <a:pt x="40" y="21"/>
                  </a:lnTo>
                  <a:lnTo>
                    <a:pt x="40" y="23"/>
                  </a:lnTo>
                  <a:lnTo>
                    <a:pt x="39" y="26"/>
                  </a:lnTo>
                  <a:lnTo>
                    <a:pt x="39" y="28"/>
                  </a:lnTo>
                  <a:lnTo>
                    <a:pt x="39" y="30"/>
                  </a:lnTo>
                  <a:lnTo>
                    <a:pt x="39" y="32"/>
                  </a:lnTo>
                  <a:lnTo>
                    <a:pt x="0" y="32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48" name="Freeform 555"/>
            <p:cNvSpPr>
              <a:spLocks/>
            </p:cNvSpPr>
            <p:nvPr/>
          </p:nvSpPr>
          <p:spPr bwMode="auto">
            <a:xfrm>
              <a:off x="1704396" y="3285661"/>
              <a:ext cx="459167" cy="348180"/>
            </a:xfrm>
            <a:custGeom>
              <a:avLst/>
              <a:gdLst>
                <a:gd name="T0" fmla="*/ 0 w 252"/>
                <a:gd name="T1" fmla="*/ 150 h 150"/>
                <a:gd name="T2" fmla="*/ 0 w 252"/>
                <a:gd name="T3" fmla="*/ 138 h 150"/>
                <a:gd name="T4" fmla="*/ 0 w 252"/>
                <a:gd name="T5" fmla="*/ 126 h 150"/>
                <a:gd name="T6" fmla="*/ 0 w 252"/>
                <a:gd name="T7" fmla="*/ 114 h 150"/>
                <a:gd name="T8" fmla="*/ 0 w 252"/>
                <a:gd name="T9" fmla="*/ 102 h 150"/>
                <a:gd name="T10" fmla="*/ 0 w 252"/>
                <a:gd name="T11" fmla="*/ 90 h 150"/>
                <a:gd name="T12" fmla="*/ 6 w 252"/>
                <a:gd name="T13" fmla="*/ 72 h 150"/>
                <a:gd name="T14" fmla="*/ 6 w 252"/>
                <a:gd name="T15" fmla="*/ 60 h 150"/>
                <a:gd name="T16" fmla="*/ 12 w 252"/>
                <a:gd name="T17" fmla="*/ 48 h 150"/>
                <a:gd name="T18" fmla="*/ 12 w 252"/>
                <a:gd name="T19" fmla="*/ 36 h 150"/>
                <a:gd name="T20" fmla="*/ 18 w 252"/>
                <a:gd name="T21" fmla="*/ 24 h 150"/>
                <a:gd name="T22" fmla="*/ 18 w 252"/>
                <a:gd name="T23" fmla="*/ 12 h 150"/>
                <a:gd name="T24" fmla="*/ 24 w 252"/>
                <a:gd name="T25" fmla="*/ 0 h 150"/>
                <a:gd name="T26" fmla="*/ 252 w 252"/>
                <a:gd name="T27" fmla="*/ 36 h 150"/>
                <a:gd name="T28" fmla="*/ 246 w 252"/>
                <a:gd name="T29" fmla="*/ 48 h 150"/>
                <a:gd name="T30" fmla="*/ 240 w 252"/>
                <a:gd name="T31" fmla="*/ 60 h 150"/>
                <a:gd name="T32" fmla="*/ 240 w 252"/>
                <a:gd name="T33" fmla="*/ 78 h 150"/>
                <a:gd name="T34" fmla="*/ 234 w 252"/>
                <a:gd name="T35" fmla="*/ 90 h 150"/>
                <a:gd name="T36" fmla="*/ 234 w 252"/>
                <a:gd name="T37" fmla="*/ 108 h 150"/>
                <a:gd name="T38" fmla="*/ 234 w 252"/>
                <a:gd name="T39" fmla="*/ 120 h 150"/>
                <a:gd name="T40" fmla="*/ 234 w 252"/>
                <a:gd name="T41" fmla="*/ 138 h 150"/>
                <a:gd name="T42" fmla="*/ 234 w 252"/>
                <a:gd name="T43" fmla="*/ 150 h 150"/>
                <a:gd name="T44" fmla="*/ 0 w 252"/>
                <a:gd name="T4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2" h="150">
                  <a:moveTo>
                    <a:pt x="0" y="150"/>
                  </a:moveTo>
                  <a:lnTo>
                    <a:pt x="0" y="138"/>
                  </a:lnTo>
                  <a:lnTo>
                    <a:pt x="0" y="126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0" y="90"/>
                  </a:lnTo>
                  <a:lnTo>
                    <a:pt x="6" y="72"/>
                  </a:lnTo>
                  <a:lnTo>
                    <a:pt x="6" y="60"/>
                  </a:lnTo>
                  <a:lnTo>
                    <a:pt x="12" y="48"/>
                  </a:lnTo>
                  <a:lnTo>
                    <a:pt x="12" y="36"/>
                  </a:lnTo>
                  <a:lnTo>
                    <a:pt x="18" y="24"/>
                  </a:lnTo>
                  <a:lnTo>
                    <a:pt x="18" y="12"/>
                  </a:lnTo>
                  <a:lnTo>
                    <a:pt x="24" y="0"/>
                  </a:lnTo>
                  <a:lnTo>
                    <a:pt x="252" y="36"/>
                  </a:lnTo>
                  <a:lnTo>
                    <a:pt x="246" y="48"/>
                  </a:lnTo>
                  <a:lnTo>
                    <a:pt x="240" y="60"/>
                  </a:lnTo>
                  <a:lnTo>
                    <a:pt x="240" y="78"/>
                  </a:lnTo>
                  <a:lnTo>
                    <a:pt x="234" y="90"/>
                  </a:lnTo>
                  <a:lnTo>
                    <a:pt x="234" y="108"/>
                  </a:lnTo>
                  <a:lnTo>
                    <a:pt x="234" y="120"/>
                  </a:lnTo>
                  <a:lnTo>
                    <a:pt x="234" y="138"/>
                  </a:lnTo>
                  <a:lnTo>
                    <a:pt x="234" y="15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49" name="Freeform 556"/>
            <p:cNvSpPr>
              <a:spLocks/>
            </p:cNvSpPr>
            <p:nvPr/>
          </p:nvSpPr>
          <p:spPr bwMode="auto">
            <a:xfrm>
              <a:off x="1704396" y="3285661"/>
              <a:ext cx="459167" cy="348180"/>
            </a:xfrm>
            <a:custGeom>
              <a:avLst/>
              <a:gdLst>
                <a:gd name="T0" fmla="*/ 0 w 42"/>
                <a:gd name="T1" fmla="*/ 25 h 25"/>
                <a:gd name="T2" fmla="*/ 0 w 42"/>
                <a:gd name="T3" fmla="*/ 23 h 25"/>
                <a:gd name="T4" fmla="*/ 0 w 42"/>
                <a:gd name="T5" fmla="*/ 21 h 25"/>
                <a:gd name="T6" fmla="*/ 0 w 42"/>
                <a:gd name="T7" fmla="*/ 19 h 25"/>
                <a:gd name="T8" fmla="*/ 0 w 42"/>
                <a:gd name="T9" fmla="*/ 17 h 25"/>
                <a:gd name="T10" fmla="*/ 0 w 42"/>
                <a:gd name="T11" fmla="*/ 15 h 25"/>
                <a:gd name="T12" fmla="*/ 1 w 42"/>
                <a:gd name="T13" fmla="*/ 12 h 25"/>
                <a:gd name="T14" fmla="*/ 1 w 42"/>
                <a:gd name="T15" fmla="*/ 10 h 25"/>
                <a:gd name="T16" fmla="*/ 2 w 42"/>
                <a:gd name="T17" fmla="*/ 8 h 25"/>
                <a:gd name="T18" fmla="*/ 2 w 42"/>
                <a:gd name="T19" fmla="*/ 6 h 25"/>
                <a:gd name="T20" fmla="*/ 3 w 42"/>
                <a:gd name="T21" fmla="*/ 4 h 25"/>
                <a:gd name="T22" fmla="*/ 3 w 42"/>
                <a:gd name="T23" fmla="*/ 2 h 25"/>
                <a:gd name="T24" fmla="*/ 4 w 42"/>
                <a:gd name="T25" fmla="*/ 0 h 25"/>
                <a:gd name="T26" fmla="*/ 42 w 42"/>
                <a:gd name="T27" fmla="*/ 6 h 25"/>
                <a:gd name="T28" fmla="*/ 41 w 42"/>
                <a:gd name="T29" fmla="*/ 8 h 25"/>
                <a:gd name="T30" fmla="*/ 40 w 42"/>
                <a:gd name="T31" fmla="*/ 10 h 25"/>
                <a:gd name="T32" fmla="*/ 40 w 42"/>
                <a:gd name="T33" fmla="*/ 13 h 25"/>
                <a:gd name="T34" fmla="*/ 39 w 42"/>
                <a:gd name="T35" fmla="*/ 15 h 25"/>
                <a:gd name="T36" fmla="*/ 39 w 42"/>
                <a:gd name="T37" fmla="*/ 18 h 25"/>
                <a:gd name="T38" fmla="*/ 39 w 42"/>
                <a:gd name="T39" fmla="*/ 20 h 25"/>
                <a:gd name="T40" fmla="*/ 39 w 42"/>
                <a:gd name="T41" fmla="*/ 23 h 25"/>
                <a:gd name="T42" fmla="*/ 39 w 42"/>
                <a:gd name="T43" fmla="*/ 25 h 25"/>
                <a:gd name="T44" fmla="*/ 0 w 42"/>
                <a:gd name="T4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" h="25">
                  <a:moveTo>
                    <a:pt x="0" y="25"/>
                  </a:move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3" y="2"/>
                  </a:lnTo>
                  <a:lnTo>
                    <a:pt x="4" y="0"/>
                  </a:lnTo>
                  <a:lnTo>
                    <a:pt x="42" y="6"/>
                  </a:lnTo>
                  <a:lnTo>
                    <a:pt x="41" y="8"/>
                  </a:lnTo>
                  <a:lnTo>
                    <a:pt x="40" y="10"/>
                  </a:lnTo>
                  <a:lnTo>
                    <a:pt x="40" y="13"/>
                  </a:lnTo>
                  <a:lnTo>
                    <a:pt x="39" y="15"/>
                  </a:lnTo>
                  <a:lnTo>
                    <a:pt x="39" y="18"/>
                  </a:lnTo>
                  <a:lnTo>
                    <a:pt x="39" y="20"/>
                  </a:lnTo>
                  <a:lnTo>
                    <a:pt x="39" y="23"/>
                  </a:lnTo>
                  <a:lnTo>
                    <a:pt x="39" y="25"/>
                  </a:lnTo>
                  <a:lnTo>
                    <a:pt x="0" y="25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50" name="Freeform 557"/>
            <p:cNvSpPr>
              <a:spLocks/>
            </p:cNvSpPr>
            <p:nvPr/>
          </p:nvSpPr>
          <p:spPr bwMode="auto">
            <a:xfrm>
              <a:off x="2174495" y="3369224"/>
              <a:ext cx="448234" cy="264616"/>
            </a:xfrm>
            <a:custGeom>
              <a:avLst/>
              <a:gdLst>
                <a:gd name="T0" fmla="*/ 0 w 246"/>
                <a:gd name="T1" fmla="*/ 114 h 114"/>
                <a:gd name="T2" fmla="*/ 0 w 246"/>
                <a:gd name="T3" fmla="*/ 102 h 114"/>
                <a:gd name="T4" fmla="*/ 0 w 246"/>
                <a:gd name="T5" fmla="*/ 90 h 114"/>
                <a:gd name="T6" fmla="*/ 6 w 246"/>
                <a:gd name="T7" fmla="*/ 72 h 114"/>
                <a:gd name="T8" fmla="*/ 6 w 246"/>
                <a:gd name="T9" fmla="*/ 60 h 114"/>
                <a:gd name="T10" fmla="*/ 6 w 246"/>
                <a:gd name="T11" fmla="*/ 42 h 114"/>
                <a:gd name="T12" fmla="*/ 12 w 246"/>
                <a:gd name="T13" fmla="*/ 30 h 114"/>
                <a:gd name="T14" fmla="*/ 18 w 246"/>
                <a:gd name="T15" fmla="*/ 18 h 114"/>
                <a:gd name="T16" fmla="*/ 18 w 246"/>
                <a:gd name="T17" fmla="*/ 0 h 114"/>
                <a:gd name="T18" fmla="*/ 246 w 246"/>
                <a:gd name="T19" fmla="*/ 36 h 114"/>
                <a:gd name="T20" fmla="*/ 240 w 246"/>
                <a:gd name="T21" fmla="*/ 54 h 114"/>
                <a:gd name="T22" fmla="*/ 240 w 246"/>
                <a:gd name="T23" fmla="*/ 66 h 114"/>
                <a:gd name="T24" fmla="*/ 234 w 246"/>
                <a:gd name="T25" fmla="*/ 84 h 114"/>
                <a:gd name="T26" fmla="*/ 234 w 246"/>
                <a:gd name="T27" fmla="*/ 102 h 114"/>
                <a:gd name="T28" fmla="*/ 234 w 246"/>
                <a:gd name="T29" fmla="*/ 114 h 114"/>
                <a:gd name="T30" fmla="*/ 0 w 246"/>
                <a:gd name="T31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6" h="114">
                  <a:moveTo>
                    <a:pt x="0" y="114"/>
                  </a:moveTo>
                  <a:lnTo>
                    <a:pt x="0" y="102"/>
                  </a:lnTo>
                  <a:lnTo>
                    <a:pt x="0" y="90"/>
                  </a:lnTo>
                  <a:lnTo>
                    <a:pt x="6" y="72"/>
                  </a:lnTo>
                  <a:lnTo>
                    <a:pt x="6" y="60"/>
                  </a:lnTo>
                  <a:lnTo>
                    <a:pt x="6" y="42"/>
                  </a:lnTo>
                  <a:lnTo>
                    <a:pt x="12" y="30"/>
                  </a:lnTo>
                  <a:lnTo>
                    <a:pt x="18" y="18"/>
                  </a:lnTo>
                  <a:lnTo>
                    <a:pt x="18" y="0"/>
                  </a:lnTo>
                  <a:lnTo>
                    <a:pt x="246" y="36"/>
                  </a:lnTo>
                  <a:lnTo>
                    <a:pt x="240" y="54"/>
                  </a:lnTo>
                  <a:lnTo>
                    <a:pt x="240" y="66"/>
                  </a:lnTo>
                  <a:lnTo>
                    <a:pt x="234" y="84"/>
                  </a:lnTo>
                  <a:lnTo>
                    <a:pt x="234" y="102"/>
                  </a:lnTo>
                  <a:lnTo>
                    <a:pt x="234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51" name="Freeform 558"/>
            <p:cNvSpPr>
              <a:spLocks/>
            </p:cNvSpPr>
            <p:nvPr/>
          </p:nvSpPr>
          <p:spPr bwMode="auto">
            <a:xfrm>
              <a:off x="2174495" y="3369224"/>
              <a:ext cx="448234" cy="264616"/>
            </a:xfrm>
            <a:custGeom>
              <a:avLst/>
              <a:gdLst>
                <a:gd name="T0" fmla="*/ 0 w 41"/>
                <a:gd name="T1" fmla="*/ 19 h 19"/>
                <a:gd name="T2" fmla="*/ 0 w 41"/>
                <a:gd name="T3" fmla="*/ 17 h 19"/>
                <a:gd name="T4" fmla="*/ 0 w 41"/>
                <a:gd name="T5" fmla="*/ 15 h 19"/>
                <a:gd name="T6" fmla="*/ 1 w 41"/>
                <a:gd name="T7" fmla="*/ 12 h 19"/>
                <a:gd name="T8" fmla="*/ 1 w 41"/>
                <a:gd name="T9" fmla="*/ 10 h 19"/>
                <a:gd name="T10" fmla="*/ 1 w 41"/>
                <a:gd name="T11" fmla="*/ 7 h 19"/>
                <a:gd name="T12" fmla="*/ 2 w 41"/>
                <a:gd name="T13" fmla="*/ 5 h 19"/>
                <a:gd name="T14" fmla="*/ 3 w 41"/>
                <a:gd name="T15" fmla="*/ 3 h 19"/>
                <a:gd name="T16" fmla="*/ 3 w 41"/>
                <a:gd name="T17" fmla="*/ 0 h 19"/>
                <a:gd name="T18" fmla="*/ 41 w 41"/>
                <a:gd name="T19" fmla="*/ 6 h 19"/>
                <a:gd name="T20" fmla="*/ 40 w 41"/>
                <a:gd name="T21" fmla="*/ 9 h 19"/>
                <a:gd name="T22" fmla="*/ 40 w 41"/>
                <a:gd name="T23" fmla="*/ 11 h 19"/>
                <a:gd name="T24" fmla="*/ 39 w 41"/>
                <a:gd name="T25" fmla="*/ 14 h 19"/>
                <a:gd name="T26" fmla="*/ 39 w 41"/>
                <a:gd name="T27" fmla="*/ 17 h 19"/>
                <a:gd name="T28" fmla="*/ 39 w 41"/>
                <a:gd name="T29" fmla="*/ 19 h 19"/>
                <a:gd name="T30" fmla="*/ 0 w 41"/>
                <a:gd name="T3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1" h="19">
                  <a:moveTo>
                    <a:pt x="0" y="19"/>
                  </a:moveTo>
                  <a:lnTo>
                    <a:pt x="0" y="17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1" y="7"/>
                  </a:lnTo>
                  <a:lnTo>
                    <a:pt x="2" y="5"/>
                  </a:lnTo>
                  <a:lnTo>
                    <a:pt x="3" y="3"/>
                  </a:lnTo>
                  <a:lnTo>
                    <a:pt x="3" y="0"/>
                  </a:lnTo>
                  <a:lnTo>
                    <a:pt x="41" y="6"/>
                  </a:lnTo>
                  <a:lnTo>
                    <a:pt x="40" y="9"/>
                  </a:lnTo>
                  <a:lnTo>
                    <a:pt x="40" y="11"/>
                  </a:lnTo>
                  <a:lnTo>
                    <a:pt x="39" y="14"/>
                  </a:lnTo>
                  <a:lnTo>
                    <a:pt x="39" y="17"/>
                  </a:lnTo>
                  <a:lnTo>
                    <a:pt x="39" y="19"/>
                  </a:lnTo>
                  <a:lnTo>
                    <a:pt x="0" y="19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52" name="Freeform 559"/>
            <p:cNvSpPr>
              <a:spLocks/>
            </p:cNvSpPr>
            <p:nvPr/>
          </p:nvSpPr>
          <p:spPr bwMode="auto">
            <a:xfrm>
              <a:off x="2655527" y="3466714"/>
              <a:ext cx="437302" cy="167126"/>
            </a:xfrm>
            <a:custGeom>
              <a:avLst/>
              <a:gdLst>
                <a:gd name="T0" fmla="*/ 0 w 240"/>
                <a:gd name="T1" fmla="*/ 72 h 72"/>
                <a:gd name="T2" fmla="*/ 0 w 240"/>
                <a:gd name="T3" fmla="*/ 60 h 72"/>
                <a:gd name="T4" fmla="*/ 0 w 240"/>
                <a:gd name="T5" fmla="*/ 42 h 72"/>
                <a:gd name="T6" fmla="*/ 0 w 240"/>
                <a:gd name="T7" fmla="*/ 30 h 72"/>
                <a:gd name="T8" fmla="*/ 6 w 240"/>
                <a:gd name="T9" fmla="*/ 12 h 72"/>
                <a:gd name="T10" fmla="*/ 12 w 240"/>
                <a:gd name="T11" fmla="*/ 0 h 72"/>
                <a:gd name="T12" fmla="*/ 240 w 240"/>
                <a:gd name="T13" fmla="*/ 36 h 72"/>
                <a:gd name="T14" fmla="*/ 234 w 240"/>
                <a:gd name="T15" fmla="*/ 54 h 72"/>
                <a:gd name="T16" fmla="*/ 234 w 240"/>
                <a:gd name="T17" fmla="*/ 72 h 72"/>
                <a:gd name="T18" fmla="*/ 0 w 240"/>
                <a:gd name="T1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72">
                  <a:moveTo>
                    <a:pt x="0" y="72"/>
                  </a:moveTo>
                  <a:lnTo>
                    <a:pt x="0" y="60"/>
                  </a:lnTo>
                  <a:lnTo>
                    <a:pt x="0" y="42"/>
                  </a:lnTo>
                  <a:lnTo>
                    <a:pt x="0" y="30"/>
                  </a:lnTo>
                  <a:lnTo>
                    <a:pt x="6" y="12"/>
                  </a:lnTo>
                  <a:lnTo>
                    <a:pt x="12" y="0"/>
                  </a:lnTo>
                  <a:lnTo>
                    <a:pt x="240" y="36"/>
                  </a:lnTo>
                  <a:lnTo>
                    <a:pt x="234" y="54"/>
                  </a:lnTo>
                  <a:lnTo>
                    <a:pt x="234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53" name="Freeform 560"/>
            <p:cNvSpPr>
              <a:spLocks/>
            </p:cNvSpPr>
            <p:nvPr/>
          </p:nvSpPr>
          <p:spPr bwMode="auto">
            <a:xfrm>
              <a:off x="2655527" y="3466714"/>
              <a:ext cx="437302" cy="167126"/>
            </a:xfrm>
            <a:custGeom>
              <a:avLst/>
              <a:gdLst>
                <a:gd name="T0" fmla="*/ 0 w 40"/>
                <a:gd name="T1" fmla="*/ 12 h 12"/>
                <a:gd name="T2" fmla="*/ 0 w 40"/>
                <a:gd name="T3" fmla="*/ 10 h 12"/>
                <a:gd name="T4" fmla="*/ 0 w 40"/>
                <a:gd name="T5" fmla="*/ 7 h 12"/>
                <a:gd name="T6" fmla="*/ 0 w 40"/>
                <a:gd name="T7" fmla="*/ 5 h 12"/>
                <a:gd name="T8" fmla="*/ 1 w 40"/>
                <a:gd name="T9" fmla="*/ 2 h 12"/>
                <a:gd name="T10" fmla="*/ 2 w 40"/>
                <a:gd name="T11" fmla="*/ 0 h 12"/>
                <a:gd name="T12" fmla="*/ 40 w 40"/>
                <a:gd name="T13" fmla="*/ 6 h 12"/>
                <a:gd name="T14" fmla="*/ 39 w 40"/>
                <a:gd name="T15" fmla="*/ 9 h 12"/>
                <a:gd name="T16" fmla="*/ 39 w 40"/>
                <a:gd name="T17" fmla="*/ 12 h 12"/>
                <a:gd name="T18" fmla="*/ 0 w 40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12">
                  <a:moveTo>
                    <a:pt x="0" y="12"/>
                  </a:move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0"/>
                  </a:lnTo>
                  <a:lnTo>
                    <a:pt x="40" y="6"/>
                  </a:lnTo>
                  <a:lnTo>
                    <a:pt x="39" y="9"/>
                  </a:lnTo>
                  <a:lnTo>
                    <a:pt x="39" y="12"/>
                  </a:lnTo>
                  <a:lnTo>
                    <a:pt x="0" y="12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54" name="Freeform 561"/>
            <p:cNvSpPr>
              <a:spLocks/>
            </p:cNvSpPr>
            <p:nvPr/>
          </p:nvSpPr>
          <p:spPr bwMode="auto">
            <a:xfrm>
              <a:off x="1288959" y="2728574"/>
              <a:ext cx="557559" cy="515306"/>
            </a:xfrm>
            <a:custGeom>
              <a:avLst/>
              <a:gdLst>
                <a:gd name="T0" fmla="*/ 0 w 306"/>
                <a:gd name="T1" fmla="*/ 180 h 222"/>
                <a:gd name="T2" fmla="*/ 6 w 306"/>
                <a:gd name="T3" fmla="*/ 168 h 222"/>
                <a:gd name="T4" fmla="*/ 12 w 306"/>
                <a:gd name="T5" fmla="*/ 156 h 222"/>
                <a:gd name="T6" fmla="*/ 18 w 306"/>
                <a:gd name="T7" fmla="*/ 144 h 222"/>
                <a:gd name="T8" fmla="*/ 24 w 306"/>
                <a:gd name="T9" fmla="*/ 132 h 222"/>
                <a:gd name="T10" fmla="*/ 30 w 306"/>
                <a:gd name="T11" fmla="*/ 120 h 222"/>
                <a:gd name="T12" fmla="*/ 36 w 306"/>
                <a:gd name="T13" fmla="*/ 108 h 222"/>
                <a:gd name="T14" fmla="*/ 42 w 306"/>
                <a:gd name="T15" fmla="*/ 96 h 222"/>
                <a:gd name="T16" fmla="*/ 48 w 306"/>
                <a:gd name="T17" fmla="*/ 84 h 222"/>
                <a:gd name="T18" fmla="*/ 54 w 306"/>
                <a:gd name="T19" fmla="*/ 72 h 222"/>
                <a:gd name="T20" fmla="*/ 60 w 306"/>
                <a:gd name="T21" fmla="*/ 60 h 222"/>
                <a:gd name="T22" fmla="*/ 66 w 306"/>
                <a:gd name="T23" fmla="*/ 42 h 222"/>
                <a:gd name="T24" fmla="*/ 78 w 306"/>
                <a:gd name="T25" fmla="*/ 30 h 222"/>
                <a:gd name="T26" fmla="*/ 84 w 306"/>
                <a:gd name="T27" fmla="*/ 18 h 222"/>
                <a:gd name="T28" fmla="*/ 90 w 306"/>
                <a:gd name="T29" fmla="*/ 12 h 222"/>
                <a:gd name="T30" fmla="*/ 102 w 306"/>
                <a:gd name="T31" fmla="*/ 0 h 222"/>
                <a:gd name="T32" fmla="*/ 306 w 306"/>
                <a:gd name="T33" fmla="*/ 72 h 222"/>
                <a:gd name="T34" fmla="*/ 300 w 306"/>
                <a:gd name="T35" fmla="*/ 84 h 222"/>
                <a:gd name="T36" fmla="*/ 294 w 306"/>
                <a:gd name="T37" fmla="*/ 96 h 222"/>
                <a:gd name="T38" fmla="*/ 282 w 306"/>
                <a:gd name="T39" fmla="*/ 108 h 222"/>
                <a:gd name="T40" fmla="*/ 276 w 306"/>
                <a:gd name="T41" fmla="*/ 120 h 222"/>
                <a:gd name="T42" fmla="*/ 270 w 306"/>
                <a:gd name="T43" fmla="*/ 132 h 222"/>
                <a:gd name="T44" fmla="*/ 264 w 306"/>
                <a:gd name="T45" fmla="*/ 144 h 222"/>
                <a:gd name="T46" fmla="*/ 258 w 306"/>
                <a:gd name="T47" fmla="*/ 156 h 222"/>
                <a:gd name="T48" fmla="*/ 252 w 306"/>
                <a:gd name="T49" fmla="*/ 168 h 222"/>
                <a:gd name="T50" fmla="*/ 246 w 306"/>
                <a:gd name="T51" fmla="*/ 180 h 222"/>
                <a:gd name="T52" fmla="*/ 240 w 306"/>
                <a:gd name="T53" fmla="*/ 192 h 222"/>
                <a:gd name="T54" fmla="*/ 234 w 306"/>
                <a:gd name="T55" fmla="*/ 210 h 222"/>
                <a:gd name="T56" fmla="*/ 228 w 306"/>
                <a:gd name="T57" fmla="*/ 222 h 222"/>
                <a:gd name="T58" fmla="*/ 0 w 306"/>
                <a:gd name="T59" fmla="*/ 18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6" h="222">
                  <a:moveTo>
                    <a:pt x="0" y="180"/>
                  </a:moveTo>
                  <a:lnTo>
                    <a:pt x="6" y="168"/>
                  </a:lnTo>
                  <a:lnTo>
                    <a:pt x="12" y="156"/>
                  </a:lnTo>
                  <a:lnTo>
                    <a:pt x="18" y="144"/>
                  </a:lnTo>
                  <a:lnTo>
                    <a:pt x="24" y="132"/>
                  </a:lnTo>
                  <a:lnTo>
                    <a:pt x="30" y="120"/>
                  </a:lnTo>
                  <a:lnTo>
                    <a:pt x="36" y="108"/>
                  </a:lnTo>
                  <a:lnTo>
                    <a:pt x="42" y="96"/>
                  </a:lnTo>
                  <a:lnTo>
                    <a:pt x="48" y="84"/>
                  </a:lnTo>
                  <a:lnTo>
                    <a:pt x="54" y="72"/>
                  </a:lnTo>
                  <a:lnTo>
                    <a:pt x="60" y="60"/>
                  </a:lnTo>
                  <a:lnTo>
                    <a:pt x="66" y="42"/>
                  </a:lnTo>
                  <a:lnTo>
                    <a:pt x="78" y="30"/>
                  </a:lnTo>
                  <a:lnTo>
                    <a:pt x="84" y="18"/>
                  </a:lnTo>
                  <a:lnTo>
                    <a:pt x="90" y="12"/>
                  </a:lnTo>
                  <a:lnTo>
                    <a:pt x="102" y="0"/>
                  </a:lnTo>
                  <a:lnTo>
                    <a:pt x="306" y="72"/>
                  </a:lnTo>
                  <a:lnTo>
                    <a:pt x="300" y="84"/>
                  </a:lnTo>
                  <a:lnTo>
                    <a:pt x="294" y="96"/>
                  </a:lnTo>
                  <a:lnTo>
                    <a:pt x="282" y="108"/>
                  </a:lnTo>
                  <a:lnTo>
                    <a:pt x="276" y="120"/>
                  </a:lnTo>
                  <a:lnTo>
                    <a:pt x="270" y="132"/>
                  </a:lnTo>
                  <a:lnTo>
                    <a:pt x="264" y="144"/>
                  </a:lnTo>
                  <a:lnTo>
                    <a:pt x="258" y="156"/>
                  </a:lnTo>
                  <a:lnTo>
                    <a:pt x="252" y="168"/>
                  </a:lnTo>
                  <a:lnTo>
                    <a:pt x="246" y="180"/>
                  </a:lnTo>
                  <a:lnTo>
                    <a:pt x="240" y="192"/>
                  </a:lnTo>
                  <a:lnTo>
                    <a:pt x="234" y="210"/>
                  </a:lnTo>
                  <a:lnTo>
                    <a:pt x="228" y="222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55" name="Freeform 562"/>
            <p:cNvSpPr>
              <a:spLocks/>
            </p:cNvSpPr>
            <p:nvPr/>
          </p:nvSpPr>
          <p:spPr bwMode="auto">
            <a:xfrm>
              <a:off x="1288959" y="2728574"/>
              <a:ext cx="557559" cy="515306"/>
            </a:xfrm>
            <a:custGeom>
              <a:avLst/>
              <a:gdLst>
                <a:gd name="T0" fmla="*/ 0 w 51"/>
                <a:gd name="T1" fmla="*/ 30 h 37"/>
                <a:gd name="T2" fmla="*/ 1 w 51"/>
                <a:gd name="T3" fmla="*/ 28 h 37"/>
                <a:gd name="T4" fmla="*/ 2 w 51"/>
                <a:gd name="T5" fmla="*/ 26 h 37"/>
                <a:gd name="T6" fmla="*/ 3 w 51"/>
                <a:gd name="T7" fmla="*/ 24 h 37"/>
                <a:gd name="T8" fmla="*/ 4 w 51"/>
                <a:gd name="T9" fmla="*/ 22 h 37"/>
                <a:gd name="T10" fmla="*/ 5 w 51"/>
                <a:gd name="T11" fmla="*/ 20 h 37"/>
                <a:gd name="T12" fmla="*/ 6 w 51"/>
                <a:gd name="T13" fmla="*/ 18 h 37"/>
                <a:gd name="T14" fmla="*/ 7 w 51"/>
                <a:gd name="T15" fmla="*/ 16 h 37"/>
                <a:gd name="T16" fmla="*/ 8 w 51"/>
                <a:gd name="T17" fmla="*/ 14 h 37"/>
                <a:gd name="T18" fmla="*/ 9 w 51"/>
                <a:gd name="T19" fmla="*/ 12 h 37"/>
                <a:gd name="T20" fmla="*/ 10 w 51"/>
                <a:gd name="T21" fmla="*/ 10 h 37"/>
                <a:gd name="T22" fmla="*/ 11 w 51"/>
                <a:gd name="T23" fmla="*/ 7 h 37"/>
                <a:gd name="T24" fmla="*/ 13 w 51"/>
                <a:gd name="T25" fmla="*/ 5 h 37"/>
                <a:gd name="T26" fmla="*/ 14 w 51"/>
                <a:gd name="T27" fmla="*/ 3 h 37"/>
                <a:gd name="T28" fmla="*/ 15 w 51"/>
                <a:gd name="T29" fmla="*/ 2 h 37"/>
                <a:gd name="T30" fmla="*/ 17 w 51"/>
                <a:gd name="T31" fmla="*/ 0 h 37"/>
                <a:gd name="T32" fmla="*/ 51 w 51"/>
                <a:gd name="T33" fmla="*/ 12 h 37"/>
                <a:gd name="T34" fmla="*/ 50 w 51"/>
                <a:gd name="T35" fmla="*/ 14 h 37"/>
                <a:gd name="T36" fmla="*/ 49 w 51"/>
                <a:gd name="T37" fmla="*/ 16 h 37"/>
                <a:gd name="T38" fmla="*/ 47 w 51"/>
                <a:gd name="T39" fmla="*/ 18 h 37"/>
                <a:gd name="T40" fmla="*/ 46 w 51"/>
                <a:gd name="T41" fmla="*/ 20 h 37"/>
                <a:gd name="T42" fmla="*/ 45 w 51"/>
                <a:gd name="T43" fmla="*/ 22 h 37"/>
                <a:gd name="T44" fmla="*/ 44 w 51"/>
                <a:gd name="T45" fmla="*/ 24 h 37"/>
                <a:gd name="T46" fmla="*/ 43 w 51"/>
                <a:gd name="T47" fmla="*/ 26 h 37"/>
                <a:gd name="T48" fmla="*/ 42 w 51"/>
                <a:gd name="T49" fmla="*/ 28 h 37"/>
                <a:gd name="T50" fmla="*/ 41 w 51"/>
                <a:gd name="T51" fmla="*/ 30 h 37"/>
                <a:gd name="T52" fmla="*/ 40 w 51"/>
                <a:gd name="T53" fmla="*/ 32 h 37"/>
                <a:gd name="T54" fmla="*/ 39 w 51"/>
                <a:gd name="T55" fmla="*/ 35 h 37"/>
                <a:gd name="T56" fmla="*/ 38 w 51"/>
                <a:gd name="T57" fmla="*/ 37 h 37"/>
                <a:gd name="T58" fmla="*/ 0 w 51"/>
                <a:gd name="T5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1" h="37">
                  <a:moveTo>
                    <a:pt x="0" y="30"/>
                  </a:moveTo>
                  <a:lnTo>
                    <a:pt x="1" y="28"/>
                  </a:lnTo>
                  <a:lnTo>
                    <a:pt x="2" y="26"/>
                  </a:lnTo>
                  <a:lnTo>
                    <a:pt x="3" y="24"/>
                  </a:lnTo>
                  <a:lnTo>
                    <a:pt x="4" y="22"/>
                  </a:lnTo>
                  <a:lnTo>
                    <a:pt x="5" y="20"/>
                  </a:lnTo>
                  <a:lnTo>
                    <a:pt x="6" y="18"/>
                  </a:lnTo>
                  <a:lnTo>
                    <a:pt x="7" y="16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10" y="10"/>
                  </a:lnTo>
                  <a:lnTo>
                    <a:pt x="11" y="7"/>
                  </a:lnTo>
                  <a:lnTo>
                    <a:pt x="13" y="5"/>
                  </a:lnTo>
                  <a:lnTo>
                    <a:pt x="14" y="3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51" y="12"/>
                  </a:lnTo>
                  <a:lnTo>
                    <a:pt x="50" y="14"/>
                  </a:lnTo>
                  <a:lnTo>
                    <a:pt x="49" y="16"/>
                  </a:lnTo>
                  <a:lnTo>
                    <a:pt x="47" y="18"/>
                  </a:lnTo>
                  <a:lnTo>
                    <a:pt x="46" y="20"/>
                  </a:lnTo>
                  <a:lnTo>
                    <a:pt x="45" y="22"/>
                  </a:lnTo>
                  <a:lnTo>
                    <a:pt x="44" y="24"/>
                  </a:lnTo>
                  <a:lnTo>
                    <a:pt x="43" y="26"/>
                  </a:lnTo>
                  <a:lnTo>
                    <a:pt x="42" y="28"/>
                  </a:lnTo>
                  <a:lnTo>
                    <a:pt x="41" y="30"/>
                  </a:lnTo>
                  <a:lnTo>
                    <a:pt x="40" y="32"/>
                  </a:lnTo>
                  <a:lnTo>
                    <a:pt x="39" y="35"/>
                  </a:lnTo>
                  <a:lnTo>
                    <a:pt x="38" y="37"/>
                  </a:lnTo>
                  <a:lnTo>
                    <a:pt x="0" y="3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56" name="Freeform 563"/>
            <p:cNvSpPr>
              <a:spLocks/>
            </p:cNvSpPr>
            <p:nvPr/>
          </p:nvSpPr>
          <p:spPr bwMode="auto">
            <a:xfrm>
              <a:off x="1759058" y="2909627"/>
              <a:ext cx="513829" cy="431743"/>
            </a:xfrm>
            <a:custGeom>
              <a:avLst/>
              <a:gdLst>
                <a:gd name="T0" fmla="*/ 0 w 282"/>
                <a:gd name="T1" fmla="*/ 150 h 186"/>
                <a:gd name="T2" fmla="*/ 0 w 282"/>
                <a:gd name="T3" fmla="*/ 132 h 186"/>
                <a:gd name="T4" fmla="*/ 6 w 282"/>
                <a:gd name="T5" fmla="*/ 120 h 186"/>
                <a:gd name="T6" fmla="*/ 12 w 282"/>
                <a:gd name="T7" fmla="*/ 108 h 186"/>
                <a:gd name="T8" fmla="*/ 18 w 282"/>
                <a:gd name="T9" fmla="*/ 96 h 186"/>
                <a:gd name="T10" fmla="*/ 24 w 282"/>
                <a:gd name="T11" fmla="*/ 84 h 186"/>
                <a:gd name="T12" fmla="*/ 30 w 282"/>
                <a:gd name="T13" fmla="*/ 72 h 186"/>
                <a:gd name="T14" fmla="*/ 36 w 282"/>
                <a:gd name="T15" fmla="*/ 60 h 186"/>
                <a:gd name="T16" fmla="*/ 42 w 282"/>
                <a:gd name="T17" fmla="*/ 48 h 186"/>
                <a:gd name="T18" fmla="*/ 48 w 282"/>
                <a:gd name="T19" fmla="*/ 36 h 186"/>
                <a:gd name="T20" fmla="*/ 60 w 282"/>
                <a:gd name="T21" fmla="*/ 24 h 186"/>
                <a:gd name="T22" fmla="*/ 66 w 282"/>
                <a:gd name="T23" fmla="*/ 12 h 186"/>
                <a:gd name="T24" fmla="*/ 72 w 282"/>
                <a:gd name="T25" fmla="*/ 0 h 186"/>
                <a:gd name="T26" fmla="*/ 282 w 282"/>
                <a:gd name="T27" fmla="*/ 72 h 186"/>
                <a:gd name="T28" fmla="*/ 276 w 282"/>
                <a:gd name="T29" fmla="*/ 90 h 186"/>
                <a:gd name="T30" fmla="*/ 264 w 282"/>
                <a:gd name="T31" fmla="*/ 102 h 186"/>
                <a:gd name="T32" fmla="*/ 258 w 282"/>
                <a:gd name="T33" fmla="*/ 114 h 186"/>
                <a:gd name="T34" fmla="*/ 252 w 282"/>
                <a:gd name="T35" fmla="*/ 126 h 186"/>
                <a:gd name="T36" fmla="*/ 240 w 282"/>
                <a:gd name="T37" fmla="*/ 144 h 186"/>
                <a:gd name="T38" fmla="*/ 234 w 282"/>
                <a:gd name="T39" fmla="*/ 156 h 186"/>
                <a:gd name="T40" fmla="*/ 228 w 282"/>
                <a:gd name="T41" fmla="*/ 174 h 186"/>
                <a:gd name="T42" fmla="*/ 222 w 282"/>
                <a:gd name="T43" fmla="*/ 186 h 186"/>
                <a:gd name="T44" fmla="*/ 0 w 282"/>
                <a:gd name="T45" fmla="*/ 15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2" h="186">
                  <a:moveTo>
                    <a:pt x="0" y="150"/>
                  </a:moveTo>
                  <a:lnTo>
                    <a:pt x="0" y="132"/>
                  </a:lnTo>
                  <a:lnTo>
                    <a:pt x="6" y="120"/>
                  </a:lnTo>
                  <a:lnTo>
                    <a:pt x="12" y="108"/>
                  </a:lnTo>
                  <a:lnTo>
                    <a:pt x="18" y="96"/>
                  </a:lnTo>
                  <a:lnTo>
                    <a:pt x="24" y="84"/>
                  </a:lnTo>
                  <a:lnTo>
                    <a:pt x="30" y="72"/>
                  </a:lnTo>
                  <a:lnTo>
                    <a:pt x="36" y="60"/>
                  </a:lnTo>
                  <a:lnTo>
                    <a:pt x="42" y="48"/>
                  </a:lnTo>
                  <a:lnTo>
                    <a:pt x="48" y="36"/>
                  </a:lnTo>
                  <a:lnTo>
                    <a:pt x="60" y="24"/>
                  </a:lnTo>
                  <a:lnTo>
                    <a:pt x="66" y="12"/>
                  </a:lnTo>
                  <a:lnTo>
                    <a:pt x="72" y="0"/>
                  </a:lnTo>
                  <a:lnTo>
                    <a:pt x="282" y="72"/>
                  </a:lnTo>
                  <a:lnTo>
                    <a:pt x="276" y="90"/>
                  </a:lnTo>
                  <a:lnTo>
                    <a:pt x="264" y="102"/>
                  </a:lnTo>
                  <a:lnTo>
                    <a:pt x="258" y="114"/>
                  </a:lnTo>
                  <a:lnTo>
                    <a:pt x="252" y="126"/>
                  </a:lnTo>
                  <a:lnTo>
                    <a:pt x="240" y="144"/>
                  </a:lnTo>
                  <a:lnTo>
                    <a:pt x="234" y="156"/>
                  </a:lnTo>
                  <a:lnTo>
                    <a:pt x="228" y="174"/>
                  </a:lnTo>
                  <a:lnTo>
                    <a:pt x="222" y="186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A6D9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57" name="Freeform 564"/>
            <p:cNvSpPr>
              <a:spLocks/>
            </p:cNvSpPr>
            <p:nvPr/>
          </p:nvSpPr>
          <p:spPr bwMode="auto">
            <a:xfrm>
              <a:off x="1759058" y="2909627"/>
              <a:ext cx="513829" cy="431743"/>
            </a:xfrm>
            <a:custGeom>
              <a:avLst/>
              <a:gdLst>
                <a:gd name="T0" fmla="*/ 0 w 47"/>
                <a:gd name="T1" fmla="*/ 25 h 31"/>
                <a:gd name="T2" fmla="*/ 0 w 47"/>
                <a:gd name="T3" fmla="*/ 22 h 31"/>
                <a:gd name="T4" fmla="*/ 1 w 47"/>
                <a:gd name="T5" fmla="*/ 20 h 31"/>
                <a:gd name="T6" fmla="*/ 2 w 47"/>
                <a:gd name="T7" fmla="*/ 18 h 31"/>
                <a:gd name="T8" fmla="*/ 3 w 47"/>
                <a:gd name="T9" fmla="*/ 16 h 31"/>
                <a:gd name="T10" fmla="*/ 4 w 47"/>
                <a:gd name="T11" fmla="*/ 14 h 31"/>
                <a:gd name="T12" fmla="*/ 5 w 47"/>
                <a:gd name="T13" fmla="*/ 12 h 31"/>
                <a:gd name="T14" fmla="*/ 6 w 47"/>
                <a:gd name="T15" fmla="*/ 10 h 31"/>
                <a:gd name="T16" fmla="*/ 7 w 47"/>
                <a:gd name="T17" fmla="*/ 8 h 31"/>
                <a:gd name="T18" fmla="*/ 8 w 47"/>
                <a:gd name="T19" fmla="*/ 6 h 31"/>
                <a:gd name="T20" fmla="*/ 10 w 47"/>
                <a:gd name="T21" fmla="*/ 4 h 31"/>
                <a:gd name="T22" fmla="*/ 11 w 47"/>
                <a:gd name="T23" fmla="*/ 2 h 31"/>
                <a:gd name="T24" fmla="*/ 12 w 47"/>
                <a:gd name="T25" fmla="*/ 0 h 31"/>
                <a:gd name="T26" fmla="*/ 47 w 47"/>
                <a:gd name="T27" fmla="*/ 12 h 31"/>
                <a:gd name="T28" fmla="*/ 46 w 47"/>
                <a:gd name="T29" fmla="*/ 15 h 31"/>
                <a:gd name="T30" fmla="*/ 44 w 47"/>
                <a:gd name="T31" fmla="*/ 17 h 31"/>
                <a:gd name="T32" fmla="*/ 43 w 47"/>
                <a:gd name="T33" fmla="*/ 19 h 31"/>
                <a:gd name="T34" fmla="*/ 42 w 47"/>
                <a:gd name="T35" fmla="*/ 21 h 31"/>
                <a:gd name="T36" fmla="*/ 40 w 47"/>
                <a:gd name="T37" fmla="*/ 24 h 31"/>
                <a:gd name="T38" fmla="*/ 39 w 47"/>
                <a:gd name="T39" fmla="*/ 26 h 31"/>
                <a:gd name="T40" fmla="*/ 38 w 47"/>
                <a:gd name="T41" fmla="*/ 29 h 31"/>
                <a:gd name="T42" fmla="*/ 37 w 47"/>
                <a:gd name="T43" fmla="*/ 31 h 31"/>
                <a:gd name="T44" fmla="*/ 0 w 47"/>
                <a:gd name="T45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31">
                  <a:moveTo>
                    <a:pt x="0" y="25"/>
                  </a:moveTo>
                  <a:lnTo>
                    <a:pt x="0" y="22"/>
                  </a:lnTo>
                  <a:lnTo>
                    <a:pt x="1" y="20"/>
                  </a:lnTo>
                  <a:lnTo>
                    <a:pt x="2" y="18"/>
                  </a:lnTo>
                  <a:lnTo>
                    <a:pt x="3" y="16"/>
                  </a:lnTo>
                  <a:lnTo>
                    <a:pt x="4" y="14"/>
                  </a:lnTo>
                  <a:lnTo>
                    <a:pt x="5" y="12"/>
                  </a:lnTo>
                  <a:lnTo>
                    <a:pt x="6" y="10"/>
                  </a:lnTo>
                  <a:lnTo>
                    <a:pt x="7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1" y="2"/>
                  </a:lnTo>
                  <a:lnTo>
                    <a:pt x="12" y="0"/>
                  </a:lnTo>
                  <a:lnTo>
                    <a:pt x="47" y="12"/>
                  </a:lnTo>
                  <a:lnTo>
                    <a:pt x="46" y="15"/>
                  </a:lnTo>
                  <a:lnTo>
                    <a:pt x="44" y="17"/>
                  </a:lnTo>
                  <a:lnTo>
                    <a:pt x="43" y="19"/>
                  </a:lnTo>
                  <a:lnTo>
                    <a:pt x="42" y="21"/>
                  </a:lnTo>
                  <a:lnTo>
                    <a:pt x="40" y="24"/>
                  </a:lnTo>
                  <a:lnTo>
                    <a:pt x="39" y="26"/>
                  </a:lnTo>
                  <a:lnTo>
                    <a:pt x="38" y="29"/>
                  </a:lnTo>
                  <a:lnTo>
                    <a:pt x="37" y="31"/>
                  </a:lnTo>
                  <a:lnTo>
                    <a:pt x="0" y="25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58" name="Freeform 565"/>
            <p:cNvSpPr>
              <a:spLocks/>
            </p:cNvSpPr>
            <p:nvPr/>
          </p:nvSpPr>
          <p:spPr bwMode="auto">
            <a:xfrm>
              <a:off x="2218225" y="3104608"/>
              <a:ext cx="481032" cy="334252"/>
            </a:xfrm>
            <a:custGeom>
              <a:avLst/>
              <a:gdLst>
                <a:gd name="T0" fmla="*/ 0 w 264"/>
                <a:gd name="T1" fmla="*/ 108 h 144"/>
                <a:gd name="T2" fmla="*/ 6 w 264"/>
                <a:gd name="T3" fmla="*/ 90 h 144"/>
                <a:gd name="T4" fmla="*/ 12 w 264"/>
                <a:gd name="T5" fmla="*/ 78 h 144"/>
                <a:gd name="T6" fmla="*/ 18 w 264"/>
                <a:gd name="T7" fmla="*/ 66 h 144"/>
                <a:gd name="T8" fmla="*/ 24 w 264"/>
                <a:gd name="T9" fmla="*/ 54 h 144"/>
                <a:gd name="T10" fmla="*/ 30 w 264"/>
                <a:gd name="T11" fmla="*/ 36 h 144"/>
                <a:gd name="T12" fmla="*/ 36 w 264"/>
                <a:gd name="T13" fmla="*/ 24 h 144"/>
                <a:gd name="T14" fmla="*/ 48 w 264"/>
                <a:gd name="T15" fmla="*/ 12 h 144"/>
                <a:gd name="T16" fmla="*/ 54 w 264"/>
                <a:gd name="T17" fmla="*/ 0 h 144"/>
                <a:gd name="T18" fmla="*/ 264 w 264"/>
                <a:gd name="T19" fmla="*/ 72 h 144"/>
                <a:gd name="T20" fmla="*/ 252 w 264"/>
                <a:gd name="T21" fmla="*/ 84 h 144"/>
                <a:gd name="T22" fmla="*/ 246 w 264"/>
                <a:gd name="T23" fmla="*/ 102 h 144"/>
                <a:gd name="T24" fmla="*/ 240 w 264"/>
                <a:gd name="T25" fmla="*/ 114 h 144"/>
                <a:gd name="T26" fmla="*/ 234 w 264"/>
                <a:gd name="T27" fmla="*/ 132 h 144"/>
                <a:gd name="T28" fmla="*/ 228 w 264"/>
                <a:gd name="T29" fmla="*/ 144 h 144"/>
                <a:gd name="T30" fmla="*/ 0 w 264"/>
                <a:gd name="T31" fmla="*/ 10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144">
                  <a:moveTo>
                    <a:pt x="0" y="108"/>
                  </a:moveTo>
                  <a:lnTo>
                    <a:pt x="6" y="90"/>
                  </a:lnTo>
                  <a:lnTo>
                    <a:pt x="12" y="78"/>
                  </a:lnTo>
                  <a:lnTo>
                    <a:pt x="18" y="66"/>
                  </a:lnTo>
                  <a:lnTo>
                    <a:pt x="24" y="54"/>
                  </a:lnTo>
                  <a:lnTo>
                    <a:pt x="30" y="36"/>
                  </a:lnTo>
                  <a:lnTo>
                    <a:pt x="36" y="24"/>
                  </a:lnTo>
                  <a:lnTo>
                    <a:pt x="48" y="12"/>
                  </a:lnTo>
                  <a:lnTo>
                    <a:pt x="54" y="0"/>
                  </a:lnTo>
                  <a:lnTo>
                    <a:pt x="264" y="72"/>
                  </a:lnTo>
                  <a:lnTo>
                    <a:pt x="252" y="84"/>
                  </a:lnTo>
                  <a:lnTo>
                    <a:pt x="246" y="102"/>
                  </a:lnTo>
                  <a:lnTo>
                    <a:pt x="240" y="114"/>
                  </a:lnTo>
                  <a:lnTo>
                    <a:pt x="234" y="132"/>
                  </a:lnTo>
                  <a:lnTo>
                    <a:pt x="228" y="144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A6D9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59" name="Freeform 566"/>
            <p:cNvSpPr>
              <a:spLocks/>
            </p:cNvSpPr>
            <p:nvPr/>
          </p:nvSpPr>
          <p:spPr bwMode="auto">
            <a:xfrm>
              <a:off x="2218225" y="3104608"/>
              <a:ext cx="481032" cy="334252"/>
            </a:xfrm>
            <a:custGeom>
              <a:avLst/>
              <a:gdLst>
                <a:gd name="T0" fmla="*/ 0 w 44"/>
                <a:gd name="T1" fmla="*/ 18 h 24"/>
                <a:gd name="T2" fmla="*/ 1 w 44"/>
                <a:gd name="T3" fmla="*/ 15 h 24"/>
                <a:gd name="T4" fmla="*/ 2 w 44"/>
                <a:gd name="T5" fmla="*/ 13 h 24"/>
                <a:gd name="T6" fmla="*/ 3 w 44"/>
                <a:gd name="T7" fmla="*/ 11 h 24"/>
                <a:gd name="T8" fmla="*/ 4 w 44"/>
                <a:gd name="T9" fmla="*/ 9 h 24"/>
                <a:gd name="T10" fmla="*/ 5 w 44"/>
                <a:gd name="T11" fmla="*/ 6 h 24"/>
                <a:gd name="T12" fmla="*/ 6 w 44"/>
                <a:gd name="T13" fmla="*/ 4 h 24"/>
                <a:gd name="T14" fmla="*/ 8 w 44"/>
                <a:gd name="T15" fmla="*/ 2 h 24"/>
                <a:gd name="T16" fmla="*/ 9 w 44"/>
                <a:gd name="T17" fmla="*/ 0 h 24"/>
                <a:gd name="T18" fmla="*/ 44 w 44"/>
                <a:gd name="T19" fmla="*/ 12 h 24"/>
                <a:gd name="T20" fmla="*/ 42 w 44"/>
                <a:gd name="T21" fmla="*/ 14 h 24"/>
                <a:gd name="T22" fmla="*/ 41 w 44"/>
                <a:gd name="T23" fmla="*/ 17 h 24"/>
                <a:gd name="T24" fmla="*/ 40 w 44"/>
                <a:gd name="T25" fmla="*/ 19 h 24"/>
                <a:gd name="T26" fmla="*/ 39 w 44"/>
                <a:gd name="T27" fmla="*/ 22 h 24"/>
                <a:gd name="T28" fmla="*/ 38 w 44"/>
                <a:gd name="T29" fmla="*/ 24 h 24"/>
                <a:gd name="T30" fmla="*/ 0 w 44"/>
                <a:gd name="T31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24">
                  <a:moveTo>
                    <a:pt x="0" y="18"/>
                  </a:moveTo>
                  <a:lnTo>
                    <a:pt x="1" y="15"/>
                  </a:lnTo>
                  <a:lnTo>
                    <a:pt x="2" y="13"/>
                  </a:lnTo>
                  <a:lnTo>
                    <a:pt x="3" y="11"/>
                  </a:lnTo>
                  <a:lnTo>
                    <a:pt x="4" y="9"/>
                  </a:lnTo>
                  <a:lnTo>
                    <a:pt x="5" y="6"/>
                  </a:lnTo>
                  <a:lnTo>
                    <a:pt x="6" y="4"/>
                  </a:lnTo>
                  <a:lnTo>
                    <a:pt x="8" y="2"/>
                  </a:lnTo>
                  <a:lnTo>
                    <a:pt x="9" y="0"/>
                  </a:lnTo>
                  <a:lnTo>
                    <a:pt x="44" y="12"/>
                  </a:lnTo>
                  <a:lnTo>
                    <a:pt x="42" y="14"/>
                  </a:lnTo>
                  <a:lnTo>
                    <a:pt x="41" y="17"/>
                  </a:lnTo>
                  <a:lnTo>
                    <a:pt x="40" y="19"/>
                  </a:lnTo>
                  <a:lnTo>
                    <a:pt x="39" y="22"/>
                  </a:lnTo>
                  <a:lnTo>
                    <a:pt x="38" y="24"/>
                  </a:lnTo>
                  <a:lnTo>
                    <a:pt x="0" y="18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60" name="Freeform 567"/>
            <p:cNvSpPr>
              <a:spLocks/>
            </p:cNvSpPr>
            <p:nvPr/>
          </p:nvSpPr>
          <p:spPr bwMode="auto">
            <a:xfrm>
              <a:off x="2677392" y="3285661"/>
              <a:ext cx="448234" cy="264616"/>
            </a:xfrm>
            <a:custGeom>
              <a:avLst/>
              <a:gdLst>
                <a:gd name="T0" fmla="*/ 0 w 246"/>
                <a:gd name="T1" fmla="*/ 72 h 114"/>
                <a:gd name="T2" fmla="*/ 6 w 246"/>
                <a:gd name="T3" fmla="*/ 60 h 114"/>
                <a:gd name="T4" fmla="*/ 12 w 246"/>
                <a:gd name="T5" fmla="*/ 42 h 114"/>
                <a:gd name="T6" fmla="*/ 18 w 246"/>
                <a:gd name="T7" fmla="*/ 30 h 114"/>
                <a:gd name="T8" fmla="*/ 30 w 246"/>
                <a:gd name="T9" fmla="*/ 18 h 114"/>
                <a:gd name="T10" fmla="*/ 36 w 246"/>
                <a:gd name="T11" fmla="*/ 0 h 114"/>
                <a:gd name="T12" fmla="*/ 246 w 246"/>
                <a:gd name="T13" fmla="*/ 78 h 114"/>
                <a:gd name="T14" fmla="*/ 234 w 246"/>
                <a:gd name="T15" fmla="*/ 90 h 114"/>
                <a:gd name="T16" fmla="*/ 228 w 246"/>
                <a:gd name="T17" fmla="*/ 114 h 114"/>
                <a:gd name="T18" fmla="*/ 0 w 246"/>
                <a:gd name="T19" fmla="*/ 7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" h="114">
                  <a:moveTo>
                    <a:pt x="0" y="72"/>
                  </a:moveTo>
                  <a:lnTo>
                    <a:pt x="6" y="60"/>
                  </a:lnTo>
                  <a:lnTo>
                    <a:pt x="12" y="42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36" y="0"/>
                  </a:lnTo>
                  <a:lnTo>
                    <a:pt x="246" y="78"/>
                  </a:lnTo>
                  <a:lnTo>
                    <a:pt x="234" y="90"/>
                  </a:lnTo>
                  <a:lnTo>
                    <a:pt x="228" y="114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D9E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61" name="Freeform 568"/>
            <p:cNvSpPr>
              <a:spLocks/>
            </p:cNvSpPr>
            <p:nvPr/>
          </p:nvSpPr>
          <p:spPr bwMode="auto">
            <a:xfrm>
              <a:off x="2677392" y="3285661"/>
              <a:ext cx="448234" cy="264616"/>
            </a:xfrm>
            <a:custGeom>
              <a:avLst/>
              <a:gdLst>
                <a:gd name="T0" fmla="*/ 0 w 41"/>
                <a:gd name="T1" fmla="*/ 12 h 19"/>
                <a:gd name="T2" fmla="*/ 1 w 41"/>
                <a:gd name="T3" fmla="*/ 10 h 19"/>
                <a:gd name="T4" fmla="*/ 2 w 41"/>
                <a:gd name="T5" fmla="*/ 7 h 19"/>
                <a:gd name="T6" fmla="*/ 3 w 41"/>
                <a:gd name="T7" fmla="*/ 5 h 19"/>
                <a:gd name="T8" fmla="*/ 5 w 41"/>
                <a:gd name="T9" fmla="*/ 3 h 19"/>
                <a:gd name="T10" fmla="*/ 6 w 41"/>
                <a:gd name="T11" fmla="*/ 0 h 19"/>
                <a:gd name="T12" fmla="*/ 41 w 41"/>
                <a:gd name="T13" fmla="*/ 13 h 19"/>
                <a:gd name="T14" fmla="*/ 39 w 41"/>
                <a:gd name="T15" fmla="*/ 15 h 19"/>
                <a:gd name="T16" fmla="*/ 38 w 41"/>
                <a:gd name="T17" fmla="*/ 19 h 19"/>
                <a:gd name="T18" fmla="*/ 0 w 41"/>
                <a:gd name="T19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9">
                  <a:moveTo>
                    <a:pt x="0" y="12"/>
                  </a:moveTo>
                  <a:lnTo>
                    <a:pt x="1" y="10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6" y="0"/>
                  </a:lnTo>
                  <a:lnTo>
                    <a:pt x="41" y="13"/>
                  </a:lnTo>
                  <a:lnTo>
                    <a:pt x="39" y="15"/>
                  </a:lnTo>
                  <a:lnTo>
                    <a:pt x="38" y="19"/>
                  </a:lnTo>
                  <a:lnTo>
                    <a:pt x="0" y="12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62" name="Freeform 569"/>
            <p:cNvSpPr>
              <a:spLocks/>
            </p:cNvSpPr>
            <p:nvPr/>
          </p:nvSpPr>
          <p:spPr bwMode="auto">
            <a:xfrm>
              <a:off x="1485745" y="2310758"/>
              <a:ext cx="612222" cy="557087"/>
            </a:xfrm>
            <a:custGeom>
              <a:avLst/>
              <a:gdLst>
                <a:gd name="T0" fmla="*/ 0 w 336"/>
                <a:gd name="T1" fmla="*/ 162 h 240"/>
                <a:gd name="T2" fmla="*/ 12 w 336"/>
                <a:gd name="T3" fmla="*/ 150 h 240"/>
                <a:gd name="T4" fmla="*/ 18 w 336"/>
                <a:gd name="T5" fmla="*/ 138 h 240"/>
                <a:gd name="T6" fmla="*/ 30 w 336"/>
                <a:gd name="T7" fmla="*/ 132 h 240"/>
                <a:gd name="T8" fmla="*/ 36 w 336"/>
                <a:gd name="T9" fmla="*/ 120 h 240"/>
                <a:gd name="T10" fmla="*/ 48 w 336"/>
                <a:gd name="T11" fmla="*/ 108 h 240"/>
                <a:gd name="T12" fmla="*/ 60 w 336"/>
                <a:gd name="T13" fmla="*/ 96 h 240"/>
                <a:gd name="T14" fmla="*/ 72 w 336"/>
                <a:gd name="T15" fmla="*/ 84 h 240"/>
                <a:gd name="T16" fmla="*/ 78 w 336"/>
                <a:gd name="T17" fmla="*/ 72 h 240"/>
                <a:gd name="T18" fmla="*/ 90 w 336"/>
                <a:gd name="T19" fmla="*/ 60 h 240"/>
                <a:gd name="T20" fmla="*/ 102 w 336"/>
                <a:gd name="T21" fmla="*/ 54 h 240"/>
                <a:gd name="T22" fmla="*/ 114 w 336"/>
                <a:gd name="T23" fmla="*/ 42 h 240"/>
                <a:gd name="T24" fmla="*/ 126 w 336"/>
                <a:gd name="T25" fmla="*/ 30 h 240"/>
                <a:gd name="T26" fmla="*/ 138 w 336"/>
                <a:gd name="T27" fmla="*/ 18 h 240"/>
                <a:gd name="T28" fmla="*/ 150 w 336"/>
                <a:gd name="T29" fmla="*/ 12 h 240"/>
                <a:gd name="T30" fmla="*/ 162 w 336"/>
                <a:gd name="T31" fmla="*/ 0 h 240"/>
                <a:gd name="T32" fmla="*/ 336 w 336"/>
                <a:gd name="T33" fmla="*/ 108 h 240"/>
                <a:gd name="T34" fmla="*/ 324 w 336"/>
                <a:gd name="T35" fmla="*/ 114 h 240"/>
                <a:gd name="T36" fmla="*/ 312 w 336"/>
                <a:gd name="T37" fmla="*/ 126 h 240"/>
                <a:gd name="T38" fmla="*/ 300 w 336"/>
                <a:gd name="T39" fmla="*/ 138 h 240"/>
                <a:gd name="T40" fmla="*/ 288 w 336"/>
                <a:gd name="T41" fmla="*/ 150 h 240"/>
                <a:gd name="T42" fmla="*/ 276 w 336"/>
                <a:gd name="T43" fmla="*/ 162 h 240"/>
                <a:gd name="T44" fmla="*/ 270 w 336"/>
                <a:gd name="T45" fmla="*/ 168 h 240"/>
                <a:gd name="T46" fmla="*/ 258 w 336"/>
                <a:gd name="T47" fmla="*/ 180 h 240"/>
                <a:gd name="T48" fmla="*/ 246 w 336"/>
                <a:gd name="T49" fmla="*/ 192 h 240"/>
                <a:gd name="T50" fmla="*/ 234 w 336"/>
                <a:gd name="T51" fmla="*/ 204 h 240"/>
                <a:gd name="T52" fmla="*/ 228 w 336"/>
                <a:gd name="T53" fmla="*/ 216 h 240"/>
                <a:gd name="T54" fmla="*/ 216 w 336"/>
                <a:gd name="T55" fmla="*/ 228 h 240"/>
                <a:gd name="T56" fmla="*/ 210 w 336"/>
                <a:gd name="T57" fmla="*/ 240 h 240"/>
                <a:gd name="T58" fmla="*/ 0 w 336"/>
                <a:gd name="T59" fmla="*/ 16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6" h="240">
                  <a:moveTo>
                    <a:pt x="0" y="162"/>
                  </a:moveTo>
                  <a:lnTo>
                    <a:pt x="12" y="150"/>
                  </a:lnTo>
                  <a:lnTo>
                    <a:pt x="18" y="138"/>
                  </a:lnTo>
                  <a:lnTo>
                    <a:pt x="30" y="132"/>
                  </a:lnTo>
                  <a:lnTo>
                    <a:pt x="36" y="120"/>
                  </a:lnTo>
                  <a:lnTo>
                    <a:pt x="48" y="108"/>
                  </a:lnTo>
                  <a:lnTo>
                    <a:pt x="60" y="96"/>
                  </a:lnTo>
                  <a:lnTo>
                    <a:pt x="72" y="84"/>
                  </a:lnTo>
                  <a:lnTo>
                    <a:pt x="78" y="72"/>
                  </a:lnTo>
                  <a:lnTo>
                    <a:pt x="90" y="60"/>
                  </a:lnTo>
                  <a:lnTo>
                    <a:pt x="102" y="54"/>
                  </a:lnTo>
                  <a:lnTo>
                    <a:pt x="114" y="42"/>
                  </a:lnTo>
                  <a:lnTo>
                    <a:pt x="126" y="30"/>
                  </a:lnTo>
                  <a:lnTo>
                    <a:pt x="138" y="18"/>
                  </a:lnTo>
                  <a:lnTo>
                    <a:pt x="150" y="12"/>
                  </a:lnTo>
                  <a:lnTo>
                    <a:pt x="162" y="0"/>
                  </a:lnTo>
                  <a:lnTo>
                    <a:pt x="336" y="108"/>
                  </a:lnTo>
                  <a:lnTo>
                    <a:pt x="324" y="114"/>
                  </a:lnTo>
                  <a:lnTo>
                    <a:pt x="312" y="126"/>
                  </a:lnTo>
                  <a:lnTo>
                    <a:pt x="300" y="138"/>
                  </a:lnTo>
                  <a:lnTo>
                    <a:pt x="288" y="150"/>
                  </a:lnTo>
                  <a:lnTo>
                    <a:pt x="276" y="162"/>
                  </a:lnTo>
                  <a:lnTo>
                    <a:pt x="270" y="168"/>
                  </a:lnTo>
                  <a:lnTo>
                    <a:pt x="258" y="180"/>
                  </a:lnTo>
                  <a:lnTo>
                    <a:pt x="246" y="192"/>
                  </a:lnTo>
                  <a:lnTo>
                    <a:pt x="234" y="204"/>
                  </a:lnTo>
                  <a:lnTo>
                    <a:pt x="228" y="216"/>
                  </a:lnTo>
                  <a:lnTo>
                    <a:pt x="216" y="228"/>
                  </a:lnTo>
                  <a:lnTo>
                    <a:pt x="210" y="24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63" name="Freeform 570"/>
            <p:cNvSpPr>
              <a:spLocks/>
            </p:cNvSpPr>
            <p:nvPr/>
          </p:nvSpPr>
          <p:spPr bwMode="auto">
            <a:xfrm>
              <a:off x="1485745" y="2310758"/>
              <a:ext cx="612222" cy="557087"/>
            </a:xfrm>
            <a:custGeom>
              <a:avLst/>
              <a:gdLst>
                <a:gd name="T0" fmla="*/ 0 w 56"/>
                <a:gd name="T1" fmla="*/ 27 h 40"/>
                <a:gd name="T2" fmla="*/ 2 w 56"/>
                <a:gd name="T3" fmla="*/ 25 h 40"/>
                <a:gd name="T4" fmla="*/ 3 w 56"/>
                <a:gd name="T5" fmla="*/ 23 h 40"/>
                <a:gd name="T6" fmla="*/ 5 w 56"/>
                <a:gd name="T7" fmla="*/ 22 h 40"/>
                <a:gd name="T8" fmla="*/ 6 w 56"/>
                <a:gd name="T9" fmla="*/ 20 h 40"/>
                <a:gd name="T10" fmla="*/ 8 w 56"/>
                <a:gd name="T11" fmla="*/ 18 h 40"/>
                <a:gd name="T12" fmla="*/ 10 w 56"/>
                <a:gd name="T13" fmla="*/ 16 h 40"/>
                <a:gd name="T14" fmla="*/ 12 w 56"/>
                <a:gd name="T15" fmla="*/ 14 h 40"/>
                <a:gd name="T16" fmla="*/ 13 w 56"/>
                <a:gd name="T17" fmla="*/ 12 h 40"/>
                <a:gd name="T18" fmla="*/ 15 w 56"/>
                <a:gd name="T19" fmla="*/ 10 h 40"/>
                <a:gd name="T20" fmla="*/ 17 w 56"/>
                <a:gd name="T21" fmla="*/ 9 h 40"/>
                <a:gd name="T22" fmla="*/ 19 w 56"/>
                <a:gd name="T23" fmla="*/ 7 h 40"/>
                <a:gd name="T24" fmla="*/ 21 w 56"/>
                <a:gd name="T25" fmla="*/ 5 h 40"/>
                <a:gd name="T26" fmla="*/ 23 w 56"/>
                <a:gd name="T27" fmla="*/ 3 h 40"/>
                <a:gd name="T28" fmla="*/ 25 w 56"/>
                <a:gd name="T29" fmla="*/ 2 h 40"/>
                <a:gd name="T30" fmla="*/ 27 w 56"/>
                <a:gd name="T31" fmla="*/ 0 h 40"/>
                <a:gd name="T32" fmla="*/ 56 w 56"/>
                <a:gd name="T33" fmla="*/ 18 h 40"/>
                <a:gd name="T34" fmla="*/ 54 w 56"/>
                <a:gd name="T35" fmla="*/ 19 h 40"/>
                <a:gd name="T36" fmla="*/ 52 w 56"/>
                <a:gd name="T37" fmla="*/ 21 h 40"/>
                <a:gd name="T38" fmla="*/ 50 w 56"/>
                <a:gd name="T39" fmla="*/ 23 h 40"/>
                <a:gd name="T40" fmla="*/ 48 w 56"/>
                <a:gd name="T41" fmla="*/ 25 h 40"/>
                <a:gd name="T42" fmla="*/ 46 w 56"/>
                <a:gd name="T43" fmla="*/ 27 h 40"/>
                <a:gd name="T44" fmla="*/ 45 w 56"/>
                <a:gd name="T45" fmla="*/ 28 h 40"/>
                <a:gd name="T46" fmla="*/ 43 w 56"/>
                <a:gd name="T47" fmla="*/ 30 h 40"/>
                <a:gd name="T48" fmla="*/ 41 w 56"/>
                <a:gd name="T49" fmla="*/ 32 h 40"/>
                <a:gd name="T50" fmla="*/ 39 w 56"/>
                <a:gd name="T51" fmla="*/ 34 h 40"/>
                <a:gd name="T52" fmla="*/ 38 w 56"/>
                <a:gd name="T53" fmla="*/ 36 h 40"/>
                <a:gd name="T54" fmla="*/ 36 w 56"/>
                <a:gd name="T55" fmla="*/ 38 h 40"/>
                <a:gd name="T56" fmla="*/ 35 w 56"/>
                <a:gd name="T57" fmla="*/ 40 h 40"/>
                <a:gd name="T58" fmla="*/ 0 w 56"/>
                <a:gd name="T59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40">
                  <a:moveTo>
                    <a:pt x="0" y="27"/>
                  </a:moveTo>
                  <a:lnTo>
                    <a:pt x="2" y="25"/>
                  </a:lnTo>
                  <a:lnTo>
                    <a:pt x="3" y="23"/>
                  </a:lnTo>
                  <a:lnTo>
                    <a:pt x="5" y="22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10" y="16"/>
                  </a:lnTo>
                  <a:lnTo>
                    <a:pt x="12" y="14"/>
                  </a:lnTo>
                  <a:lnTo>
                    <a:pt x="13" y="12"/>
                  </a:lnTo>
                  <a:lnTo>
                    <a:pt x="15" y="10"/>
                  </a:lnTo>
                  <a:lnTo>
                    <a:pt x="17" y="9"/>
                  </a:lnTo>
                  <a:lnTo>
                    <a:pt x="19" y="7"/>
                  </a:lnTo>
                  <a:lnTo>
                    <a:pt x="21" y="5"/>
                  </a:lnTo>
                  <a:lnTo>
                    <a:pt x="23" y="3"/>
                  </a:lnTo>
                  <a:lnTo>
                    <a:pt x="25" y="2"/>
                  </a:lnTo>
                  <a:lnTo>
                    <a:pt x="27" y="0"/>
                  </a:lnTo>
                  <a:lnTo>
                    <a:pt x="56" y="18"/>
                  </a:lnTo>
                  <a:lnTo>
                    <a:pt x="54" y="19"/>
                  </a:lnTo>
                  <a:lnTo>
                    <a:pt x="52" y="21"/>
                  </a:lnTo>
                  <a:lnTo>
                    <a:pt x="50" y="23"/>
                  </a:lnTo>
                  <a:lnTo>
                    <a:pt x="48" y="25"/>
                  </a:lnTo>
                  <a:lnTo>
                    <a:pt x="46" y="27"/>
                  </a:lnTo>
                  <a:lnTo>
                    <a:pt x="45" y="28"/>
                  </a:lnTo>
                  <a:lnTo>
                    <a:pt x="43" y="30"/>
                  </a:lnTo>
                  <a:lnTo>
                    <a:pt x="41" y="32"/>
                  </a:lnTo>
                  <a:lnTo>
                    <a:pt x="39" y="34"/>
                  </a:lnTo>
                  <a:lnTo>
                    <a:pt x="38" y="36"/>
                  </a:lnTo>
                  <a:lnTo>
                    <a:pt x="36" y="38"/>
                  </a:lnTo>
                  <a:lnTo>
                    <a:pt x="35" y="40"/>
                  </a:lnTo>
                  <a:lnTo>
                    <a:pt x="0" y="27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64" name="Freeform 571"/>
            <p:cNvSpPr>
              <a:spLocks/>
            </p:cNvSpPr>
            <p:nvPr/>
          </p:nvSpPr>
          <p:spPr bwMode="auto">
            <a:xfrm>
              <a:off x="1912114" y="2589302"/>
              <a:ext cx="546627" cy="473524"/>
            </a:xfrm>
            <a:custGeom>
              <a:avLst/>
              <a:gdLst>
                <a:gd name="T0" fmla="*/ 0 w 300"/>
                <a:gd name="T1" fmla="*/ 126 h 204"/>
                <a:gd name="T2" fmla="*/ 6 w 300"/>
                <a:gd name="T3" fmla="*/ 114 h 204"/>
                <a:gd name="T4" fmla="*/ 18 w 300"/>
                <a:gd name="T5" fmla="*/ 108 h 204"/>
                <a:gd name="T6" fmla="*/ 24 w 300"/>
                <a:gd name="T7" fmla="*/ 96 h 204"/>
                <a:gd name="T8" fmla="*/ 36 w 300"/>
                <a:gd name="T9" fmla="*/ 84 h 204"/>
                <a:gd name="T10" fmla="*/ 48 w 300"/>
                <a:gd name="T11" fmla="*/ 72 h 204"/>
                <a:gd name="T12" fmla="*/ 54 w 300"/>
                <a:gd name="T13" fmla="*/ 60 h 204"/>
                <a:gd name="T14" fmla="*/ 66 w 300"/>
                <a:gd name="T15" fmla="*/ 48 h 204"/>
                <a:gd name="T16" fmla="*/ 78 w 300"/>
                <a:gd name="T17" fmla="*/ 42 h 204"/>
                <a:gd name="T18" fmla="*/ 90 w 300"/>
                <a:gd name="T19" fmla="*/ 30 h 204"/>
                <a:gd name="T20" fmla="*/ 102 w 300"/>
                <a:gd name="T21" fmla="*/ 18 h 204"/>
                <a:gd name="T22" fmla="*/ 114 w 300"/>
                <a:gd name="T23" fmla="*/ 6 h 204"/>
                <a:gd name="T24" fmla="*/ 126 w 300"/>
                <a:gd name="T25" fmla="*/ 0 h 204"/>
                <a:gd name="T26" fmla="*/ 300 w 300"/>
                <a:gd name="T27" fmla="*/ 102 h 204"/>
                <a:gd name="T28" fmla="*/ 288 w 300"/>
                <a:gd name="T29" fmla="*/ 114 h 204"/>
                <a:gd name="T30" fmla="*/ 276 w 300"/>
                <a:gd name="T31" fmla="*/ 126 h 204"/>
                <a:gd name="T32" fmla="*/ 264 w 300"/>
                <a:gd name="T33" fmla="*/ 138 h 204"/>
                <a:gd name="T34" fmla="*/ 252 w 300"/>
                <a:gd name="T35" fmla="*/ 150 h 204"/>
                <a:gd name="T36" fmla="*/ 240 w 300"/>
                <a:gd name="T37" fmla="*/ 162 h 204"/>
                <a:gd name="T38" fmla="*/ 228 w 300"/>
                <a:gd name="T39" fmla="*/ 180 h 204"/>
                <a:gd name="T40" fmla="*/ 216 w 300"/>
                <a:gd name="T41" fmla="*/ 192 h 204"/>
                <a:gd name="T42" fmla="*/ 204 w 300"/>
                <a:gd name="T43" fmla="*/ 204 h 204"/>
                <a:gd name="T44" fmla="*/ 0 w 300"/>
                <a:gd name="T45" fmla="*/ 12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0" h="204">
                  <a:moveTo>
                    <a:pt x="0" y="126"/>
                  </a:moveTo>
                  <a:lnTo>
                    <a:pt x="6" y="114"/>
                  </a:lnTo>
                  <a:lnTo>
                    <a:pt x="18" y="108"/>
                  </a:lnTo>
                  <a:lnTo>
                    <a:pt x="24" y="96"/>
                  </a:lnTo>
                  <a:lnTo>
                    <a:pt x="36" y="84"/>
                  </a:lnTo>
                  <a:lnTo>
                    <a:pt x="48" y="72"/>
                  </a:lnTo>
                  <a:lnTo>
                    <a:pt x="54" y="60"/>
                  </a:lnTo>
                  <a:lnTo>
                    <a:pt x="66" y="48"/>
                  </a:lnTo>
                  <a:lnTo>
                    <a:pt x="78" y="42"/>
                  </a:lnTo>
                  <a:lnTo>
                    <a:pt x="90" y="30"/>
                  </a:lnTo>
                  <a:lnTo>
                    <a:pt x="102" y="18"/>
                  </a:lnTo>
                  <a:lnTo>
                    <a:pt x="114" y="6"/>
                  </a:lnTo>
                  <a:lnTo>
                    <a:pt x="126" y="0"/>
                  </a:lnTo>
                  <a:lnTo>
                    <a:pt x="300" y="102"/>
                  </a:lnTo>
                  <a:lnTo>
                    <a:pt x="288" y="114"/>
                  </a:lnTo>
                  <a:lnTo>
                    <a:pt x="276" y="126"/>
                  </a:lnTo>
                  <a:lnTo>
                    <a:pt x="264" y="138"/>
                  </a:lnTo>
                  <a:lnTo>
                    <a:pt x="252" y="150"/>
                  </a:lnTo>
                  <a:lnTo>
                    <a:pt x="240" y="162"/>
                  </a:lnTo>
                  <a:lnTo>
                    <a:pt x="228" y="180"/>
                  </a:lnTo>
                  <a:lnTo>
                    <a:pt x="216" y="192"/>
                  </a:lnTo>
                  <a:lnTo>
                    <a:pt x="204" y="204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A6D9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65" name="Freeform 572"/>
            <p:cNvSpPr>
              <a:spLocks/>
            </p:cNvSpPr>
            <p:nvPr/>
          </p:nvSpPr>
          <p:spPr bwMode="auto">
            <a:xfrm>
              <a:off x="1912114" y="2589302"/>
              <a:ext cx="546627" cy="473524"/>
            </a:xfrm>
            <a:custGeom>
              <a:avLst/>
              <a:gdLst>
                <a:gd name="T0" fmla="*/ 0 w 50"/>
                <a:gd name="T1" fmla="*/ 21 h 34"/>
                <a:gd name="T2" fmla="*/ 1 w 50"/>
                <a:gd name="T3" fmla="*/ 19 h 34"/>
                <a:gd name="T4" fmla="*/ 3 w 50"/>
                <a:gd name="T5" fmla="*/ 18 h 34"/>
                <a:gd name="T6" fmla="*/ 4 w 50"/>
                <a:gd name="T7" fmla="*/ 16 h 34"/>
                <a:gd name="T8" fmla="*/ 6 w 50"/>
                <a:gd name="T9" fmla="*/ 14 h 34"/>
                <a:gd name="T10" fmla="*/ 8 w 50"/>
                <a:gd name="T11" fmla="*/ 12 h 34"/>
                <a:gd name="T12" fmla="*/ 9 w 50"/>
                <a:gd name="T13" fmla="*/ 10 h 34"/>
                <a:gd name="T14" fmla="*/ 11 w 50"/>
                <a:gd name="T15" fmla="*/ 8 h 34"/>
                <a:gd name="T16" fmla="*/ 13 w 50"/>
                <a:gd name="T17" fmla="*/ 7 h 34"/>
                <a:gd name="T18" fmla="*/ 15 w 50"/>
                <a:gd name="T19" fmla="*/ 5 h 34"/>
                <a:gd name="T20" fmla="*/ 17 w 50"/>
                <a:gd name="T21" fmla="*/ 3 h 34"/>
                <a:gd name="T22" fmla="*/ 19 w 50"/>
                <a:gd name="T23" fmla="*/ 1 h 34"/>
                <a:gd name="T24" fmla="*/ 21 w 50"/>
                <a:gd name="T25" fmla="*/ 0 h 34"/>
                <a:gd name="T26" fmla="*/ 50 w 50"/>
                <a:gd name="T27" fmla="*/ 17 h 34"/>
                <a:gd name="T28" fmla="*/ 48 w 50"/>
                <a:gd name="T29" fmla="*/ 19 h 34"/>
                <a:gd name="T30" fmla="*/ 46 w 50"/>
                <a:gd name="T31" fmla="*/ 21 h 34"/>
                <a:gd name="T32" fmla="*/ 44 w 50"/>
                <a:gd name="T33" fmla="*/ 23 h 34"/>
                <a:gd name="T34" fmla="*/ 42 w 50"/>
                <a:gd name="T35" fmla="*/ 25 h 34"/>
                <a:gd name="T36" fmla="*/ 40 w 50"/>
                <a:gd name="T37" fmla="*/ 27 h 34"/>
                <a:gd name="T38" fmla="*/ 38 w 50"/>
                <a:gd name="T39" fmla="*/ 30 h 34"/>
                <a:gd name="T40" fmla="*/ 36 w 50"/>
                <a:gd name="T41" fmla="*/ 32 h 34"/>
                <a:gd name="T42" fmla="*/ 34 w 50"/>
                <a:gd name="T43" fmla="*/ 34 h 34"/>
                <a:gd name="T44" fmla="*/ 0 w 50"/>
                <a:gd name="T45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0" h="34">
                  <a:moveTo>
                    <a:pt x="0" y="21"/>
                  </a:moveTo>
                  <a:lnTo>
                    <a:pt x="1" y="19"/>
                  </a:lnTo>
                  <a:lnTo>
                    <a:pt x="3" y="18"/>
                  </a:lnTo>
                  <a:lnTo>
                    <a:pt x="4" y="16"/>
                  </a:lnTo>
                  <a:lnTo>
                    <a:pt x="6" y="14"/>
                  </a:lnTo>
                  <a:lnTo>
                    <a:pt x="8" y="12"/>
                  </a:lnTo>
                  <a:lnTo>
                    <a:pt x="9" y="10"/>
                  </a:lnTo>
                  <a:lnTo>
                    <a:pt x="11" y="8"/>
                  </a:lnTo>
                  <a:lnTo>
                    <a:pt x="13" y="7"/>
                  </a:lnTo>
                  <a:lnTo>
                    <a:pt x="15" y="5"/>
                  </a:lnTo>
                  <a:lnTo>
                    <a:pt x="17" y="3"/>
                  </a:lnTo>
                  <a:lnTo>
                    <a:pt x="19" y="1"/>
                  </a:lnTo>
                  <a:lnTo>
                    <a:pt x="21" y="0"/>
                  </a:lnTo>
                  <a:lnTo>
                    <a:pt x="50" y="17"/>
                  </a:lnTo>
                  <a:lnTo>
                    <a:pt x="48" y="19"/>
                  </a:lnTo>
                  <a:lnTo>
                    <a:pt x="46" y="21"/>
                  </a:lnTo>
                  <a:lnTo>
                    <a:pt x="44" y="23"/>
                  </a:lnTo>
                  <a:lnTo>
                    <a:pt x="42" y="25"/>
                  </a:lnTo>
                  <a:lnTo>
                    <a:pt x="40" y="27"/>
                  </a:lnTo>
                  <a:lnTo>
                    <a:pt x="38" y="30"/>
                  </a:lnTo>
                  <a:lnTo>
                    <a:pt x="36" y="32"/>
                  </a:lnTo>
                  <a:lnTo>
                    <a:pt x="34" y="34"/>
                  </a:lnTo>
                  <a:lnTo>
                    <a:pt x="0" y="21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66" name="Freeform 573"/>
            <p:cNvSpPr>
              <a:spLocks/>
            </p:cNvSpPr>
            <p:nvPr/>
          </p:nvSpPr>
          <p:spPr bwMode="auto">
            <a:xfrm>
              <a:off x="2327550" y="2853918"/>
              <a:ext cx="491964" cy="403888"/>
            </a:xfrm>
            <a:custGeom>
              <a:avLst/>
              <a:gdLst>
                <a:gd name="T0" fmla="*/ 0 w 270"/>
                <a:gd name="T1" fmla="*/ 96 h 174"/>
                <a:gd name="T2" fmla="*/ 12 w 270"/>
                <a:gd name="T3" fmla="*/ 84 h 174"/>
                <a:gd name="T4" fmla="*/ 24 w 270"/>
                <a:gd name="T5" fmla="*/ 72 h 174"/>
                <a:gd name="T6" fmla="*/ 36 w 270"/>
                <a:gd name="T7" fmla="*/ 60 h 174"/>
                <a:gd name="T8" fmla="*/ 42 w 270"/>
                <a:gd name="T9" fmla="*/ 48 h 174"/>
                <a:gd name="T10" fmla="*/ 54 w 270"/>
                <a:gd name="T11" fmla="*/ 36 h 174"/>
                <a:gd name="T12" fmla="*/ 66 w 270"/>
                <a:gd name="T13" fmla="*/ 24 h 174"/>
                <a:gd name="T14" fmla="*/ 84 w 270"/>
                <a:gd name="T15" fmla="*/ 12 h 174"/>
                <a:gd name="T16" fmla="*/ 96 w 270"/>
                <a:gd name="T17" fmla="*/ 0 h 174"/>
                <a:gd name="T18" fmla="*/ 270 w 270"/>
                <a:gd name="T19" fmla="*/ 108 h 174"/>
                <a:gd name="T20" fmla="*/ 258 w 270"/>
                <a:gd name="T21" fmla="*/ 120 h 174"/>
                <a:gd name="T22" fmla="*/ 246 w 270"/>
                <a:gd name="T23" fmla="*/ 132 h 174"/>
                <a:gd name="T24" fmla="*/ 234 w 270"/>
                <a:gd name="T25" fmla="*/ 144 h 174"/>
                <a:gd name="T26" fmla="*/ 222 w 270"/>
                <a:gd name="T27" fmla="*/ 162 h 174"/>
                <a:gd name="T28" fmla="*/ 210 w 270"/>
                <a:gd name="T29" fmla="*/ 174 h 174"/>
                <a:gd name="T30" fmla="*/ 0 w 270"/>
                <a:gd name="T31" fmla="*/ 9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0" h="174">
                  <a:moveTo>
                    <a:pt x="0" y="96"/>
                  </a:moveTo>
                  <a:lnTo>
                    <a:pt x="12" y="84"/>
                  </a:lnTo>
                  <a:lnTo>
                    <a:pt x="24" y="72"/>
                  </a:lnTo>
                  <a:lnTo>
                    <a:pt x="36" y="60"/>
                  </a:lnTo>
                  <a:lnTo>
                    <a:pt x="42" y="48"/>
                  </a:lnTo>
                  <a:lnTo>
                    <a:pt x="54" y="36"/>
                  </a:lnTo>
                  <a:lnTo>
                    <a:pt x="66" y="24"/>
                  </a:lnTo>
                  <a:lnTo>
                    <a:pt x="84" y="12"/>
                  </a:lnTo>
                  <a:lnTo>
                    <a:pt x="96" y="0"/>
                  </a:lnTo>
                  <a:lnTo>
                    <a:pt x="270" y="108"/>
                  </a:lnTo>
                  <a:lnTo>
                    <a:pt x="258" y="120"/>
                  </a:lnTo>
                  <a:lnTo>
                    <a:pt x="246" y="132"/>
                  </a:lnTo>
                  <a:lnTo>
                    <a:pt x="234" y="144"/>
                  </a:lnTo>
                  <a:lnTo>
                    <a:pt x="222" y="162"/>
                  </a:lnTo>
                  <a:lnTo>
                    <a:pt x="210" y="17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A6D9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67" name="Freeform 574"/>
            <p:cNvSpPr>
              <a:spLocks/>
            </p:cNvSpPr>
            <p:nvPr/>
          </p:nvSpPr>
          <p:spPr bwMode="auto">
            <a:xfrm>
              <a:off x="2327550" y="2853918"/>
              <a:ext cx="491964" cy="403888"/>
            </a:xfrm>
            <a:custGeom>
              <a:avLst/>
              <a:gdLst>
                <a:gd name="T0" fmla="*/ 0 w 45"/>
                <a:gd name="T1" fmla="*/ 16 h 29"/>
                <a:gd name="T2" fmla="*/ 2 w 45"/>
                <a:gd name="T3" fmla="*/ 14 h 29"/>
                <a:gd name="T4" fmla="*/ 4 w 45"/>
                <a:gd name="T5" fmla="*/ 12 h 29"/>
                <a:gd name="T6" fmla="*/ 6 w 45"/>
                <a:gd name="T7" fmla="*/ 10 h 29"/>
                <a:gd name="T8" fmla="*/ 7 w 45"/>
                <a:gd name="T9" fmla="*/ 8 h 29"/>
                <a:gd name="T10" fmla="*/ 9 w 45"/>
                <a:gd name="T11" fmla="*/ 6 h 29"/>
                <a:gd name="T12" fmla="*/ 11 w 45"/>
                <a:gd name="T13" fmla="*/ 4 h 29"/>
                <a:gd name="T14" fmla="*/ 14 w 45"/>
                <a:gd name="T15" fmla="*/ 2 h 29"/>
                <a:gd name="T16" fmla="*/ 16 w 45"/>
                <a:gd name="T17" fmla="*/ 0 h 29"/>
                <a:gd name="T18" fmla="*/ 45 w 45"/>
                <a:gd name="T19" fmla="*/ 18 h 29"/>
                <a:gd name="T20" fmla="*/ 43 w 45"/>
                <a:gd name="T21" fmla="*/ 20 h 29"/>
                <a:gd name="T22" fmla="*/ 41 w 45"/>
                <a:gd name="T23" fmla="*/ 22 h 29"/>
                <a:gd name="T24" fmla="*/ 39 w 45"/>
                <a:gd name="T25" fmla="*/ 24 h 29"/>
                <a:gd name="T26" fmla="*/ 37 w 45"/>
                <a:gd name="T27" fmla="*/ 27 h 29"/>
                <a:gd name="T28" fmla="*/ 35 w 45"/>
                <a:gd name="T29" fmla="*/ 29 h 29"/>
                <a:gd name="T30" fmla="*/ 0 w 45"/>
                <a:gd name="T31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29">
                  <a:moveTo>
                    <a:pt x="0" y="16"/>
                  </a:moveTo>
                  <a:lnTo>
                    <a:pt x="2" y="14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7" y="8"/>
                  </a:lnTo>
                  <a:lnTo>
                    <a:pt x="9" y="6"/>
                  </a:lnTo>
                  <a:lnTo>
                    <a:pt x="11" y="4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45" y="18"/>
                  </a:lnTo>
                  <a:lnTo>
                    <a:pt x="43" y="20"/>
                  </a:lnTo>
                  <a:lnTo>
                    <a:pt x="41" y="22"/>
                  </a:lnTo>
                  <a:lnTo>
                    <a:pt x="39" y="24"/>
                  </a:lnTo>
                  <a:lnTo>
                    <a:pt x="37" y="27"/>
                  </a:lnTo>
                  <a:lnTo>
                    <a:pt x="35" y="29"/>
                  </a:lnTo>
                  <a:lnTo>
                    <a:pt x="0" y="1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68" name="Freeform 575"/>
            <p:cNvSpPr>
              <a:spLocks/>
            </p:cNvSpPr>
            <p:nvPr/>
          </p:nvSpPr>
          <p:spPr bwMode="auto">
            <a:xfrm>
              <a:off x="2753919" y="3132462"/>
              <a:ext cx="426369" cy="320325"/>
            </a:xfrm>
            <a:custGeom>
              <a:avLst/>
              <a:gdLst>
                <a:gd name="T0" fmla="*/ 0 w 234"/>
                <a:gd name="T1" fmla="*/ 60 h 138"/>
                <a:gd name="T2" fmla="*/ 12 w 234"/>
                <a:gd name="T3" fmla="*/ 48 h 138"/>
                <a:gd name="T4" fmla="*/ 18 w 234"/>
                <a:gd name="T5" fmla="*/ 36 h 138"/>
                <a:gd name="T6" fmla="*/ 30 w 234"/>
                <a:gd name="T7" fmla="*/ 24 h 138"/>
                <a:gd name="T8" fmla="*/ 48 w 234"/>
                <a:gd name="T9" fmla="*/ 12 h 138"/>
                <a:gd name="T10" fmla="*/ 60 w 234"/>
                <a:gd name="T11" fmla="*/ 0 h 138"/>
                <a:gd name="T12" fmla="*/ 234 w 234"/>
                <a:gd name="T13" fmla="*/ 108 h 138"/>
                <a:gd name="T14" fmla="*/ 222 w 234"/>
                <a:gd name="T15" fmla="*/ 120 h 138"/>
                <a:gd name="T16" fmla="*/ 204 w 234"/>
                <a:gd name="T17" fmla="*/ 138 h 138"/>
                <a:gd name="T18" fmla="*/ 0 w 234"/>
                <a:gd name="T19" fmla="*/ 6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" h="138">
                  <a:moveTo>
                    <a:pt x="0" y="60"/>
                  </a:moveTo>
                  <a:lnTo>
                    <a:pt x="12" y="48"/>
                  </a:lnTo>
                  <a:lnTo>
                    <a:pt x="18" y="36"/>
                  </a:lnTo>
                  <a:lnTo>
                    <a:pt x="30" y="24"/>
                  </a:lnTo>
                  <a:lnTo>
                    <a:pt x="48" y="12"/>
                  </a:lnTo>
                  <a:lnTo>
                    <a:pt x="60" y="0"/>
                  </a:lnTo>
                  <a:lnTo>
                    <a:pt x="234" y="108"/>
                  </a:lnTo>
                  <a:lnTo>
                    <a:pt x="222" y="120"/>
                  </a:lnTo>
                  <a:lnTo>
                    <a:pt x="204" y="138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D9E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69" name="Freeform 576"/>
            <p:cNvSpPr>
              <a:spLocks/>
            </p:cNvSpPr>
            <p:nvPr/>
          </p:nvSpPr>
          <p:spPr bwMode="auto">
            <a:xfrm>
              <a:off x="2753919" y="3132462"/>
              <a:ext cx="426369" cy="320325"/>
            </a:xfrm>
            <a:custGeom>
              <a:avLst/>
              <a:gdLst>
                <a:gd name="T0" fmla="*/ 0 w 39"/>
                <a:gd name="T1" fmla="*/ 10 h 23"/>
                <a:gd name="T2" fmla="*/ 2 w 39"/>
                <a:gd name="T3" fmla="*/ 8 h 23"/>
                <a:gd name="T4" fmla="*/ 3 w 39"/>
                <a:gd name="T5" fmla="*/ 6 h 23"/>
                <a:gd name="T6" fmla="*/ 5 w 39"/>
                <a:gd name="T7" fmla="*/ 4 h 23"/>
                <a:gd name="T8" fmla="*/ 8 w 39"/>
                <a:gd name="T9" fmla="*/ 2 h 23"/>
                <a:gd name="T10" fmla="*/ 10 w 39"/>
                <a:gd name="T11" fmla="*/ 0 h 23"/>
                <a:gd name="T12" fmla="*/ 39 w 39"/>
                <a:gd name="T13" fmla="*/ 18 h 23"/>
                <a:gd name="T14" fmla="*/ 37 w 39"/>
                <a:gd name="T15" fmla="*/ 20 h 23"/>
                <a:gd name="T16" fmla="*/ 34 w 39"/>
                <a:gd name="T17" fmla="*/ 23 h 23"/>
                <a:gd name="T18" fmla="*/ 0 w 39"/>
                <a:gd name="T19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23">
                  <a:moveTo>
                    <a:pt x="0" y="10"/>
                  </a:moveTo>
                  <a:lnTo>
                    <a:pt x="2" y="8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2"/>
                  </a:lnTo>
                  <a:lnTo>
                    <a:pt x="10" y="0"/>
                  </a:lnTo>
                  <a:lnTo>
                    <a:pt x="39" y="18"/>
                  </a:lnTo>
                  <a:lnTo>
                    <a:pt x="37" y="20"/>
                  </a:lnTo>
                  <a:lnTo>
                    <a:pt x="34" y="23"/>
                  </a:lnTo>
                  <a:lnTo>
                    <a:pt x="0" y="1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70" name="Freeform 577"/>
            <p:cNvSpPr>
              <a:spLocks/>
            </p:cNvSpPr>
            <p:nvPr/>
          </p:nvSpPr>
          <p:spPr bwMode="auto">
            <a:xfrm>
              <a:off x="1802789" y="1976506"/>
              <a:ext cx="634087" cy="557087"/>
            </a:xfrm>
            <a:custGeom>
              <a:avLst/>
              <a:gdLst>
                <a:gd name="T0" fmla="*/ 0 w 348"/>
                <a:gd name="T1" fmla="*/ 132 h 240"/>
                <a:gd name="T2" fmla="*/ 12 w 348"/>
                <a:gd name="T3" fmla="*/ 126 h 240"/>
                <a:gd name="T4" fmla="*/ 24 w 348"/>
                <a:gd name="T5" fmla="*/ 114 h 240"/>
                <a:gd name="T6" fmla="*/ 42 w 348"/>
                <a:gd name="T7" fmla="*/ 102 h 240"/>
                <a:gd name="T8" fmla="*/ 54 w 348"/>
                <a:gd name="T9" fmla="*/ 96 h 240"/>
                <a:gd name="T10" fmla="*/ 66 w 348"/>
                <a:gd name="T11" fmla="*/ 84 h 240"/>
                <a:gd name="T12" fmla="*/ 78 w 348"/>
                <a:gd name="T13" fmla="*/ 78 h 240"/>
                <a:gd name="T14" fmla="*/ 96 w 348"/>
                <a:gd name="T15" fmla="*/ 66 h 240"/>
                <a:gd name="T16" fmla="*/ 108 w 348"/>
                <a:gd name="T17" fmla="*/ 60 h 240"/>
                <a:gd name="T18" fmla="*/ 120 w 348"/>
                <a:gd name="T19" fmla="*/ 48 h 240"/>
                <a:gd name="T20" fmla="*/ 138 w 348"/>
                <a:gd name="T21" fmla="*/ 42 h 240"/>
                <a:gd name="T22" fmla="*/ 150 w 348"/>
                <a:gd name="T23" fmla="*/ 36 h 240"/>
                <a:gd name="T24" fmla="*/ 168 w 348"/>
                <a:gd name="T25" fmla="*/ 24 h 240"/>
                <a:gd name="T26" fmla="*/ 180 w 348"/>
                <a:gd name="T27" fmla="*/ 18 h 240"/>
                <a:gd name="T28" fmla="*/ 198 w 348"/>
                <a:gd name="T29" fmla="*/ 12 h 240"/>
                <a:gd name="T30" fmla="*/ 210 w 348"/>
                <a:gd name="T31" fmla="*/ 0 h 240"/>
                <a:gd name="T32" fmla="*/ 348 w 348"/>
                <a:gd name="T33" fmla="*/ 132 h 240"/>
                <a:gd name="T34" fmla="*/ 330 w 348"/>
                <a:gd name="T35" fmla="*/ 144 h 240"/>
                <a:gd name="T36" fmla="*/ 318 w 348"/>
                <a:gd name="T37" fmla="*/ 150 h 240"/>
                <a:gd name="T38" fmla="*/ 300 w 348"/>
                <a:gd name="T39" fmla="*/ 156 h 240"/>
                <a:gd name="T40" fmla="*/ 288 w 348"/>
                <a:gd name="T41" fmla="*/ 168 h 240"/>
                <a:gd name="T42" fmla="*/ 270 w 348"/>
                <a:gd name="T43" fmla="*/ 174 h 240"/>
                <a:gd name="T44" fmla="*/ 258 w 348"/>
                <a:gd name="T45" fmla="*/ 186 h 240"/>
                <a:gd name="T46" fmla="*/ 240 w 348"/>
                <a:gd name="T47" fmla="*/ 192 h 240"/>
                <a:gd name="T48" fmla="*/ 228 w 348"/>
                <a:gd name="T49" fmla="*/ 204 h 240"/>
                <a:gd name="T50" fmla="*/ 216 w 348"/>
                <a:gd name="T51" fmla="*/ 210 h 240"/>
                <a:gd name="T52" fmla="*/ 204 w 348"/>
                <a:gd name="T53" fmla="*/ 222 h 240"/>
                <a:gd name="T54" fmla="*/ 186 w 348"/>
                <a:gd name="T55" fmla="*/ 228 h 240"/>
                <a:gd name="T56" fmla="*/ 174 w 348"/>
                <a:gd name="T57" fmla="*/ 240 h 240"/>
                <a:gd name="T58" fmla="*/ 0 w 348"/>
                <a:gd name="T59" fmla="*/ 13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8" h="240">
                  <a:moveTo>
                    <a:pt x="0" y="132"/>
                  </a:moveTo>
                  <a:lnTo>
                    <a:pt x="12" y="126"/>
                  </a:lnTo>
                  <a:lnTo>
                    <a:pt x="24" y="114"/>
                  </a:lnTo>
                  <a:lnTo>
                    <a:pt x="42" y="102"/>
                  </a:lnTo>
                  <a:lnTo>
                    <a:pt x="54" y="96"/>
                  </a:lnTo>
                  <a:lnTo>
                    <a:pt x="66" y="84"/>
                  </a:lnTo>
                  <a:lnTo>
                    <a:pt x="78" y="78"/>
                  </a:lnTo>
                  <a:lnTo>
                    <a:pt x="96" y="66"/>
                  </a:lnTo>
                  <a:lnTo>
                    <a:pt x="108" y="60"/>
                  </a:lnTo>
                  <a:lnTo>
                    <a:pt x="120" y="48"/>
                  </a:lnTo>
                  <a:lnTo>
                    <a:pt x="138" y="42"/>
                  </a:lnTo>
                  <a:lnTo>
                    <a:pt x="150" y="36"/>
                  </a:lnTo>
                  <a:lnTo>
                    <a:pt x="168" y="24"/>
                  </a:lnTo>
                  <a:lnTo>
                    <a:pt x="180" y="18"/>
                  </a:lnTo>
                  <a:lnTo>
                    <a:pt x="198" y="12"/>
                  </a:lnTo>
                  <a:lnTo>
                    <a:pt x="210" y="0"/>
                  </a:lnTo>
                  <a:lnTo>
                    <a:pt x="348" y="132"/>
                  </a:lnTo>
                  <a:lnTo>
                    <a:pt x="330" y="144"/>
                  </a:lnTo>
                  <a:lnTo>
                    <a:pt x="318" y="150"/>
                  </a:lnTo>
                  <a:lnTo>
                    <a:pt x="300" y="156"/>
                  </a:lnTo>
                  <a:lnTo>
                    <a:pt x="288" y="168"/>
                  </a:lnTo>
                  <a:lnTo>
                    <a:pt x="270" y="174"/>
                  </a:lnTo>
                  <a:lnTo>
                    <a:pt x="258" y="186"/>
                  </a:lnTo>
                  <a:lnTo>
                    <a:pt x="240" y="192"/>
                  </a:lnTo>
                  <a:lnTo>
                    <a:pt x="228" y="204"/>
                  </a:lnTo>
                  <a:lnTo>
                    <a:pt x="216" y="210"/>
                  </a:lnTo>
                  <a:lnTo>
                    <a:pt x="204" y="222"/>
                  </a:lnTo>
                  <a:lnTo>
                    <a:pt x="186" y="228"/>
                  </a:lnTo>
                  <a:lnTo>
                    <a:pt x="174" y="24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71" name="Freeform 578"/>
            <p:cNvSpPr>
              <a:spLocks/>
            </p:cNvSpPr>
            <p:nvPr/>
          </p:nvSpPr>
          <p:spPr bwMode="auto">
            <a:xfrm>
              <a:off x="1802789" y="1976506"/>
              <a:ext cx="634087" cy="557087"/>
            </a:xfrm>
            <a:custGeom>
              <a:avLst/>
              <a:gdLst>
                <a:gd name="T0" fmla="*/ 0 w 58"/>
                <a:gd name="T1" fmla="*/ 22 h 40"/>
                <a:gd name="T2" fmla="*/ 2 w 58"/>
                <a:gd name="T3" fmla="*/ 21 h 40"/>
                <a:gd name="T4" fmla="*/ 4 w 58"/>
                <a:gd name="T5" fmla="*/ 19 h 40"/>
                <a:gd name="T6" fmla="*/ 7 w 58"/>
                <a:gd name="T7" fmla="*/ 17 h 40"/>
                <a:gd name="T8" fmla="*/ 9 w 58"/>
                <a:gd name="T9" fmla="*/ 16 h 40"/>
                <a:gd name="T10" fmla="*/ 11 w 58"/>
                <a:gd name="T11" fmla="*/ 14 h 40"/>
                <a:gd name="T12" fmla="*/ 13 w 58"/>
                <a:gd name="T13" fmla="*/ 13 h 40"/>
                <a:gd name="T14" fmla="*/ 16 w 58"/>
                <a:gd name="T15" fmla="*/ 11 h 40"/>
                <a:gd name="T16" fmla="*/ 18 w 58"/>
                <a:gd name="T17" fmla="*/ 10 h 40"/>
                <a:gd name="T18" fmla="*/ 20 w 58"/>
                <a:gd name="T19" fmla="*/ 8 h 40"/>
                <a:gd name="T20" fmla="*/ 23 w 58"/>
                <a:gd name="T21" fmla="*/ 7 h 40"/>
                <a:gd name="T22" fmla="*/ 25 w 58"/>
                <a:gd name="T23" fmla="*/ 6 h 40"/>
                <a:gd name="T24" fmla="*/ 28 w 58"/>
                <a:gd name="T25" fmla="*/ 4 h 40"/>
                <a:gd name="T26" fmla="*/ 30 w 58"/>
                <a:gd name="T27" fmla="*/ 3 h 40"/>
                <a:gd name="T28" fmla="*/ 33 w 58"/>
                <a:gd name="T29" fmla="*/ 2 h 40"/>
                <a:gd name="T30" fmla="*/ 35 w 58"/>
                <a:gd name="T31" fmla="*/ 0 h 40"/>
                <a:gd name="T32" fmla="*/ 58 w 58"/>
                <a:gd name="T33" fmla="*/ 22 h 40"/>
                <a:gd name="T34" fmla="*/ 55 w 58"/>
                <a:gd name="T35" fmla="*/ 24 h 40"/>
                <a:gd name="T36" fmla="*/ 53 w 58"/>
                <a:gd name="T37" fmla="*/ 25 h 40"/>
                <a:gd name="T38" fmla="*/ 50 w 58"/>
                <a:gd name="T39" fmla="*/ 26 h 40"/>
                <a:gd name="T40" fmla="*/ 48 w 58"/>
                <a:gd name="T41" fmla="*/ 28 h 40"/>
                <a:gd name="T42" fmla="*/ 45 w 58"/>
                <a:gd name="T43" fmla="*/ 29 h 40"/>
                <a:gd name="T44" fmla="*/ 43 w 58"/>
                <a:gd name="T45" fmla="*/ 31 h 40"/>
                <a:gd name="T46" fmla="*/ 40 w 58"/>
                <a:gd name="T47" fmla="*/ 32 h 40"/>
                <a:gd name="T48" fmla="*/ 38 w 58"/>
                <a:gd name="T49" fmla="*/ 34 h 40"/>
                <a:gd name="T50" fmla="*/ 36 w 58"/>
                <a:gd name="T51" fmla="*/ 35 h 40"/>
                <a:gd name="T52" fmla="*/ 34 w 58"/>
                <a:gd name="T53" fmla="*/ 37 h 40"/>
                <a:gd name="T54" fmla="*/ 31 w 58"/>
                <a:gd name="T55" fmla="*/ 38 h 40"/>
                <a:gd name="T56" fmla="*/ 29 w 58"/>
                <a:gd name="T57" fmla="*/ 40 h 40"/>
                <a:gd name="T58" fmla="*/ 0 w 58"/>
                <a:gd name="T5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40">
                  <a:moveTo>
                    <a:pt x="0" y="22"/>
                  </a:moveTo>
                  <a:lnTo>
                    <a:pt x="2" y="21"/>
                  </a:lnTo>
                  <a:lnTo>
                    <a:pt x="4" y="19"/>
                  </a:lnTo>
                  <a:lnTo>
                    <a:pt x="7" y="17"/>
                  </a:lnTo>
                  <a:lnTo>
                    <a:pt x="9" y="16"/>
                  </a:lnTo>
                  <a:lnTo>
                    <a:pt x="11" y="14"/>
                  </a:lnTo>
                  <a:lnTo>
                    <a:pt x="13" y="13"/>
                  </a:lnTo>
                  <a:lnTo>
                    <a:pt x="16" y="11"/>
                  </a:lnTo>
                  <a:lnTo>
                    <a:pt x="18" y="10"/>
                  </a:lnTo>
                  <a:lnTo>
                    <a:pt x="20" y="8"/>
                  </a:lnTo>
                  <a:lnTo>
                    <a:pt x="23" y="7"/>
                  </a:lnTo>
                  <a:lnTo>
                    <a:pt x="25" y="6"/>
                  </a:lnTo>
                  <a:lnTo>
                    <a:pt x="28" y="4"/>
                  </a:lnTo>
                  <a:lnTo>
                    <a:pt x="30" y="3"/>
                  </a:lnTo>
                  <a:lnTo>
                    <a:pt x="33" y="2"/>
                  </a:lnTo>
                  <a:lnTo>
                    <a:pt x="35" y="0"/>
                  </a:lnTo>
                  <a:lnTo>
                    <a:pt x="58" y="22"/>
                  </a:lnTo>
                  <a:lnTo>
                    <a:pt x="55" y="24"/>
                  </a:lnTo>
                  <a:lnTo>
                    <a:pt x="53" y="25"/>
                  </a:lnTo>
                  <a:lnTo>
                    <a:pt x="50" y="26"/>
                  </a:lnTo>
                  <a:lnTo>
                    <a:pt x="48" y="28"/>
                  </a:lnTo>
                  <a:lnTo>
                    <a:pt x="45" y="29"/>
                  </a:lnTo>
                  <a:lnTo>
                    <a:pt x="43" y="31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6" y="35"/>
                  </a:lnTo>
                  <a:lnTo>
                    <a:pt x="34" y="37"/>
                  </a:lnTo>
                  <a:lnTo>
                    <a:pt x="31" y="38"/>
                  </a:lnTo>
                  <a:lnTo>
                    <a:pt x="29" y="40"/>
                  </a:lnTo>
                  <a:lnTo>
                    <a:pt x="0" y="22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72" name="Freeform 579"/>
            <p:cNvSpPr>
              <a:spLocks/>
            </p:cNvSpPr>
            <p:nvPr/>
          </p:nvSpPr>
          <p:spPr bwMode="auto">
            <a:xfrm>
              <a:off x="2163562" y="2324685"/>
              <a:ext cx="546627" cy="487451"/>
            </a:xfrm>
            <a:custGeom>
              <a:avLst/>
              <a:gdLst>
                <a:gd name="T0" fmla="*/ 0 w 300"/>
                <a:gd name="T1" fmla="*/ 102 h 210"/>
                <a:gd name="T2" fmla="*/ 12 w 300"/>
                <a:gd name="T3" fmla="*/ 96 h 210"/>
                <a:gd name="T4" fmla="*/ 24 w 300"/>
                <a:gd name="T5" fmla="*/ 84 h 210"/>
                <a:gd name="T6" fmla="*/ 36 w 300"/>
                <a:gd name="T7" fmla="*/ 78 h 210"/>
                <a:gd name="T8" fmla="*/ 48 w 300"/>
                <a:gd name="T9" fmla="*/ 66 h 210"/>
                <a:gd name="T10" fmla="*/ 66 w 300"/>
                <a:gd name="T11" fmla="*/ 54 h 210"/>
                <a:gd name="T12" fmla="*/ 78 w 300"/>
                <a:gd name="T13" fmla="*/ 48 h 210"/>
                <a:gd name="T14" fmla="*/ 90 w 300"/>
                <a:gd name="T15" fmla="*/ 42 h 210"/>
                <a:gd name="T16" fmla="*/ 108 w 300"/>
                <a:gd name="T17" fmla="*/ 30 h 210"/>
                <a:gd name="T18" fmla="*/ 120 w 300"/>
                <a:gd name="T19" fmla="*/ 24 h 210"/>
                <a:gd name="T20" fmla="*/ 132 w 300"/>
                <a:gd name="T21" fmla="*/ 12 h 210"/>
                <a:gd name="T22" fmla="*/ 150 w 300"/>
                <a:gd name="T23" fmla="*/ 6 h 210"/>
                <a:gd name="T24" fmla="*/ 162 w 300"/>
                <a:gd name="T25" fmla="*/ 0 h 210"/>
                <a:gd name="T26" fmla="*/ 300 w 300"/>
                <a:gd name="T27" fmla="*/ 132 h 210"/>
                <a:gd name="T28" fmla="*/ 282 w 300"/>
                <a:gd name="T29" fmla="*/ 138 h 210"/>
                <a:gd name="T30" fmla="*/ 264 w 300"/>
                <a:gd name="T31" fmla="*/ 150 h 210"/>
                <a:gd name="T32" fmla="*/ 252 w 300"/>
                <a:gd name="T33" fmla="*/ 156 h 210"/>
                <a:gd name="T34" fmla="*/ 234 w 300"/>
                <a:gd name="T35" fmla="*/ 168 h 210"/>
                <a:gd name="T36" fmla="*/ 216 w 300"/>
                <a:gd name="T37" fmla="*/ 180 h 210"/>
                <a:gd name="T38" fmla="*/ 204 w 300"/>
                <a:gd name="T39" fmla="*/ 192 h 210"/>
                <a:gd name="T40" fmla="*/ 186 w 300"/>
                <a:gd name="T41" fmla="*/ 198 h 210"/>
                <a:gd name="T42" fmla="*/ 174 w 300"/>
                <a:gd name="T43" fmla="*/ 210 h 210"/>
                <a:gd name="T44" fmla="*/ 0 w 300"/>
                <a:gd name="T45" fmla="*/ 102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0" h="210">
                  <a:moveTo>
                    <a:pt x="0" y="102"/>
                  </a:moveTo>
                  <a:lnTo>
                    <a:pt x="12" y="96"/>
                  </a:lnTo>
                  <a:lnTo>
                    <a:pt x="24" y="84"/>
                  </a:lnTo>
                  <a:lnTo>
                    <a:pt x="36" y="78"/>
                  </a:lnTo>
                  <a:lnTo>
                    <a:pt x="48" y="66"/>
                  </a:lnTo>
                  <a:lnTo>
                    <a:pt x="66" y="54"/>
                  </a:lnTo>
                  <a:lnTo>
                    <a:pt x="78" y="48"/>
                  </a:lnTo>
                  <a:lnTo>
                    <a:pt x="90" y="42"/>
                  </a:lnTo>
                  <a:lnTo>
                    <a:pt x="108" y="30"/>
                  </a:lnTo>
                  <a:lnTo>
                    <a:pt x="120" y="24"/>
                  </a:lnTo>
                  <a:lnTo>
                    <a:pt x="132" y="12"/>
                  </a:lnTo>
                  <a:lnTo>
                    <a:pt x="150" y="6"/>
                  </a:lnTo>
                  <a:lnTo>
                    <a:pt x="162" y="0"/>
                  </a:lnTo>
                  <a:lnTo>
                    <a:pt x="300" y="132"/>
                  </a:lnTo>
                  <a:lnTo>
                    <a:pt x="282" y="138"/>
                  </a:lnTo>
                  <a:lnTo>
                    <a:pt x="264" y="150"/>
                  </a:lnTo>
                  <a:lnTo>
                    <a:pt x="252" y="156"/>
                  </a:lnTo>
                  <a:lnTo>
                    <a:pt x="234" y="168"/>
                  </a:lnTo>
                  <a:lnTo>
                    <a:pt x="216" y="180"/>
                  </a:lnTo>
                  <a:lnTo>
                    <a:pt x="204" y="192"/>
                  </a:lnTo>
                  <a:lnTo>
                    <a:pt x="186" y="198"/>
                  </a:lnTo>
                  <a:lnTo>
                    <a:pt x="174" y="21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A6D9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73" name="Freeform 580"/>
            <p:cNvSpPr>
              <a:spLocks/>
            </p:cNvSpPr>
            <p:nvPr/>
          </p:nvSpPr>
          <p:spPr bwMode="auto">
            <a:xfrm>
              <a:off x="2163562" y="2324685"/>
              <a:ext cx="546627" cy="487451"/>
            </a:xfrm>
            <a:custGeom>
              <a:avLst/>
              <a:gdLst>
                <a:gd name="T0" fmla="*/ 0 w 50"/>
                <a:gd name="T1" fmla="*/ 17 h 35"/>
                <a:gd name="T2" fmla="*/ 2 w 50"/>
                <a:gd name="T3" fmla="*/ 16 h 35"/>
                <a:gd name="T4" fmla="*/ 4 w 50"/>
                <a:gd name="T5" fmla="*/ 14 h 35"/>
                <a:gd name="T6" fmla="*/ 6 w 50"/>
                <a:gd name="T7" fmla="*/ 13 h 35"/>
                <a:gd name="T8" fmla="*/ 8 w 50"/>
                <a:gd name="T9" fmla="*/ 11 h 35"/>
                <a:gd name="T10" fmla="*/ 11 w 50"/>
                <a:gd name="T11" fmla="*/ 9 h 35"/>
                <a:gd name="T12" fmla="*/ 13 w 50"/>
                <a:gd name="T13" fmla="*/ 8 h 35"/>
                <a:gd name="T14" fmla="*/ 15 w 50"/>
                <a:gd name="T15" fmla="*/ 7 h 35"/>
                <a:gd name="T16" fmla="*/ 18 w 50"/>
                <a:gd name="T17" fmla="*/ 5 h 35"/>
                <a:gd name="T18" fmla="*/ 20 w 50"/>
                <a:gd name="T19" fmla="*/ 4 h 35"/>
                <a:gd name="T20" fmla="*/ 22 w 50"/>
                <a:gd name="T21" fmla="*/ 2 h 35"/>
                <a:gd name="T22" fmla="*/ 25 w 50"/>
                <a:gd name="T23" fmla="*/ 1 h 35"/>
                <a:gd name="T24" fmla="*/ 27 w 50"/>
                <a:gd name="T25" fmla="*/ 0 h 35"/>
                <a:gd name="T26" fmla="*/ 50 w 50"/>
                <a:gd name="T27" fmla="*/ 22 h 35"/>
                <a:gd name="T28" fmla="*/ 47 w 50"/>
                <a:gd name="T29" fmla="*/ 23 h 35"/>
                <a:gd name="T30" fmla="*/ 44 w 50"/>
                <a:gd name="T31" fmla="*/ 25 h 35"/>
                <a:gd name="T32" fmla="*/ 42 w 50"/>
                <a:gd name="T33" fmla="*/ 26 h 35"/>
                <a:gd name="T34" fmla="*/ 39 w 50"/>
                <a:gd name="T35" fmla="*/ 28 h 35"/>
                <a:gd name="T36" fmla="*/ 36 w 50"/>
                <a:gd name="T37" fmla="*/ 30 h 35"/>
                <a:gd name="T38" fmla="*/ 34 w 50"/>
                <a:gd name="T39" fmla="*/ 32 h 35"/>
                <a:gd name="T40" fmla="*/ 31 w 50"/>
                <a:gd name="T41" fmla="*/ 33 h 35"/>
                <a:gd name="T42" fmla="*/ 29 w 50"/>
                <a:gd name="T43" fmla="*/ 35 h 35"/>
                <a:gd name="T44" fmla="*/ 0 w 50"/>
                <a:gd name="T45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0" h="35">
                  <a:moveTo>
                    <a:pt x="0" y="17"/>
                  </a:moveTo>
                  <a:lnTo>
                    <a:pt x="2" y="16"/>
                  </a:lnTo>
                  <a:lnTo>
                    <a:pt x="4" y="14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11" y="9"/>
                  </a:lnTo>
                  <a:lnTo>
                    <a:pt x="13" y="8"/>
                  </a:lnTo>
                  <a:lnTo>
                    <a:pt x="15" y="7"/>
                  </a:lnTo>
                  <a:lnTo>
                    <a:pt x="18" y="5"/>
                  </a:lnTo>
                  <a:lnTo>
                    <a:pt x="20" y="4"/>
                  </a:lnTo>
                  <a:lnTo>
                    <a:pt x="22" y="2"/>
                  </a:lnTo>
                  <a:lnTo>
                    <a:pt x="25" y="1"/>
                  </a:lnTo>
                  <a:lnTo>
                    <a:pt x="27" y="0"/>
                  </a:lnTo>
                  <a:lnTo>
                    <a:pt x="50" y="22"/>
                  </a:lnTo>
                  <a:lnTo>
                    <a:pt x="47" y="23"/>
                  </a:lnTo>
                  <a:lnTo>
                    <a:pt x="44" y="25"/>
                  </a:lnTo>
                  <a:lnTo>
                    <a:pt x="42" y="26"/>
                  </a:lnTo>
                  <a:lnTo>
                    <a:pt x="39" y="28"/>
                  </a:lnTo>
                  <a:lnTo>
                    <a:pt x="36" y="30"/>
                  </a:lnTo>
                  <a:lnTo>
                    <a:pt x="34" y="32"/>
                  </a:lnTo>
                  <a:lnTo>
                    <a:pt x="31" y="33"/>
                  </a:lnTo>
                  <a:lnTo>
                    <a:pt x="29" y="35"/>
                  </a:lnTo>
                  <a:lnTo>
                    <a:pt x="0" y="17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74" name="Freeform 581"/>
            <p:cNvSpPr>
              <a:spLocks/>
            </p:cNvSpPr>
            <p:nvPr/>
          </p:nvSpPr>
          <p:spPr bwMode="auto">
            <a:xfrm>
              <a:off x="2513404" y="2658938"/>
              <a:ext cx="470099" cy="431743"/>
            </a:xfrm>
            <a:custGeom>
              <a:avLst/>
              <a:gdLst>
                <a:gd name="T0" fmla="*/ 0 w 258"/>
                <a:gd name="T1" fmla="*/ 78 h 186"/>
                <a:gd name="T2" fmla="*/ 18 w 258"/>
                <a:gd name="T3" fmla="*/ 72 h 186"/>
                <a:gd name="T4" fmla="*/ 30 w 258"/>
                <a:gd name="T5" fmla="*/ 60 h 186"/>
                <a:gd name="T6" fmla="*/ 42 w 258"/>
                <a:gd name="T7" fmla="*/ 48 h 186"/>
                <a:gd name="T8" fmla="*/ 60 w 258"/>
                <a:gd name="T9" fmla="*/ 36 h 186"/>
                <a:gd name="T10" fmla="*/ 78 w 258"/>
                <a:gd name="T11" fmla="*/ 30 h 186"/>
                <a:gd name="T12" fmla="*/ 90 w 258"/>
                <a:gd name="T13" fmla="*/ 18 h 186"/>
                <a:gd name="T14" fmla="*/ 108 w 258"/>
                <a:gd name="T15" fmla="*/ 12 h 186"/>
                <a:gd name="T16" fmla="*/ 126 w 258"/>
                <a:gd name="T17" fmla="*/ 0 h 186"/>
                <a:gd name="T18" fmla="*/ 258 w 258"/>
                <a:gd name="T19" fmla="*/ 132 h 186"/>
                <a:gd name="T20" fmla="*/ 240 w 258"/>
                <a:gd name="T21" fmla="*/ 144 h 186"/>
                <a:gd name="T22" fmla="*/ 222 w 258"/>
                <a:gd name="T23" fmla="*/ 156 h 186"/>
                <a:gd name="T24" fmla="*/ 210 w 258"/>
                <a:gd name="T25" fmla="*/ 168 h 186"/>
                <a:gd name="T26" fmla="*/ 192 w 258"/>
                <a:gd name="T27" fmla="*/ 174 h 186"/>
                <a:gd name="T28" fmla="*/ 174 w 258"/>
                <a:gd name="T29" fmla="*/ 186 h 186"/>
                <a:gd name="T30" fmla="*/ 0 w 258"/>
                <a:gd name="T31" fmla="*/ 7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8" h="186">
                  <a:moveTo>
                    <a:pt x="0" y="78"/>
                  </a:moveTo>
                  <a:lnTo>
                    <a:pt x="18" y="72"/>
                  </a:lnTo>
                  <a:lnTo>
                    <a:pt x="30" y="60"/>
                  </a:lnTo>
                  <a:lnTo>
                    <a:pt x="42" y="48"/>
                  </a:lnTo>
                  <a:lnTo>
                    <a:pt x="60" y="36"/>
                  </a:lnTo>
                  <a:lnTo>
                    <a:pt x="78" y="30"/>
                  </a:lnTo>
                  <a:lnTo>
                    <a:pt x="90" y="18"/>
                  </a:lnTo>
                  <a:lnTo>
                    <a:pt x="108" y="12"/>
                  </a:lnTo>
                  <a:lnTo>
                    <a:pt x="126" y="0"/>
                  </a:lnTo>
                  <a:lnTo>
                    <a:pt x="258" y="132"/>
                  </a:lnTo>
                  <a:lnTo>
                    <a:pt x="240" y="144"/>
                  </a:lnTo>
                  <a:lnTo>
                    <a:pt x="222" y="156"/>
                  </a:lnTo>
                  <a:lnTo>
                    <a:pt x="210" y="168"/>
                  </a:lnTo>
                  <a:lnTo>
                    <a:pt x="192" y="174"/>
                  </a:lnTo>
                  <a:lnTo>
                    <a:pt x="174" y="186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A6D9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75" name="Freeform 582"/>
            <p:cNvSpPr>
              <a:spLocks/>
            </p:cNvSpPr>
            <p:nvPr/>
          </p:nvSpPr>
          <p:spPr bwMode="auto">
            <a:xfrm>
              <a:off x="2513404" y="2658938"/>
              <a:ext cx="470099" cy="431743"/>
            </a:xfrm>
            <a:custGeom>
              <a:avLst/>
              <a:gdLst>
                <a:gd name="T0" fmla="*/ 0 w 43"/>
                <a:gd name="T1" fmla="*/ 13 h 31"/>
                <a:gd name="T2" fmla="*/ 3 w 43"/>
                <a:gd name="T3" fmla="*/ 12 h 31"/>
                <a:gd name="T4" fmla="*/ 5 w 43"/>
                <a:gd name="T5" fmla="*/ 10 h 31"/>
                <a:gd name="T6" fmla="*/ 7 w 43"/>
                <a:gd name="T7" fmla="*/ 8 h 31"/>
                <a:gd name="T8" fmla="*/ 10 w 43"/>
                <a:gd name="T9" fmla="*/ 6 h 31"/>
                <a:gd name="T10" fmla="*/ 13 w 43"/>
                <a:gd name="T11" fmla="*/ 5 h 31"/>
                <a:gd name="T12" fmla="*/ 15 w 43"/>
                <a:gd name="T13" fmla="*/ 3 h 31"/>
                <a:gd name="T14" fmla="*/ 18 w 43"/>
                <a:gd name="T15" fmla="*/ 2 h 31"/>
                <a:gd name="T16" fmla="*/ 21 w 43"/>
                <a:gd name="T17" fmla="*/ 0 h 31"/>
                <a:gd name="T18" fmla="*/ 43 w 43"/>
                <a:gd name="T19" fmla="*/ 22 h 31"/>
                <a:gd name="T20" fmla="*/ 40 w 43"/>
                <a:gd name="T21" fmla="*/ 24 h 31"/>
                <a:gd name="T22" fmla="*/ 37 w 43"/>
                <a:gd name="T23" fmla="*/ 26 h 31"/>
                <a:gd name="T24" fmla="*/ 35 w 43"/>
                <a:gd name="T25" fmla="*/ 28 h 31"/>
                <a:gd name="T26" fmla="*/ 32 w 43"/>
                <a:gd name="T27" fmla="*/ 29 h 31"/>
                <a:gd name="T28" fmla="*/ 29 w 43"/>
                <a:gd name="T29" fmla="*/ 31 h 31"/>
                <a:gd name="T30" fmla="*/ 0 w 43"/>
                <a:gd name="T3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" h="31">
                  <a:moveTo>
                    <a:pt x="0" y="13"/>
                  </a:moveTo>
                  <a:lnTo>
                    <a:pt x="3" y="12"/>
                  </a:lnTo>
                  <a:lnTo>
                    <a:pt x="5" y="10"/>
                  </a:lnTo>
                  <a:lnTo>
                    <a:pt x="7" y="8"/>
                  </a:lnTo>
                  <a:lnTo>
                    <a:pt x="10" y="6"/>
                  </a:lnTo>
                  <a:lnTo>
                    <a:pt x="13" y="5"/>
                  </a:lnTo>
                  <a:lnTo>
                    <a:pt x="15" y="3"/>
                  </a:lnTo>
                  <a:lnTo>
                    <a:pt x="18" y="2"/>
                  </a:lnTo>
                  <a:lnTo>
                    <a:pt x="21" y="0"/>
                  </a:lnTo>
                  <a:lnTo>
                    <a:pt x="43" y="22"/>
                  </a:lnTo>
                  <a:lnTo>
                    <a:pt x="40" y="24"/>
                  </a:lnTo>
                  <a:lnTo>
                    <a:pt x="37" y="26"/>
                  </a:lnTo>
                  <a:lnTo>
                    <a:pt x="35" y="28"/>
                  </a:lnTo>
                  <a:lnTo>
                    <a:pt x="32" y="29"/>
                  </a:lnTo>
                  <a:lnTo>
                    <a:pt x="29" y="31"/>
                  </a:lnTo>
                  <a:lnTo>
                    <a:pt x="0" y="13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76" name="Freeform 583"/>
            <p:cNvSpPr>
              <a:spLocks/>
            </p:cNvSpPr>
            <p:nvPr/>
          </p:nvSpPr>
          <p:spPr bwMode="auto">
            <a:xfrm>
              <a:off x="2874177" y="3007117"/>
              <a:ext cx="393571" cy="362107"/>
            </a:xfrm>
            <a:custGeom>
              <a:avLst/>
              <a:gdLst>
                <a:gd name="T0" fmla="*/ 0 w 216"/>
                <a:gd name="T1" fmla="*/ 48 h 156"/>
                <a:gd name="T2" fmla="*/ 12 w 216"/>
                <a:gd name="T3" fmla="*/ 42 h 156"/>
                <a:gd name="T4" fmla="*/ 30 w 216"/>
                <a:gd name="T5" fmla="*/ 30 h 156"/>
                <a:gd name="T6" fmla="*/ 42 w 216"/>
                <a:gd name="T7" fmla="*/ 18 h 156"/>
                <a:gd name="T8" fmla="*/ 60 w 216"/>
                <a:gd name="T9" fmla="*/ 12 h 156"/>
                <a:gd name="T10" fmla="*/ 78 w 216"/>
                <a:gd name="T11" fmla="*/ 0 h 156"/>
                <a:gd name="T12" fmla="*/ 216 w 216"/>
                <a:gd name="T13" fmla="*/ 132 h 156"/>
                <a:gd name="T14" fmla="*/ 192 w 216"/>
                <a:gd name="T15" fmla="*/ 144 h 156"/>
                <a:gd name="T16" fmla="*/ 174 w 216"/>
                <a:gd name="T17" fmla="*/ 156 h 156"/>
                <a:gd name="T18" fmla="*/ 0 w 216"/>
                <a:gd name="T19" fmla="*/ 4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56">
                  <a:moveTo>
                    <a:pt x="0" y="48"/>
                  </a:moveTo>
                  <a:lnTo>
                    <a:pt x="12" y="42"/>
                  </a:lnTo>
                  <a:lnTo>
                    <a:pt x="30" y="30"/>
                  </a:lnTo>
                  <a:lnTo>
                    <a:pt x="42" y="18"/>
                  </a:lnTo>
                  <a:lnTo>
                    <a:pt x="60" y="12"/>
                  </a:lnTo>
                  <a:lnTo>
                    <a:pt x="78" y="0"/>
                  </a:lnTo>
                  <a:lnTo>
                    <a:pt x="216" y="132"/>
                  </a:lnTo>
                  <a:lnTo>
                    <a:pt x="192" y="144"/>
                  </a:lnTo>
                  <a:lnTo>
                    <a:pt x="174" y="156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D9E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77" name="Freeform 584"/>
            <p:cNvSpPr>
              <a:spLocks/>
            </p:cNvSpPr>
            <p:nvPr/>
          </p:nvSpPr>
          <p:spPr bwMode="auto">
            <a:xfrm>
              <a:off x="2874177" y="3007117"/>
              <a:ext cx="393571" cy="362107"/>
            </a:xfrm>
            <a:custGeom>
              <a:avLst/>
              <a:gdLst>
                <a:gd name="T0" fmla="*/ 0 w 36"/>
                <a:gd name="T1" fmla="*/ 8 h 26"/>
                <a:gd name="T2" fmla="*/ 2 w 36"/>
                <a:gd name="T3" fmla="*/ 7 h 26"/>
                <a:gd name="T4" fmla="*/ 5 w 36"/>
                <a:gd name="T5" fmla="*/ 5 h 26"/>
                <a:gd name="T6" fmla="*/ 7 w 36"/>
                <a:gd name="T7" fmla="*/ 3 h 26"/>
                <a:gd name="T8" fmla="*/ 10 w 36"/>
                <a:gd name="T9" fmla="*/ 2 h 26"/>
                <a:gd name="T10" fmla="*/ 13 w 36"/>
                <a:gd name="T11" fmla="*/ 0 h 26"/>
                <a:gd name="T12" fmla="*/ 36 w 36"/>
                <a:gd name="T13" fmla="*/ 22 h 26"/>
                <a:gd name="T14" fmla="*/ 32 w 36"/>
                <a:gd name="T15" fmla="*/ 24 h 26"/>
                <a:gd name="T16" fmla="*/ 29 w 36"/>
                <a:gd name="T17" fmla="*/ 26 h 26"/>
                <a:gd name="T18" fmla="*/ 0 w 36"/>
                <a:gd name="T1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6">
                  <a:moveTo>
                    <a:pt x="0" y="8"/>
                  </a:move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36" y="22"/>
                  </a:lnTo>
                  <a:lnTo>
                    <a:pt x="32" y="24"/>
                  </a:lnTo>
                  <a:lnTo>
                    <a:pt x="29" y="26"/>
                  </a:lnTo>
                  <a:lnTo>
                    <a:pt x="0" y="8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78" name="Freeform 585"/>
            <p:cNvSpPr>
              <a:spLocks/>
            </p:cNvSpPr>
            <p:nvPr/>
          </p:nvSpPr>
          <p:spPr bwMode="auto">
            <a:xfrm>
              <a:off x="2218225" y="1739744"/>
              <a:ext cx="612222" cy="529233"/>
            </a:xfrm>
            <a:custGeom>
              <a:avLst/>
              <a:gdLst>
                <a:gd name="T0" fmla="*/ 0 w 336"/>
                <a:gd name="T1" fmla="*/ 96 h 228"/>
                <a:gd name="T2" fmla="*/ 18 w 336"/>
                <a:gd name="T3" fmla="*/ 90 h 228"/>
                <a:gd name="T4" fmla="*/ 30 w 336"/>
                <a:gd name="T5" fmla="*/ 78 h 228"/>
                <a:gd name="T6" fmla="*/ 48 w 336"/>
                <a:gd name="T7" fmla="*/ 72 h 228"/>
                <a:gd name="T8" fmla="*/ 66 w 336"/>
                <a:gd name="T9" fmla="*/ 66 h 228"/>
                <a:gd name="T10" fmla="*/ 78 w 336"/>
                <a:gd name="T11" fmla="*/ 60 h 228"/>
                <a:gd name="T12" fmla="*/ 96 w 336"/>
                <a:gd name="T13" fmla="*/ 54 h 228"/>
                <a:gd name="T14" fmla="*/ 114 w 336"/>
                <a:gd name="T15" fmla="*/ 48 h 228"/>
                <a:gd name="T16" fmla="*/ 132 w 336"/>
                <a:gd name="T17" fmla="*/ 42 h 228"/>
                <a:gd name="T18" fmla="*/ 144 w 336"/>
                <a:gd name="T19" fmla="*/ 36 h 228"/>
                <a:gd name="T20" fmla="*/ 162 w 336"/>
                <a:gd name="T21" fmla="*/ 30 h 228"/>
                <a:gd name="T22" fmla="*/ 180 w 336"/>
                <a:gd name="T23" fmla="*/ 24 h 228"/>
                <a:gd name="T24" fmla="*/ 198 w 336"/>
                <a:gd name="T25" fmla="*/ 18 h 228"/>
                <a:gd name="T26" fmla="*/ 216 w 336"/>
                <a:gd name="T27" fmla="*/ 12 h 228"/>
                <a:gd name="T28" fmla="*/ 234 w 336"/>
                <a:gd name="T29" fmla="*/ 6 h 228"/>
                <a:gd name="T30" fmla="*/ 252 w 336"/>
                <a:gd name="T31" fmla="*/ 0 h 228"/>
                <a:gd name="T32" fmla="*/ 336 w 336"/>
                <a:gd name="T33" fmla="*/ 150 h 228"/>
                <a:gd name="T34" fmla="*/ 318 w 336"/>
                <a:gd name="T35" fmla="*/ 156 h 228"/>
                <a:gd name="T36" fmla="*/ 300 w 336"/>
                <a:gd name="T37" fmla="*/ 162 h 228"/>
                <a:gd name="T38" fmla="*/ 282 w 336"/>
                <a:gd name="T39" fmla="*/ 168 h 228"/>
                <a:gd name="T40" fmla="*/ 264 w 336"/>
                <a:gd name="T41" fmla="*/ 174 h 228"/>
                <a:gd name="T42" fmla="*/ 252 w 336"/>
                <a:gd name="T43" fmla="*/ 180 h 228"/>
                <a:gd name="T44" fmla="*/ 234 w 336"/>
                <a:gd name="T45" fmla="*/ 186 h 228"/>
                <a:gd name="T46" fmla="*/ 216 w 336"/>
                <a:gd name="T47" fmla="*/ 192 h 228"/>
                <a:gd name="T48" fmla="*/ 198 w 336"/>
                <a:gd name="T49" fmla="*/ 198 h 228"/>
                <a:gd name="T50" fmla="*/ 180 w 336"/>
                <a:gd name="T51" fmla="*/ 204 h 228"/>
                <a:gd name="T52" fmla="*/ 168 w 336"/>
                <a:gd name="T53" fmla="*/ 216 h 228"/>
                <a:gd name="T54" fmla="*/ 150 w 336"/>
                <a:gd name="T55" fmla="*/ 222 h 228"/>
                <a:gd name="T56" fmla="*/ 132 w 336"/>
                <a:gd name="T57" fmla="*/ 228 h 228"/>
                <a:gd name="T58" fmla="*/ 0 w 336"/>
                <a:gd name="T59" fmla="*/ 9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6" h="228">
                  <a:moveTo>
                    <a:pt x="0" y="96"/>
                  </a:moveTo>
                  <a:lnTo>
                    <a:pt x="18" y="90"/>
                  </a:lnTo>
                  <a:lnTo>
                    <a:pt x="30" y="78"/>
                  </a:lnTo>
                  <a:lnTo>
                    <a:pt x="48" y="72"/>
                  </a:lnTo>
                  <a:lnTo>
                    <a:pt x="66" y="66"/>
                  </a:lnTo>
                  <a:lnTo>
                    <a:pt x="78" y="60"/>
                  </a:lnTo>
                  <a:lnTo>
                    <a:pt x="96" y="54"/>
                  </a:lnTo>
                  <a:lnTo>
                    <a:pt x="114" y="48"/>
                  </a:lnTo>
                  <a:lnTo>
                    <a:pt x="132" y="42"/>
                  </a:lnTo>
                  <a:lnTo>
                    <a:pt x="144" y="36"/>
                  </a:lnTo>
                  <a:lnTo>
                    <a:pt x="162" y="30"/>
                  </a:lnTo>
                  <a:lnTo>
                    <a:pt x="180" y="24"/>
                  </a:lnTo>
                  <a:lnTo>
                    <a:pt x="198" y="18"/>
                  </a:lnTo>
                  <a:lnTo>
                    <a:pt x="216" y="12"/>
                  </a:lnTo>
                  <a:lnTo>
                    <a:pt x="234" y="6"/>
                  </a:lnTo>
                  <a:lnTo>
                    <a:pt x="252" y="0"/>
                  </a:lnTo>
                  <a:lnTo>
                    <a:pt x="336" y="150"/>
                  </a:lnTo>
                  <a:lnTo>
                    <a:pt x="318" y="156"/>
                  </a:lnTo>
                  <a:lnTo>
                    <a:pt x="300" y="162"/>
                  </a:lnTo>
                  <a:lnTo>
                    <a:pt x="282" y="168"/>
                  </a:lnTo>
                  <a:lnTo>
                    <a:pt x="264" y="174"/>
                  </a:lnTo>
                  <a:lnTo>
                    <a:pt x="252" y="180"/>
                  </a:lnTo>
                  <a:lnTo>
                    <a:pt x="234" y="186"/>
                  </a:lnTo>
                  <a:lnTo>
                    <a:pt x="216" y="192"/>
                  </a:lnTo>
                  <a:lnTo>
                    <a:pt x="198" y="198"/>
                  </a:lnTo>
                  <a:lnTo>
                    <a:pt x="180" y="204"/>
                  </a:lnTo>
                  <a:lnTo>
                    <a:pt x="168" y="216"/>
                  </a:lnTo>
                  <a:lnTo>
                    <a:pt x="150" y="222"/>
                  </a:lnTo>
                  <a:lnTo>
                    <a:pt x="132" y="228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79" name="Freeform 586"/>
            <p:cNvSpPr>
              <a:spLocks/>
            </p:cNvSpPr>
            <p:nvPr/>
          </p:nvSpPr>
          <p:spPr bwMode="auto">
            <a:xfrm>
              <a:off x="2218225" y="1739744"/>
              <a:ext cx="612222" cy="529233"/>
            </a:xfrm>
            <a:custGeom>
              <a:avLst/>
              <a:gdLst>
                <a:gd name="T0" fmla="*/ 0 w 56"/>
                <a:gd name="T1" fmla="*/ 16 h 38"/>
                <a:gd name="T2" fmla="*/ 3 w 56"/>
                <a:gd name="T3" fmla="*/ 15 h 38"/>
                <a:gd name="T4" fmla="*/ 5 w 56"/>
                <a:gd name="T5" fmla="*/ 13 h 38"/>
                <a:gd name="T6" fmla="*/ 8 w 56"/>
                <a:gd name="T7" fmla="*/ 12 h 38"/>
                <a:gd name="T8" fmla="*/ 11 w 56"/>
                <a:gd name="T9" fmla="*/ 11 h 38"/>
                <a:gd name="T10" fmla="*/ 13 w 56"/>
                <a:gd name="T11" fmla="*/ 10 h 38"/>
                <a:gd name="T12" fmla="*/ 16 w 56"/>
                <a:gd name="T13" fmla="*/ 9 h 38"/>
                <a:gd name="T14" fmla="*/ 19 w 56"/>
                <a:gd name="T15" fmla="*/ 8 h 38"/>
                <a:gd name="T16" fmla="*/ 22 w 56"/>
                <a:gd name="T17" fmla="*/ 7 h 38"/>
                <a:gd name="T18" fmla="*/ 24 w 56"/>
                <a:gd name="T19" fmla="*/ 6 h 38"/>
                <a:gd name="T20" fmla="*/ 27 w 56"/>
                <a:gd name="T21" fmla="*/ 5 h 38"/>
                <a:gd name="T22" fmla="*/ 30 w 56"/>
                <a:gd name="T23" fmla="*/ 4 h 38"/>
                <a:gd name="T24" fmla="*/ 33 w 56"/>
                <a:gd name="T25" fmla="*/ 3 h 38"/>
                <a:gd name="T26" fmla="*/ 36 w 56"/>
                <a:gd name="T27" fmla="*/ 2 h 38"/>
                <a:gd name="T28" fmla="*/ 39 w 56"/>
                <a:gd name="T29" fmla="*/ 1 h 38"/>
                <a:gd name="T30" fmla="*/ 42 w 56"/>
                <a:gd name="T31" fmla="*/ 0 h 38"/>
                <a:gd name="T32" fmla="*/ 56 w 56"/>
                <a:gd name="T33" fmla="*/ 25 h 38"/>
                <a:gd name="T34" fmla="*/ 53 w 56"/>
                <a:gd name="T35" fmla="*/ 26 h 38"/>
                <a:gd name="T36" fmla="*/ 50 w 56"/>
                <a:gd name="T37" fmla="*/ 27 h 38"/>
                <a:gd name="T38" fmla="*/ 47 w 56"/>
                <a:gd name="T39" fmla="*/ 28 h 38"/>
                <a:gd name="T40" fmla="*/ 44 w 56"/>
                <a:gd name="T41" fmla="*/ 29 h 38"/>
                <a:gd name="T42" fmla="*/ 42 w 56"/>
                <a:gd name="T43" fmla="*/ 30 h 38"/>
                <a:gd name="T44" fmla="*/ 39 w 56"/>
                <a:gd name="T45" fmla="*/ 31 h 38"/>
                <a:gd name="T46" fmla="*/ 36 w 56"/>
                <a:gd name="T47" fmla="*/ 32 h 38"/>
                <a:gd name="T48" fmla="*/ 33 w 56"/>
                <a:gd name="T49" fmla="*/ 33 h 38"/>
                <a:gd name="T50" fmla="*/ 30 w 56"/>
                <a:gd name="T51" fmla="*/ 34 h 38"/>
                <a:gd name="T52" fmla="*/ 28 w 56"/>
                <a:gd name="T53" fmla="*/ 36 h 38"/>
                <a:gd name="T54" fmla="*/ 25 w 56"/>
                <a:gd name="T55" fmla="*/ 37 h 38"/>
                <a:gd name="T56" fmla="*/ 22 w 56"/>
                <a:gd name="T57" fmla="*/ 38 h 38"/>
                <a:gd name="T58" fmla="*/ 0 w 56"/>
                <a:gd name="T59" fmla="*/ 1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38">
                  <a:moveTo>
                    <a:pt x="0" y="16"/>
                  </a:moveTo>
                  <a:lnTo>
                    <a:pt x="3" y="15"/>
                  </a:lnTo>
                  <a:lnTo>
                    <a:pt x="5" y="13"/>
                  </a:lnTo>
                  <a:lnTo>
                    <a:pt x="8" y="12"/>
                  </a:lnTo>
                  <a:lnTo>
                    <a:pt x="11" y="11"/>
                  </a:lnTo>
                  <a:lnTo>
                    <a:pt x="13" y="10"/>
                  </a:lnTo>
                  <a:lnTo>
                    <a:pt x="16" y="9"/>
                  </a:lnTo>
                  <a:lnTo>
                    <a:pt x="19" y="8"/>
                  </a:lnTo>
                  <a:lnTo>
                    <a:pt x="22" y="7"/>
                  </a:lnTo>
                  <a:lnTo>
                    <a:pt x="24" y="6"/>
                  </a:lnTo>
                  <a:lnTo>
                    <a:pt x="27" y="5"/>
                  </a:lnTo>
                  <a:lnTo>
                    <a:pt x="30" y="4"/>
                  </a:lnTo>
                  <a:lnTo>
                    <a:pt x="33" y="3"/>
                  </a:lnTo>
                  <a:lnTo>
                    <a:pt x="36" y="2"/>
                  </a:lnTo>
                  <a:lnTo>
                    <a:pt x="39" y="1"/>
                  </a:lnTo>
                  <a:lnTo>
                    <a:pt x="42" y="0"/>
                  </a:lnTo>
                  <a:lnTo>
                    <a:pt x="56" y="25"/>
                  </a:lnTo>
                  <a:lnTo>
                    <a:pt x="53" y="26"/>
                  </a:lnTo>
                  <a:lnTo>
                    <a:pt x="50" y="27"/>
                  </a:lnTo>
                  <a:lnTo>
                    <a:pt x="47" y="28"/>
                  </a:lnTo>
                  <a:lnTo>
                    <a:pt x="44" y="29"/>
                  </a:lnTo>
                  <a:lnTo>
                    <a:pt x="42" y="30"/>
                  </a:lnTo>
                  <a:lnTo>
                    <a:pt x="39" y="31"/>
                  </a:lnTo>
                  <a:lnTo>
                    <a:pt x="36" y="32"/>
                  </a:lnTo>
                  <a:lnTo>
                    <a:pt x="33" y="33"/>
                  </a:lnTo>
                  <a:lnTo>
                    <a:pt x="30" y="34"/>
                  </a:lnTo>
                  <a:lnTo>
                    <a:pt x="28" y="36"/>
                  </a:lnTo>
                  <a:lnTo>
                    <a:pt x="25" y="37"/>
                  </a:lnTo>
                  <a:lnTo>
                    <a:pt x="22" y="38"/>
                  </a:lnTo>
                  <a:lnTo>
                    <a:pt x="0" y="1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80" name="Freeform 587"/>
            <p:cNvSpPr>
              <a:spLocks/>
            </p:cNvSpPr>
            <p:nvPr/>
          </p:nvSpPr>
          <p:spPr bwMode="auto">
            <a:xfrm>
              <a:off x="2491539" y="2129705"/>
              <a:ext cx="513829" cy="487451"/>
            </a:xfrm>
            <a:custGeom>
              <a:avLst/>
              <a:gdLst>
                <a:gd name="T0" fmla="*/ 0 w 282"/>
                <a:gd name="T1" fmla="*/ 78 h 210"/>
                <a:gd name="T2" fmla="*/ 12 w 282"/>
                <a:gd name="T3" fmla="*/ 66 h 210"/>
                <a:gd name="T4" fmla="*/ 30 w 282"/>
                <a:gd name="T5" fmla="*/ 60 h 210"/>
                <a:gd name="T6" fmla="*/ 48 w 282"/>
                <a:gd name="T7" fmla="*/ 54 h 210"/>
                <a:gd name="T8" fmla="*/ 60 w 282"/>
                <a:gd name="T9" fmla="*/ 48 h 210"/>
                <a:gd name="T10" fmla="*/ 78 w 282"/>
                <a:gd name="T11" fmla="*/ 42 h 210"/>
                <a:gd name="T12" fmla="*/ 96 w 282"/>
                <a:gd name="T13" fmla="*/ 36 h 210"/>
                <a:gd name="T14" fmla="*/ 114 w 282"/>
                <a:gd name="T15" fmla="*/ 30 h 210"/>
                <a:gd name="T16" fmla="*/ 126 w 282"/>
                <a:gd name="T17" fmla="*/ 24 h 210"/>
                <a:gd name="T18" fmla="*/ 144 w 282"/>
                <a:gd name="T19" fmla="*/ 18 h 210"/>
                <a:gd name="T20" fmla="*/ 162 w 282"/>
                <a:gd name="T21" fmla="*/ 12 h 210"/>
                <a:gd name="T22" fmla="*/ 180 w 282"/>
                <a:gd name="T23" fmla="*/ 6 h 210"/>
                <a:gd name="T24" fmla="*/ 198 w 282"/>
                <a:gd name="T25" fmla="*/ 0 h 210"/>
                <a:gd name="T26" fmla="*/ 282 w 282"/>
                <a:gd name="T27" fmla="*/ 156 h 210"/>
                <a:gd name="T28" fmla="*/ 264 w 282"/>
                <a:gd name="T29" fmla="*/ 156 h 210"/>
                <a:gd name="T30" fmla="*/ 246 w 282"/>
                <a:gd name="T31" fmla="*/ 168 h 210"/>
                <a:gd name="T32" fmla="*/ 222 w 282"/>
                <a:gd name="T33" fmla="*/ 174 h 210"/>
                <a:gd name="T34" fmla="*/ 204 w 282"/>
                <a:gd name="T35" fmla="*/ 180 h 210"/>
                <a:gd name="T36" fmla="*/ 186 w 282"/>
                <a:gd name="T37" fmla="*/ 186 h 210"/>
                <a:gd name="T38" fmla="*/ 168 w 282"/>
                <a:gd name="T39" fmla="*/ 192 h 210"/>
                <a:gd name="T40" fmla="*/ 150 w 282"/>
                <a:gd name="T41" fmla="*/ 204 h 210"/>
                <a:gd name="T42" fmla="*/ 132 w 282"/>
                <a:gd name="T43" fmla="*/ 210 h 210"/>
                <a:gd name="T44" fmla="*/ 0 w 282"/>
                <a:gd name="T45" fmla="*/ 7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2" h="210">
                  <a:moveTo>
                    <a:pt x="0" y="78"/>
                  </a:moveTo>
                  <a:lnTo>
                    <a:pt x="12" y="66"/>
                  </a:lnTo>
                  <a:lnTo>
                    <a:pt x="30" y="60"/>
                  </a:lnTo>
                  <a:lnTo>
                    <a:pt x="48" y="54"/>
                  </a:lnTo>
                  <a:lnTo>
                    <a:pt x="60" y="48"/>
                  </a:lnTo>
                  <a:lnTo>
                    <a:pt x="78" y="42"/>
                  </a:lnTo>
                  <a:lnTo>
                    <a:pt x="96" y="36"/>
                  </a:lnTo>
                  <a:lnTo>
                    <a:pt x="114" y="30"/>
                  </a:lnTo>
                  <a:lnTo>
                    <a:pt x="126" y="24"/>
                  </a:lnTo>
                  <a:lnTo>
                    <a:pt x="144" y="18"/>
                  </a:lnTo>
                  <a:lnTo>
                    <a:pt x="162" y="12"/>
                  </a:lnTo>
                  <a:lnTo>
                    <a:pt x="180" y="6"/>
                  </a:lnTo>
                  <a:lnTo>
                    <a:pt x="198" y="0"/>
                  </a:lnTo>
                  <a:lnTo>
                    <a:pt x="282" y="156"/>
                  </a:lnTo>
                  <a:lnTo>
                    <a:pt x="264" y="156"/>
                  </a:lnTo>
                  <a:lnTo>
                    <a:pt x="246" y="168"/>
                  </a:lnTo>
                  <a:lnTo>
                    <a:pt x="222" y="174"/>
                  </a:lnTo>
                  <a:lnTo>
                    <a:pt x="204" y="180"/>
                  </a:lnTo>
                  <a:lnTo>
                    <a:pt x="186" y="186"/>
                  </a:lnTo>
                  <a:lnTo>
                    <a:pt x="168" y="192"/>
                  </a:lnTo>
                  <a:lnTo>
                    <a:pt x="150" y="204"/>
                  </a:lnTo>
                  <a:lnTo>
                    <a:pt x="132" y="21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A6D9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81" name="Freeform 588"/>
            <p:cNvSpPr>
              <a:spLocks/>
            </p:cNvSpPr>
            <p:nvPr/>
          </p:nvSpPr>
          <p:spPr bwMode="auto">
            <a:xfrm>
              <a:off x="2491539" y="2129705"/>
              <a:ext cx="513829" cy="487451"/>
            </a:xfrm>
            <a:custGeom>
              <a:avLst/>
              <a:gdLst>
                <a:gd name="T0" fmla="*/ 0 w 47"/>
                <a:gd name="T1" fmla="*/ 13 h 35"/>
                <a:gd name="T2" fmla="*/ 2 w 47"/>
                <a:gd name="T3" fmla="*/ 11 h 35"/>
                <a:gd name="T4" fmla="*/ 5 w 47"/>
                <a:gd name="T5" fmla="*/ 10 h 35"/>
                <a:gd name="T6" fmla="*/ 8 w 47"/>
                <a:gd name="T7" fmla="*/ 9 h 35"/>
                <a:gd name="T8" fmla="*/ 10 w 47"/>
                <a:gd name="T9" fmla="*/ 8 h 35"/>
                <a:gd name="T10" fmla="*/ 13 w 47"/>
                <a:gd name="T11" fmla="*/ 7 h 35"/>
                <a:gd name="T12" fmla="*/ 16 w 47"/>
                <a:gd name="T13" fmla="*/ 6 h 35"/>
                <a:gd name="T14" fmla="*/ 19 w 47"/>
                <a:gd name="T15" fmla="*/ 5 h 35"/>
                <a:gd name="T16" fmla="*/ 21 w 47"/>
                <a:gd name="T17" fmla="*/ 4 h 35"/>
                <a:gd name="T18" fmla="*/ 24 w 47"/>
                <a:gd name="T19" fmla="*/ 3 h 35"/>
                <a:gd name="T20" fmla="*/ 27 w 47"/>
                <a:gd name="T21" fmla="*/ 2 h 35"/>
                <a:gd name="T22" fmla="*/ 30 w 47"/>
                <a:gd name="T23" fmla="*/ 1 h 35"/>
                <a:gd name="T24" fmla="*/ 33 w 47"/>
                <a:gd name="T25" fmla="*/ 0 h 35"/>
                <a:gd name="T26" fmla="*/ 47 w 47"/>
                <a:gd name="T27" fmla="*/ 26 h 35"/>
                <a:gd name="T28" fmla="*/ 44 w 47"/>
                <a:gd name="T29" fmla="*/ 26 h 35"/>
                <a:gd name="T30" fmla="*/ 41 w 47"/>
                <a:gd name="T31" fmla="*/ 28 h 35"/>
                <a:gd name="T32" fmla="*/ 37 w 47"/>
                <a:gd name="T33" fmla="*/ 29 h 35"/>
                <a:gd name="T34" fmla="*/ 34 w 47"/>
                <a:gd name="T35" fmla="*/ 30 h 35"/>
                <a:gd name="T36" fmla="*/ 31 w 47"/>
                <a:gd name="T37" fmla="*/ 31 h 35"/>
                <a:gd name="T38" fmla="*/ 28 w 47"/>
                <a:gd name="T39" fmla="*/ 32 h 35"/>
                <a:gd name="T40" fmla="*/ 25 w 47"/>
                <a:gd name="T41" fmla="*/ 34 h 35"/>
                <a:gd name="T42" fmla="*/ 22 w 47"/>
                <a:gd name="T43" fmla="*/ 35 h 35"/>
                <a:gd name="T44" fmla="*/ 0 w 47"/>
                <a:gd name="T45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35">
                  <a:moveTo>
                    <a:pt x="0" y="13"/>
                  </a:moveTo>
                  <a:lnTo>
                    <a:pt x="2" y="11"/>
                  </a:lnTo>
                  <a:lnTo>
                    <a:pt x="5" y="10"/>
                  </a:lnTo>
                  <a:lnTo>
                    <a:pt x="8" y="9"/>
                  </a:lnTo>
                  <a:lnTo>
                    <a:pt x="10" y="8"/>
                  </a:lnTo>
                  <a:lnTo>
                    <a:pt x="13" y="7"/>
                  </a:lnTo>
                  <a:lnTo>
                    <a:pt x="16" y="6"/>
                  </a:lnTo>
                  <a:lnTo>
                    <a:pt x="19" y="5"/>
                  </a:lnTo>
                  <a:lnTo>
                    <a:pt x="21" y="4"/>
                  </a:lnTo>
                  <a:lnTo>
                    <a:pt x="24" y="3"/>
                  </a:lnTo>
                  <a:lnTo>
                    <a:pt x="27" y="2"/>
                  </a:lnTo>
                  <a:lnTo>
                    <a:pt x="30" y="1"/>
                  </a:lnTo>
                  <a:lnTo>
                    <a:pt x="33" y="0"/>
                  </a:lnTo>
                  <a:lnTo>
                    <a:pt x="47" y="26"/>
                  </a:lnTo>
                  <a:lnTo>
                    <a:pt x="44" y="26"/>
                  </a:lnTo>
                  <a:lnTo>
                    <a:pt x="41" y="28"/>
                  </a:lnTo>
                  <a:lnTo>
                    <a:pt x="37" y="29"/>
                  </a:lnTo>
                  <a:lnTo>
                    <a:pt x="34" y="30"/>
                  </a:lnTo>
                  <a:lnTo>
                    <a:pt x="31" y="31"/>
                  </a:lnTo>
                  <a:lnTo>
                    <a:pt x="28" y="32"/>
                  </a:lnTo>
                  <a:lnTo>
                    <a:pt x="25" y="34"/>
                  </a:lnTo>
                  <a:lnTo>
                    <a:pt x="22" y="35"/>
                  </a:lnTo>
                  <a:lnTo>
                    <a:pt x="0" y="13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82" name="Freeform 589"/>
            <p:cNvSpPr>
              <a:spLocks/>
            </p:cNvSpPr>
            <p:nvPr/>
          </p:nvSpPr>
          <p:spPr bwMode="auto">
            <a:xfrm>
              <a:off x="2764852" y="2519666"/>
              <a:ext cx="415436" cy="445670"/>
            </a:xfrm>
            <a:custGeom>
              <a:avLst/>
              <a:gdLst>
                <a:gd name="T0" fmla="*/ 0 w 228"/>
                <a:gd name="T1" fmla="*/ 60 h 192"/>
                <a:gd name="T2" fmla="*/ 12 w 228"/>
                <a:gd name="T3" fmla="*/ 48 h 192"/>
                <a:gd name="T4" fmla="*/ 30 w 228"/>
                <a:gd name="T5" fmla="*/ 42 h 192"/>
                <a:gd name="T6" fmla="*/ 48 w 228"/>
                <a:gd name="T7" fmla="*/ 36 h 192"/>
                <a:gd name="T8" fmla="*/ 66 w 228"/>
                <a:gd name="T9" fmla="*/ 30 h 192"/>
                <a:gd name="T10" fmla="*/ 84 w 228"/>
                <a:gd name="T11" fmla="*/ 18 h 192"/>
                <a:gd name="T12" fmla="*/ 108 w 228"/>
                <a:gd name="T13" fmla="*/ 12 h 192"/>
                <a:gd name="T14" fmla="*/ 126 w 228"/>
                <a:gd name="T15" fmla="*/ 6 h 192"/>
                <a:gd name="T16" fmla="*/ 144 w 228"/>
                <a:gd name="T17" fmla="*/ 0 h 192"/>
                <a:gd name="T18" fmla="*/ 228 w 228"/>
                <a:gd name="T19" fmla="*/ 156 h 192"/>
                <a:gd name="T20" fmla="*/ 210 w 228"/>
                <a:gd name="T21" fmla="*/ 162 h 192"/>
                <a:gd name="T22" fmla="*/ 186 w 228"/>
                <a:gd name="T23" fmla="*/ 168 h 192"/>
                <a:gd name="T24" fmla="*/ 168 w 228"/>
                <a:gd name="T25" fmla="*/ 174 h 192"/>
                <a:gd name="T26" fmla="*/ 150 w 228"/>
                <a:gd name="T27" fmla="*/ 180 h 192"/>
                <a:gd name="T28" fmla="*/ 132 w 228"/>
                <a:gd name="T29" fmla="*/ 192 h 192"/>
                <a:gd name="T30" fmla="*/ 0 w 228"/>
                <a:gd name="T31" fmla="*/ 6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8" h="192">
                  <a:moveTo>
                    <a:pt x="0" y="60"/>
                  </a:moveTo>
                  <a:lnTo>
                    <a:pt x="12" y="48"/>
                  </a:lnTo>
                  <a:lnTo>
                    <a:pt x="30" y="42"/>
                  </a:lnTo>
                  <a:lnTo>
                    <a:pt x="48" y="36"/>
                  </a:lnTo>
                  <a:lnTo>
                    <a:pt x="66" y="30"/>
                  </a:lnTo>
                  <a:lnTo>
                    <a:pt x="84" y="18"/>
                  </a:lnTo>
                  <a:lnTo>
                    <a:pt x="108" y="12"/>
                  </a:lnTo>
                  <a:lnTo>
                    <a:pt x="126" y="6"/>
                  </a:lnTo>
                  <a:lnTo>
                    <a:pt x="144" y="0"/>
                  </a:lnTo>
                  <a:lnTo>
                    <a:pt x="228" y="156"/>
                  </a:lnTo>
                  <a:lnTo>
                    <a:pt x="210" y="162"/>
                  </a:lnTo>
                  <a:lnTo>
                    <a:pt x="186" y="168"/>
                  </a:lnTo>
                  <a:lnTo>
                    <a:pt x="168" y="174"/>
                  </a:lnTo>
                  <a:lnTo>
                    <a:pt x="150" y="180"/>
                  </a:lnTo>
                  <a:lnTo>
                    <a:pt x="132" y="192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66BD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83" name="Freeform 590"/>
            <p:cNvSpPr>
              <a:spLocks/>
            </p:cNvSpPr>
            <p:nvPr/>
          </p:nvSpPr>
          <p:spPr bwMode="auto">
            <a:xfrm>
              <a:off x="2764852" y="2519666"/>
              <a:ext cx="415436" cy="445670"/>
            </a:xfrm>
            <a:custGeom>
              <a:avLst/>
              <a:gdLst>
                <a:gd name="T0" fmla="*/ 0 w 38"/>
                <a:gd name="T1" fmla="*/ 10 h 32"/>
                <a:gd name="T2" fmla="*/ 2 w 38"/>
                <a:gd name="T3" fmla="*/ 8 h 32"/>
                <a:gd name="T4" fmla="*/ 5 w 38"/>
                <a:gd name="T5" fmla="*/ 7 h 32"/>
                <a:gd name="T6" fmla="*/ 8 w 38"/>
                <a:gd name="T7" fmla="*/ 6 h 32"/>
                <a:gd name="T8" fmla="*/ 11 w 38"/>
                <a:gd name="T9" fmla="*/ 5 h 32"/>
                <a:gd name="T10" fmla="*/ 14 w 38"/>
                <a:gd name="T11" fmla="*/ 3 h 32"/>
                <a:gd name="T12" fmla="*/ 18 w 38"/>
                <a:gd name="T13" fmla="*/ 2 h 32"/>
                <a:gd name="T14" fmla="*/ 21 w 38"/>
                <a:gd name="T15" fmla="*/ 1 h 32"/>
                <a:gd name="T16" fmla="*/ 24 w 38"/>
                <a:gd name="T17" fmla="*/ 0 h 32"/>
                <a:gd name="T18" fmla="*/ 38 w 38"/>
                <a:gd name="T19" fmla="*/ 26 h 32"/>
                <a:gd name="T20" fmla="*/ 35 w 38"/>
                <a:gd name="T21" fmla="*/ 27 h 32"/>
                <a:gd name="T22" fmla="*/ 31 w 38"/>
                <a:gd name="T23" fmla="*/ 28 h 32"/>
                <a:gd name="T24" fmla="*/ 28 w 38"/>
                <a:gd name="T25" fmla="*/ 29 h 32"/>
                <a:gd name="T26" fmla="*/ 25 w 38"/>
                <a:gd name="T27" fmla="*/ 30 h 32"/>
                <a:gd name="T28" fmla="*/ 22 w 38"/>
                <a:gd name="T29" fmla="*/ 32 h 32"/>
                <a:gd name="T30" fmla="*/ 0 w 38"/>
                <a:gd name="T31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32">
                  <a:moveTo>
                    <a:pt x="0" y="10"/>
                  </a:moveTo>
                  <a:lnTo>
                    <a:pt x="2" y="8"/>
                  </a:lnTo>
                  <a:lnTo>
                    <a:pt x="5" y="7"/>
                  </a:lnTo>
                  <a:lnTo>
                    <a:pt x="8" y="6"/>
                  </a:lnTo>
                  <a:lnTo>
                    <a:pt x="11" y="5"/>
                  </a:lnTo>
                  <a:lnTo>
                    <a:pt x="14" y="3"/>
                  </a:lnTo>
                  <a:lnTo>
                    <a:pt x="18" y="2"/>
                  </a:lnTo>
                  <a:lnTo>
                    <a:pt x="21" y="1"/>
                  </a:lnTo>
                  <a:lnTo>
                    <a:pt x="24" y="0"/>
                  </a:lnTo>
                  <a:lnTo>
                    <a:pt x="38" y="26"/>
                  </a:lnTo>
                  <a:lnTo>
                    <a:pt x="35" y="27"/>
                  </a:lnTo>
                  <a:lnTo>
                    <a:pt x="31" y="28"/>
                  </a:lnTo>
                  <a:lnTo>
                    <a:pt x="28" y="29"/>
                  </a:lnTo>
                  <a:lnTo>
                    <a:pt x="25" y="30"/>
                  </a:lnTo>
                  <a:lnTo>
                    <a:pt x="22" y="32"/>
                  </a:lnTo>
                  <a:lnTo>
                    <a:pt x="0" y="1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84" name="Freeform 591"/>
            <p:cNvSpPr>
              <a:spLocks/>
            </p:cNvSpPr>
            <p:nvPr/>
          </p:nvSpPr>
          <p:spPr bwMode="auto">
            <a:xfrm>
              <a:off x="3027233" y="2923554"/>
              <a:ext cx="338909" cy="389961"/>
            </a:xfrm>
            <a:custGeom>
              <a:avLst/>
              <a:gdLst>
                <a:gd name="T0" fmla="*/ 0 w 186"/>
                <a:gd name="T1" fmla="*/ 30 h 168"/>
                <a:gd name="T2" fmla="*/ 18 w 186"/>
                <a:gd name="T3" fmla="*/ 24 h 168"/>
                <a:gd name="T4" fmla="*/ 36 w 186"/>
                <a:gd name="T5" fmla="*/ 18 h 168"/>
                <a:gd name="T6" fmla="*/ 60 w 186"/>
                <a:gd name="T7" fmla="*/ 12 h 168"/>
                <a:gd name="T8" fmla="*/ 78 w 186"/>
                <a:gd name="T9" fmla="*/ 6 h 168"/>
                <a:gd name="T10" fmla="*/ 96 w 186"/>
                <a:gd name="T11" fmla="*/ 0 h 168"/>
                <a:gd name="T12" fmla="*/ 186 w 186"/>
                <a:gd name="T13" fmla="*/ 150 h 168"/>
                <a:gd name="T14" fmla="*/ 156 w 186"/>
                <a:gd name="T15" fmla="*/ 156 h 168"/>
                <a:gd name="T16" fmla="*/ 132 w 186"/>
                <a:gd name="T17" fmla="*/ 168 h 168"/>
                <a:gd name="T18" fmla="*/ 0 w 186"/>
                <a:gd name="T19" fmla="*/ 3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168">
                  <a:moveTo>
                    <a:pt x="0" y="30"/>
                  </a:moveTo>
                  <a:lnTo>
                    <a:pt x="18" y="24"/>
                  </a:lnTo>
                  <a:lnTo>
                    <a:pt x="36" y="18"/>
                  </a:lnTo>
                  <a:lnTo>
                    <a:pt x="60" y="12"/>
                  </a:lnTo>
                  <a:lnTo>
                    <a:pt x="78" y="6"/>
                  </a:lnTo>
                  <a:lnTo>
                    <a:pt x="96" y="0"/>
                  </a:lnTo>
                  <a:lnTo>
                    <a:pt x="186" y="150"/>
                  </a:lnTo>
                  <a:lnTo>
                    <a:pt x="156" y="156"/>
                  </a:lnTo>
                  <a:lnTo>
                    <a:pt x="132" y="16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66BD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85" name="Freeform 592"/>
            <p:cNvSpPr>
              <a:spLocks/>
            </p:cNvSpPr>
            <p:nvPr/>
          </p:nvSpPr>
          <p:spPr bwMode="auto">
            <a:xfrm>
              <a:off x="3027233" y="2923554"/>
              <a:ext cx="338909" cy="389961"/>
            </a:xfrm>
            <a:custGeom>
              <a:avLst/>
              <a:gdLst>
                <a:gd name="T0" fmla="*/ 0 w 31"/>
                <a:gd name="T1" fmla="*/ 5 h 28"/>
                <a:gd name="T2" fmla="*/ 3 w 31"/>
                <a:gd name="T3" fmla="*/ 4 h 28"/>
                <a:gd name="T4" fmla="*/ 6 w 31"/>
                <a:gd name="T5" fmla="*/ 3 h 28"/>
                <a:gd name="T6" fmla="*/ 10 w 31"/>
                <a:gd name="T7" fmla="*/ 2 h 28"/>
                <a:gd name="T8" fmla="*/ 13 w 31"/>
                <a:gd name="T9" fmla="*/ 1 h 28"/>
                <a:gd name="T10" fmla="*/ 16 w 31"/>
                <a:gd name="T11" fmla="*/ 0 h 28"/>
                <a:gd name="T12" fmla="*/ 31 w 31"/>
                <a:gd name="T13" fmla="*/ 25 h 28"/>
                <a:gd name="T14" fmla="*/ 26 w 31"/>
                <a:gd name="T15" fmla="*/ 26 h 28"/>
                <a:gd name="T16" fmla="*/ 22 w 31"/>
                <a:gd name="T17" fmla="*/ 28 h 28"/>
                <a:gd name="T18" fmla="*/ 0 w 31"/>
                <a:gd name="T1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28">
                  <a:moveTo>
                    <a:pt x="0" y="5"/>
                  </a:moveTo>
                  <a:lnTo>
                    <a:pt x="3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31" y="25"/>
                  </a:lnTo>
                  <a:lnTo>
                    <a:pt x="26" y="26"/>
                  </a:lnTo>
                  <a:lnTo>
                    <a:pt x="22" y="28"/>
                  </a:lnTo>
                  <a:lnTo>
                    <a:pt x="0" y="5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86" name="Freeform 593"/>
            <p:cNvSpPr>
              <a:spLocks/>
            </p:cNvSpPr>
            <p:nvPr/>
          </p:nvSpPr>
          <p:spPr bwMode="auto">
            <a:xfrm>
              <a:off x="2710189" y="1614399"/>
              <a:ext cx="557559" cy="473524"/>
            </a:xfrm>
            <a:custGeom>
              <a:avLst/>
              <a:gdLst>
                <a:gd name="T0" fmla="*/ 0 w 306"/>
                <a:gd name="T1" fmla="*/ 48 h 204"/>
                <a:gd name="T2" fmla="*/ 18 w 306"/>
                <a:gd name="T3" fmla="*/ 48 h 204"/>
                <a:gd name="T4" fmla="*/ 36 w 306"/>
                <a:gd name="T5" fmla="*/ 42 h 204"/>
                <a:gd name="T6" fmla="*/ 54 w 306"/>
                <a:gd name="T7" fmla="*/ 36 h 204"/>
                <a:gd name="T8" fmla="*/ 72 w 306"/>
                <a:gd name="T9" fmla="*/ 30 h 204"/>
                <a:gd name="T10" fmla="*/ 90 w 306"/>
                <a:gd name="T11" fmla="*/ 30 h 204"/>
                <a:gd name="T12" fmla="*/ 108 w 306"/>
                <a:gd name="T13" fmla="*/ 24 h 204"/>
                <a:gd name="T14" fmla="*/ 126 w 306"/>
                <a:gd name="T15" fmla="*/ 24 h 204"/>
                <a:gd name="T16" fmla="*/ 144 w 306"/>
                <a:gd name="T17" fmla="*/ 18 h 204"/>
                <a:gd name="T18" fmla="*/ 162 w 306"/>
                <a:gd name="T19" fmla="*/ 18 h 204"/>
                <a:gd name="T20" fmla="*/ 180 w 306"/>
                <a:gd name="T21" fmla="*/ 12 h 204"/>
                <a:gd name="T22" fmla="*/ 198 w 306"/>
                <a:gd name="T23" fmla="*/ 12 h 204"/>
                <a:gd name="T24" fmla="*/ 216 w 306"/>
                <a:gd name="T25" fmla="*/ 6 h 204"/>
                <a:gd name="T26" fmla="*/ 240 w 306"/>
                <a:gd name="T27" fmla="*/ 6 h 204"/>
                <a:gd name="T28" fmla="*/ 258 w 306"/>
                <a:gd name="T29" fmla="*/ 6 h 204"/>
                <a:gd name="T30" fmla="*/ 276 w 306"/>
                <a:gd name="T31" fmla="*/ 0 h 204"/>
                <a:gd name="T32" fmla="*/ 306 w 306"/>
                <a:gd name="T33" fmla="*/ 162 h 204"/>
                <a:gd name="T34" fmla="*/ 288 w 306"/>
                <a:gd name="T35" fmla="*/ 162 h 204"/>
                <a:gd name="T36" fmla="*/ 270 w 306"/>
                <a:gd name="T37" fmla="*/ 168 h 204"/>
                <a:gd name="T38" fmla="*/ 252 w 306"/>
                <a:gd name="T39" fmla="*/ 168 h 204"/>
                <a:gd name="T40" fmla="*/ 228 w 306"/>
                <a:gd name="T41" fmla="*/ 174 h 204"/>
                <a:gd name="T42" fmla="*/ 210 w 306"/>
                <a:gd name="T43" fmla="*/ 174 h 204"/>
                <a:gd name="T44" fmla="*/ 192 w 306"/>
                <a:gd name="T45" fmla="*/ 180 h 204"/>
                <a:gd name="T46" fmla="*/ 174 w 306"/>
                <a:gd name="T47" fmla="*/ 180 h 204"/>
                <a:gd name="T48" fmla="*/ 156 w 306"/>
                <a:gd name="T49" fmla="*/ 186 h 204"/>
                <a:gd name="T50" fmla="*/ 138 w 306"/>
                <a:gd name="T51" fmla="*/ 186 h 204"/>
                <a:gd name="T52" fmla="*/ 120 w 306"/>
                <a:gd name="T53" fmla="*/ 192 h 204"/>
                <a:gd name="T54" fmla="*/ 102 w 306"/>
                <a:gd name="T55" fmla="*/ 198 h 204"/>
                <a:gd name="T56" fmla="*/ 84 w 306"/>
                <a:gd name="T57" fmla="*/ 204 h 204"/>
                <a:gd name="T58" fmla="*/ 0 w 306"/>
                <a:gd name="T59" fmla="*/ 4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6" h="204">
                  <a:moveTo>
                    <a:pt x="0" y="48"/>
                  </a:moveTo>
                  <a:lnTo>
                    <a:pt x="18" y="48"/>
                  </a:lnTo>
                  <a:lnTo>
                    <a:pt x="36" y="42"/>
                  </a:lnTo>
                  <a:lnTo>
                    <a:pt x="54" y="36"/>
                  </a:lnTo>
                  <a:lnTo>
                    <a:pt x="72" y="30"/>
                  </a:lnTo>
                  <a:lnTo>
                    <a:pt x="90" y="30"/>
                  </a:lnTo>
                  <a:lnTo>
                    <a:pt x="108" y="24"/>
                  </a:lnTo>
                  <a:lnTo>
                    <a:pt x="126" y="24"/>
                  </a:lnTo>
                  <a:lnTo>
                    <a:pt x="144" y="18"/>
                  </a:lnTo>
                  <a:lnTo>
                    <a:pt x="162" y="18"/>
                  </a:lnTo>
                  <a:lnTo>
                    <a:pt x="180" y="12"/>
                  </a:lnTo>
                  <a:lnTo>
                    <a:pt x="198" y="12"/>
                  </a:lnTo>
                  <a:lnTo>
                    <a:pt x="216" y="6"/>
                  </a:lnTo>
                  <a:lnTo>
                    <a:pt x="240" y="6"/>
                  </a:lnTo>
                  <a:lnTo>
                    <a:pt x="258" y="6"/>
                  </a:lnTo>
                  <a:lnTo>
                    <a:pt x="276" y="0"/>
                  </a:lnTo>
                  <a:lnTo>
                    <a:pt x="306" y="162"/>
                  </a:lnTo>
                  <a:lnTo>
                    <a:pt x="288" y="162"/>
                  </a:lnTo>
                  <a:lnTo>
                    <a:pt x="270" y="168"/>
                  </a:lnTo>
                  <a:lnTo>
                    <a:pt x="252" y="168"/>
                  </a:lnTo>
                  <a:lnTo>
                    <a:pt x="228" y="174"/>
                  </a:lnTo>
                  <a:lnTo>
                    <a:pt x="210" y="174"/>
                  </a:lnTo>
                  <a:lnTo>
                    <a:pt x="192" y="180"/>
                  </a:lnTo>
                  <a:lnTo>
                    <a:pt x="174" y="180"/>
                  </a:lnTo>
                  <a:lnTo>
                    <a:pt x="156" y="186"/>
                  </a:lnTo>
                  <a:lnTo>
                    <a:pt x="138" y="186"/>
                  </a:lnTo>
                  <a:lnTo>
                    <a:pt x="120" y="192"/>
                  </a:lnTo>
                  <a:lnTo>
                    <a:pt x="102" y="198"/>
                  </a:lnTo>
                  <a:lnTo>
                    <a:pt x="84" y="20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87" name="Freeform 594"/>
            <p:cNvSpPr>
              <a:spLocks/>
            </p:cNvSpPr>
            <p:nvPr/>
          </p:nvSpPr>
          <p:spPr bwMode="auto">
            <a:xfrm>
              <a:off x="2710189" y="1614399"/>
              <a:ext cx="557559" cy="473524"/>
            </a:xfrm>
            <a:custGeom>
              <a:avLst/>
              <a:gdLst>
                <a:gd name="T0" fmla="*/ 0 w 51"/>
                <a:gd name="T1" fmla="*/ 8 h 34"/>
                <a:gd name="T2" fmla="*/ 3 w 51"/>
                <a:gd name="T3" fmla="*/ 8 h 34"/>
                <a:gd name="T4" fmla="*/ 6 w 51"/>
                <a:gd name="T5" fmla="*/ 7 h 34"/>
                <a:gd name="T6" fmla="*/ 9 w 51"/>
                <a:gd name="T7" fmla="*/ 6 h 34"/>
                <a:gd name="T8" fmla="*/ 12 w 51"/>
                <a:gd name="T9" fmla="*/ 5 h 34"/>
                <a:gd name="T10" fmla="*/ 15 w 51"/>
                <a:gd name="T11" fmla="*/ 5 h 34"/>
                <a:gd name="T12" fmla="*/ 18 w 51"/>
                <a:gd name="T13" fmla="*/ 4 h 34"/>
                <a:gd name="T14" fmla="*/ 21 w 51"/>
                <a:gd name="T15" fmla="*/ 4 h 34"/>
                <a:gd name="T16" fmla="*/ 24 w 51"/>
                <a:gd name="T17" fmla="*/ 3 h 34"/>
                <a:gd name="T18" fmla="*/ 27 w 51"/>
                <a:gd name="T19" fmla="*/ 3 h 34"/>
                <a:gd name="T20" fmla="*/ 30 w 51"/>
                <a:gd name="T21" fmla="*/ 2 h 34"/>
                <a:gd name="T22" fmla="*/ 33 w 51"/>
                <a:gd name="T23" fmla="*/ 2 h 34"/>
                <a:gd name="T24" fmla="*/ 36 w 51"/>
                <a:gd name="T25" fmla="*/ 1 h 34"/>
                <a:gd name="T26" fmla="*/ 40 w 51"/>
                <a:gd name="T27" fmla="*/ 1 h 34"/>
                <a:gd name="T28" fmla="*/ 43 w 51"/>
                <a:gd name="T29" fmla="*/ 1 h 34"/>
                <a:gd name="T30" fmla="*/ 46 w 51"/>
                <a:gd name="T31" fmla="*/ 0 h 34"/>
                <a:gd name="T32" fmla="*/ 51 w 51"/>
                <a:gd name="T33" fmla="*/ 27 h 34"/>
                <a:gd name="T34" fmla="*/ 48 w 51"/>
                <a:gd name="T35" fmla="*/ 27 h 34"/>
                <a:gd name="T36" fmla="*/ 45 w 51"/>
                <a:gd name="T37" fmla="*/ 28 h 34"/>
                <a:gd name="T38" fmla="*/ 42 w 51"/>
                <a:gd name="T39" fmla="*/ 28 h 34"/>
                <a:gd name="T40" fmla="*/ 38 w 51"/>
                <a:gd name="T41" fmla="*/ 29 h 34"/>
                <a:gd name="T42" fmla="*/ 35 w 51"/>
                <a:gd name="T43" fmla="*/ 29 h 34"/>
                <a:gd name="T44" fmla="*/ 32 w 51"/>
                <a:gd name="T45" fmla="*/ 30 h 34"/>
                <a:gd name="T46" fmla="*/ 29 w 51"/>
                <a:gd name="T47" fmla="*/ 30 h 34"/>
                <a:gd name="T48" fmla="*/ 26 w 51"/>
                <a:gd name="T49" fmla="*/ 31 h 34"/>
                <a:gd name="T50" fmla="*/ 23 w 51"/>
                <a:gd name="T51" fmla="*/ 31 h 34"/>
                <a:gd name="T52" fmla="*/ 20 w 51"/>
                <a:gd name="T53" fmla="*/ 32 h 34"/>
                <a:gd name="T54" fmla="*/ 17 w 51"/>
                <a:gd name="T55" fmla="*/ 33 h 34"/>
                <a:gd name="T56" fmla="*/ 14 w 51"/>
                <a:gd name="T57" fmla="*/ 34 h 34"/>
                <a:gd name="T58" fmla="*/ 0 w 51"/>
                <a:gd name="T59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1" h="34">
                  <a:moveTo>
                    <a:pt x="0" y="8"/>
                  </a:moveTo>
                  <a:lnTo>
                    <a:pt x="3" y="8"/>
                  </a:lnTo>
                  <a:lnTo>
                    <a:pt x="6" y="7"/>
                  </a:lnTo>
                  <a:lnTo>
                    <a:pt x="9" y="6"/>
                  </a:lnTo>
                  <a:lnTo>
                    <a:pt x="12" y="5"/>
                  </a:lnTo>
                  <a:lnTo>
                    <a:pt x="15" y="5"/>
                  </a:lnTo>
                  <a:lnTo>
                    <a:pt x="18" y="4"/>
                  </a:lnTo>
                  <a:lnTo>
                    <a:pt x="21" y="4"/>
                  </a:lnTo>
                  <a:lnTo>
                    <a:pt x="24" y="3"/>
                  </a:lnTo>
                  <a:lnTo>
                    <a:pt x="27" y="3"/>
                  </a:lnTo>
                  <a:lnTo>
                    <a:pt x="30" y="2"/>
                  </a:lnTo>
                  <a:lnTo>
                    <a:pt x="33" y="2"/>
                  </a:lnTo>
                  <a:lnTo>
                    <a:pt x="36" y="1"/>
                  </a:lnTo>
                  <a:lnTo>
                    <a:pt x="40" y="1"/>
                  </a:lnTo>
                  <a:lnTo>
                    <a:pt x="43" y="1"/>
                  </a:lnTo>
                  <a:lnTo>
                    <a:pt x="46" y="0"/>
                  </a:lnTo>
                  <a:lnTo>
                    <a:pt x="51" y="27"/>
                  </a:lnTo>
                  <a:lnTo>
                    <a:pt x="48" y="27"/>
                  </a:lnTo>
                  <a:lnTo>
                    <a:pt x="45" y="28"/>
                  </a:lnTo>
                  <a:lnTo>
                    <a:pt x="42" y="28"/>
                  </a:lnTo>
                  <a:lnTo>
                    <a:pt x="38" y="29"/>
                  </a:lnTo>
                  <a:lnTo>
                    <a:pt x="35" y="29"/>
                  </a:lnTo>
                  <a:lnTo>
                    <a:pt x="32" y="30"/>
                  </a:lnTo>
                  <a:lnTo>
                    <a:pt x="29" y="30"/>
                  </a:lnTo>
                  <a:lnTo>
                    <a:pt x="26" y="31"/>
                  </a:lnTo>
                  <a:lnTo>
                    <a:pt x="23" y="31"/>
                  </a:lnTo>
                  <a:lnTo>
                    <a:pt x="20" y="32"/>
                  </a:lnTo>
                  <a:lnTo>
                    <a:pt x="17" y="33"/>
                  </a:lnTo>
                  <a:lnTo>
                    <a:pt x="14" y="34"/>
                  </a:lnTo>
                  <a:lnTo>
                    <a:pt x="0" y="8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88" name="Freeform 595"/>
            <p:cNvSpPr>
              <a:spLocks/>
            </p:cNvSpPr>
            <p:nvPr/>
          </p:nvSpPr>
          <p:spPr bwMode="auto">
            <a:xfrm>
              <a:off x="2885110" y="2032215"/>
              <a:ext cx="448234" cy="445670"/>
            </a:xfrm>
            <a:custGeom>
              <a:avLst/>
              <a:gdLst>
                <a:gd name="T0" fmla="*/ 0 w 246"/>
                <a:gd name="T1" fmla="*/ 42 h 192"/>
                <a:gd name="T2" fmla="*/ 12 w 246"/>
                <a:gd name="T3" fmla="*/ 36 h 192"/>
                <a:gd name="T4" fmla="*/ 30 w 246"/>
                <a:gd name="T5" fmla="*/ 30 h 192"/>
                <a:gd name="T6" fmla="*/ 48 w 246"/>
                <a:gd name="T7" fmla="*/ 24 h 192"/>
                <a:gd name="T8" fmla="*/ 66 w 246"/>
                <a:gd name="T9" fmla="*/ 24 h 192"/>
                <a:gd name="T10" fmla="*/ 84 w 246"/>
                <a:gd name="T11" fmla="*/ 18 h 192"/>
                <a:gd name="T12" fmla="*/ 102 w 246"/>
                <a:gd name="T13" fmla="*/ 18 h 192"/>
                <a:gd name="T14" fmla="*/ 120 w 246"/>
                <a:gd name="T15" fmla="*/ 12 h 192"/>
                <a:gd name="T16" fmla="*/ 138 w 246"/>
                <a:gd name="T17" fmla="*/ 12 h 192"/>
                <a:gd name="T18" fmla="*/ 162 w 246"/>
                <a:gd name="T19" fmla="*/ 6 h 192"/>
                <a:gd name="T20" fmla="*/ 180 w 246"/>
                <a:gd name="T21" fmla="*/ 6 h 192"/>
                <a:gd name="T22" fmla="*/ 198 w 246"/>
                <a:gd name="T23" fmla="*/ 6 h 192"/>
                <a:gd name="T24" fmla="*/ 216 w 246"/>
                <a:gd name="T25" fmla="*/ 0 h 192"/>
                <a:gd name="T26" fmla="*/ 246 w 246"/>
                <a:gd name="T27" fmla="*/ 162 h 192"/>
                <a:gd name="T28" fmla="*/ 228 w 246"/>
                <a:gd name="T29" fmla="*/ 162 h 192"/>
                <a:gd name="T30" fmla="*/ 204 w 246"/>
                <a:gd name="T31" fmla="*/ 168 h 192"/>
                <a:gd name="T32" fmla="*/ 186 w 246"/>
                <a:gd name="T33" fmla="*/ 168 h 192"/>
                <a:gd name="T34" fmla="*/ 162 w 246"/>
                <a:gd name="T35" fmla="*/ 174 h 192"/>
                <a:gd name="T36" fmla="*/ 144 w 246"/>
                <a:gd name="T37" fmla="*/ 180 h 192"/>
                <a:gd name="T38" fmla="*/ 120 w 246"/>
                <a:gd name="T39" fmla="*/ 180 h 192"/>
                <a:gd name="T40" fmla="*/ 102 w 246"/>
                <a:gd name="T41" fmla="*/ 186 h 192"/>
                <a:gd name="T42" fmla="*/ 78 w 246"/>
                <a:gd name="T43" fmla="*/ 192 h 192"/>
                <a:gd name="T44" fmla="*/ 0 w 246"/>
                <a:gd name="T45" fmla="*/ 4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6" h="192">
                  <a:moveTo>
                    <a:pt x="0" y="42"/>
                  </a:moveTo>
                  <a:lnTo>
                    <a:pt x="12" y="36"/>
                  </a:lnTo>
                  <a:lnTo>
                    <a:pt x="30" y="30"/>
                  </a:lnTo>
                  <a:lnTo>
                    <a:pt x="48" y="24"/>
                  </a:lnTo>
                  <a:lnTo>
                    <a:pt x="66" y="24"/>
                  </a:lnTo>
                  <a:lnTo>
                    <a:pt x="84" y="18"/>
                  </a:lnTo>
                  <a:lnTo>
                    <a:pt x="102" y="18"/>
                  </a:lnTo>
                  <a:lnTo>
                    <a:pt x="120" y="12"/>
                  </a:lnTo>
                  <a:lnTo>
                    <a:pt x="138" y="12"/>
                  </a:lnTo>
                  <a:lnTo>
                    <a:pt x="162" y="6"/>
                  </a:lnTo>
                  <a:lnTo>
                    <a:pt x="180" y="6"/>
                  </a:lnTo>
                  <a:lnTo>
                    <a:pt x="198" y="6"/>
                  </a:lnTo>
                  <a:lnTo>
                    <a:pt x="216" y="0"/>
                  </a:lnTo>
                  <a:lnTo>
                    <a:pt x="246" y="162"/>
                  </a:lnTo>
                  <a:lnTo>
                    <a:pt x="228" y="162"/>
                  </a:lnTo>
                  <a:lnTo>
                    <a:pt x="204" y="168"/>
                  </a:lnTo>
                  <a:lnTo>
                    <a:pt x="186" y="168"/>
                  </a:lnTo>
                  <a:lnTo>
                    <a:pt x="162" y="174"/>
                  </a:lnTo>
                  <a:lnTo>
                    <a:pt x="144" y="180"/>
                  </a:lnTo>
                  <a:lnTo>
                    <a:pt x="120" y="180"/>
                  </a:lnTo>
                  <a:lnTo>
                    <a:pt x="102" y="186"/>
                  </a:lnTo>
                  <a:lnTo>
                    <a:pt x="78" y="19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A6D9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89" name="Freeform 596"/>
            <p:cNvSpPr>
              <a:spLocks/>
            </p:cNvSpPr>
            <p:nvPr/>
          </p:nvSpPr>
          <p:spPr bwMode="auto">
            <a:xfrm>
              <a:off x="2885110" y="2032215"/>
              <a:ext cx="448234" cy="445670"/>
            </a:xfrm>
            <a:custGeom>
              <a:avLst/>
              <a:gdLst>
                <a:gd name="T0" fmla="*/ 0 w 41"/>
                <a:gd name="T1" fmla="*/ 7 h 32"/>
                <a:gd name="T2" fmla="*/ 2 w 41"/>
                <a:gd name="T3" fmla="*/ 6 h 32"/>
                <a:gd name="T4" fmla="*/ 5 w 41"/>
                <a:gd name="T5" fmla="*/ 5 h 32"/>
                <a:gd name="T6" fmla="*/ 8 w 41"/>
                <a:gd name="T7" fmla="*/ 4 h 32"/>
                <a:gd name="T8" fmla="*/ 11 w 41"/>
                <a:gd name="T9" fmla="*/ 4 h 32"/>
                <a:gd name="T10" fmla="*/ 14 w 41"/>
                <a:gd name="T11" fmla="*/ 3 h 32"/>
                <a:gd name="T12" fmla="*/ 17 w 41"/>
                <a:gd name="T13" fmla="*/ 3 h 32"/>
                <a:gd name="T14" fmla="*/ 20 w 41"/>
                <a:gd name="T15" fmla="*/ 2 h 32"/>
                <a:gd name="T16" fmla="*/ 23 w 41"/>
                <a:gd name="T17" fmla="*/ 2 h 32"/>
                <a:gd name="T18" fmla="*/ 27 w 41"/>
                <a:gd name="T19" fmla="*/ 1 h 32"/>
                <a:gd name="T20" fmla="*/ 30 w 41"/>
                <a:gd name="T21" fmla="*/ 1 h 32"/>
                <a:gd name="T22" fmla="*/ 33 w 41"/>
                <a:gd name="T23" fmla="*/ 1 h 32"/>
                <a:gd name="T24" fmla="*/ 36 w 41"/>
                <a:gd name="T25" fmla="*/ 0 h 32"/>
                <a:gd name="T26" fmla="*/ 41 w 41"/>
                <a:gd name="T27" fmla="*/ 27 h 32"/>
                <a:gd name="T28" fmla="*/ 38 w 41"/>
                <a:gd name="T29" fmla="*/ 27 h 32"/>
                <a:gd name="T30" fmla="*/ 34 w 41"/>
                <a:gd name="T31" fmla="*/ 28 h 32"/>
                <a:gd name="T32" fmla="*/ 31 w 41"/>
                <a:gd name="T33" fmla="*/ 28 h 32"/>
                <a:gd name="T34" fmla="*/ 27 w 41"/>
                <a:gd name="T35" fmla="*/ 29 h 32"/>
                <a:gd name="T36" fmla="*/ 24 w 41"/>
                <a:gd name="T37" fmla="*/ 30 h 32"/>
                <a:gd name="T38" fmla="*/ 20 w 41"/>
                <a:gd name="T39" fmla="*/ 30 h 32"/>
                <a:gd name="T40" fmla="*/ 17 w 41"/>
                <a:gd name="T41" fmla="*/ 31 h 32"/>
                <a:gd name="T42" fmla="*/ 13 w 41"/>
                <a:gd name="T43" fmla="*/ 32 h 32"/>
                <a:gd name="T44" fmla="*/ 0 w 41"/>
                <a:gd name="T45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" h="32">
                  <a:moveTo>
                    <a:pt x="0" y="7"/>
                  </a:moveTo>
                  <a:lnTo>
                    <a:pt x="2" y="6"/>
                  </a:lnTo>
                  <a:lnTo>
                    <a:pt x="5" y="5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7" y="1"/>
                  </a:lnTo>
                  <a:lnTo>
                    <a:pt x="30" y="1"/>
                  </a:lnTo>
                  <a:lnTo>
                    <a:pt x="33" y="1"/>
                  </a:lnTo>
                  <a:lnTo>
                    <a:pt x="36" y="0"/>
                  </a:lnTo>
                  <a:lnTo>
                    <a:pt x="41" y="27"/>
                  </a:lnTo>
                  <a:lnTo>
                    <a:pt x="38" y="27"/>
                  </a:lnTo>
                  <a:lnTo>
                    <a:pt x="34" y="28"/>
                  </a:lnTo>
                  <a:lnTo>
                    <a:pt x="31" y="28"/>
                  </a:lnTo>
                  <a:lnTo>
                    <a:pt x="27" y="29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17" y="31"/>
                  </a:lnTo>
                  <a:lnTo>
                    <a:pt x="13" y="32"/>
                  </a:lnTo>
                  <a:lnTo>
                    <a:pt x="0" y="7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90" name="Freeform 597"/>
            <p:cNvSpPr>
              <a:spLocks/>
            </p:cNvSpPr>
            <p:nvPr/>
          </p:nvSpPr>
          <p:spPr bwMode="auto">
            <a:xfrm>
              <a:off x="3049098" y="2450030"/>
              <a:ext cx="349841" cy="417815"/>
            </a:xfrm>
            <a:custGeom>
              <a:avLst/>
              <a:gdLst>
                <a:gd name="T0" fmla="*/ 0 w 192"/>
                <a:gd name="T1" fmla="*/ 30 h 180"/>
                <a:gd name="T2" fmla="*/ 18 w 192"/>
                <a:gd name="T3" fmla="*/ 24 h 180"/>
                <a:gd name="T4" fmla="*/ 36 w 192"/>
                <a:gd name="T5" fmla="*/ 18 h 180"/>
                <a:gd name="T6" fmla="*/ 60 w 192"/>
                <a:gd name="T7" fmla="*/ 18 h 180"/>
                <a:gd name="T8" fmla="*/ 78 w 192"/>
                <a:gd name="T9" fmla="*/ 12 h 180"/>
                <a:gd name="T10" fmla="*/ 102 w 192"/>
                <a:gd name="T11" fmla="*/ 6 h 180"/>
                <a:gd name="T12" fmla="*/ 120 w 192"/>
                <a:gd name="T13" fmla="*/ 6 h 180"/>
                <a:gd name="T14" fmla="*/ 138 w 192"/>
                <a:gd name="T15" fmla="*/ 6 h 180"/>
                <a:gd name="T16" fmla="*/ 162 w 192"/>
                <a:gd name="T17" fmla="*/ 0 h 180"/>
                <a:gd name="T18" fmla="*/ 192 w 192"/>
                <a:gd name="T19" fmla="*/ 162 h 180"/>
                <a:gd name="T20" fmla="*/ 168 w 192"/>
                <a:gd name="T21" fmla="*/ 162 h 180"/>
                <a:gd name="T22" fmla="*/ 150 w 192"/>
                <a:gd name="T23" fmla="*/ 168 h 180"/>
                <a:gd name="T24" fmla="*/ 126 w 192"/>
                <a:gd name="T25" fmla="*/ 174 h 180"/>
                <a:gd name="T26" fmla="*/ 102 w 192"/>
                <a:gd name="T27" fmla="*/ 174 h 180"/>
                <a:gd name="T28" fmla="*/ 84 w 192"/>
                <a:gd name="T29" fmla="*/ 180 h 180"/>
                <a:gd name="T30" fmla="*/ 0 w 192"/>
                <a:gd name="T31" fmla="*/ 3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180">
                  <a:moveTo>
                    <a:pt x="0" y="30"/>
                  </a:moveTo>
                  <a:lnTo>
                    <a:pt x="18" y="24"/>
                  </a:lnTo>
                  <a:lnTo>
                    <a:pt x="36" y="18"/>
                  </a:lnTo>
                  <a:lnTo>
                    <a:pt x="60" y="18"/>
                  </a:lnTo>
                  <a:lnTo>
                    <a:pt x="78" y="12"/>
                  </a:lnTo>
                  <a:lnTo>
                    <a:pt x="102" y="6"/>
                  </a:lnTo>
                  <a:lnTo>
                    <a:pt x="120" y="6"/>
                  </a:lnTo>
                  <a:lnTo>
                    <a:pt x="138" y="6"/>
                  </a:lnTo>
                  <a:lnTo>
                    <a:pt x="162" y="0"/>
                  </a:lnTo>
                  <a:lnTo>
                    <a:pt x="192" y="162"/>
                  </a:lnTo>
                  <a:lnTo>
                    <a:pt x="168" y="162"/>
                  </a:lnTo>
                  <a:lnTo>
                    <a:pt x="150" y="168"/>
                  </a:lnTo>
                  <a:lnTo>
                    <a:pt x="126" y="174"/>
                  </a:lnTo>
                  <a:lnTo>
                    <a:pt x="102" y="174"/>
                  </a:lnTo>
                  <a:lnTo>
                    <a:pt x="84" y="18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66BD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91" name="Freeform 598"/>
            <p:cNvSpPr>
              <a:spLocks/>
            </p:cNvSpPr>
            <p:nvPr/>
          </p:nvSpPr>
          <p:spPr bwMode="auto">
            <a:xfrm>
              <a:off x="3049098" y="2450030"/>
              <a:ext cx="349841" cy="417815"/>
            </a:xfrm>
            <a:custGeom>
              <a:avLst/>
              <a:gdLst>
                <a:gd name="T0" fmla="*/ 0 w 32"/>
                <a:gd name="T1" fmla="*/ 5 h 30"/>
                <a:gd name="T2" fmla="*/ 3 w 32"/>
                <a:gd name="T3" fmla="*/ 4 h 30"/>
                <a:gd name="T4" fmla="*/ 6 w 32"/>
                <a:gd name="T5" fmla="*/ 3 h 30"/>
                <a:gd name="T6" fmla="*/ 10 w 32"/>
                <a:gd name="T7" fmla="*/ 3 h 30"/>
                <a:gd name="T8" fmla="*/ 13 w 32"/>
                <a:gd name="T9" fmla="*/ 2 h 30"/>
                <a:gd name="T10" fmla="*/ 17 w 32"/>
                <a:gd name="T11" fmla="*/ 1 h 30"/>
                <a:gd name="T12" fmla="*/ 20 w 32"/>
                <a:gd name="T13" fmla="*/ 1 h 30"/>
                <a:gd name="T14" fmla="*/ 23 w 32"/>
                <a:gd name="T15" fmla="*/ 1 h 30"/>
                <a:gd name="T16" fmla="*/ 27 w 32"/>
                <a:gd name="T17" fmla="*/ 0 h 30"/>
                <a:gd name="T18" fmla="*/ 32 w 32"/>
                <a:gd name="T19" fmla="*/ 27 h 30"/>
                <a:gd name="T20" fmla="*/ 28 w 32"/>
                <a:gd name="T21" fmla="*/ 27 h 30"/>
                <a:gd name="T22" fmla="*/ 25 w 32"/>
                <a:gd name="T23" fmla="*/ 28 h 30"/>
                <a:gd name="T24" fmla="*/ 21 w 32"/>
                <a:gd name="T25" fmla="*/ 29 h 30"/>
                <a:gd name="T26" fmla="*/ 17 w 32"/>
                <a:gd name="T27" fmla="*/ 29 h 30"/>
                <a:gd name="T28" fmla="*/ 14 w 32"/>
                <a:gd name="T29" fmla="*/ 30 h 30"/>
                <a:gd name="T30" fmla="*/ 0 w 32"/>
                <a:gd name="T31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30">
                  <a:moveTo>
                    <a:pt x="0" y="5"/>
                  </a:moveTo>
                  <a:lnTo>
                    <a:pt x="3" y="4"/>
                  </a:lnTo>
                  <a:lnTo>
                    <a:pt x="6" y="3"/>
                  </a:lnTo>
                  <a:lnTo>
                    <a:pt x="10" y="3"/>
                  </a:lnTo>
                  <a:lnTo>
                    <a:pt x="13" y="2"/>
                  </a:lnTo>
                  <a:lnTo>
                    <a:pt x="17" y="1"/>
                  </a:lnTo>
                  <a:lnTo>
                    <a:pt x="20" y="1"/>
                  </a:lnTo>
                  <a:lnTo>
                    <a:pt x="23" y="1"/>
                  </a:lnTo>
                  <a:lnTo>
                    <a:pt x="27" y="0"/>
                  </a:lnTo>
                  <a:lnTo>
                    <a:pt x="32" y="27"/>
                  </a:lnTo>
                  <a:lnTo>
                    <a:pt x="28" y="27"/>
                  </a:lnTo>
                  <a:lnTo>
                    <a:pt x="25" y="28"/>
                  </a:lnTo>
                  <a:lnTo>
                    <a:pt x="21" y="29"/>
                  </a:lnTo>
                  <a:lnTo>
                    <a:pt x="17" y="29"/>
                  </a:lnTo>
                  <a:lnTo>
                    <a:pt x="14" y="30"/>
                  </a:lnTo>
                  <a:lnTo>
                    <a:pt x="0" y="5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92" name="Freeform 599"/>
            <p:cNvSpPr>
              <a:spLocks/>
            </p:cNvSpPr>
            <p:nvPr/>
          </p:nvSpPr>
          <p:spPr bwMode="auto">
            <a:xfrm>
              <a:off x="3213086" y="2867845"/>
              <a:ext cx="251448" cy="403888"/>
            </a:xfrm>
            <a:custGeom>
              <a:avLst/>
              <a:gdLst>
                <a:gd name="T0" fmla="*/ 0 w 138"/>
                <a:gd name="T1" fmla="*/ 18 h 174"/>
                <a:gd name="T2" fmla="*/ 24 w 138"/>
                <a:gd name="T3" fmla="*/ 12 h 174"/>
                <a:gd name="T4" fmla="*/ 42 w 138"/>
                <a:gd name="T5" fmla="*/ 12 h 174"/>
                <a:gd name="T6" fmla="*/ 66 w 138"/>
                <a:gd name="T7" fmla="*/ 6 h 174"/>
                <a:gd name="T8" fmla="*/ 84 w 138"/>
                <a:gd name="T9" fmla="*/ 6 h 174"/>
                <a:gd name="T10" fmla="*/ 108 w 138"/>
                <a:gd name="T11" fmla="*/ 0 h 174"/>
                <a:gd name="T12" fmla="*/ 138 w 138"/>
                <a:gd name="T13" fmla="*/ 162 h 174"/>
                <a:gd name="T14" fmla="*/ 114 w 138"/>
                <a:gd name="T15" fmla="*/ 168 h 174"/>
                <a:gd name="T16" fmla="*/ 84 w 138"/>
                <a:gd name="T17" fmla="*/ 174 h 174"/>
                <a:gd name="T18" fmla="*/ 0 w 138"/>
                <a:gd name="T19" fmla="*/ 1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74">
                  <a:moveTo>
                    <a:pt x="0" y="18"/>
                  </a:moveTo>
                  <a:lnTo>
                    <a:pt x="24" y="12"/>
                  </a:lnTo>
                  <a:lnTo>
                    <a:pt x="42" y="12"/>
                  </a:lnTo>
                  <a:lnTo>
                    <a:pt x="66" y="6"/>
                  </a:lnTo>
                  <a:lnTo>
                    <a:pt x="84" y="6"/>
                  </a:lnTo>
                  <a:lnTo>
                    <a:pt x="108" y="0"/>
                  </a:lnTo>
                  <a:lnTo>
                    <a:pt x="138" y="162"/>
                  </a:lnTo>
                  <a:lnTo>
                    <a:pt x="114" y="168"/>
                  </a:lnTo>
                  <a:lnTo>
                    <a:pt x="84" y="17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6BD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93" name="Freeform 600"/>
            <p:cNvSpPr>
              <a:spLocks/>
            </p:cNvSpPr>
            <p:nvPr/>
          </p:nvSpPr>
          <p:spPr bwMode="auto">
            <a:xfrm>
              <a:off x="3213086" y="2867845"/>
              <a:ext cx="251448" cy="403888"/>
            </a:xfrm>
            <a:custGeom>
              <a:avLst/>
              <a:gdLst>
                <a:gd name="T0" fmla="*/ 0 w 23"/>
                <a:gd name="T1" fmla="*/ 3 h 29"/>
                <a:gd name="T2" fmla="*/ 4 w 23"/>
                <a:gd name="T3" fmla="*/ 2 h 29"/>
                <a:gd name="T4" fmla="*/ 7 w 23"/>
                <a:gd name="T5" fmla="*/ 2 h 29"/>
                <a:gd name="T6" fmla="*/ 11 w 23"/>
                <a:gd name="T7" fmla="*/ 1 h 29"/>
                <a:gd name="T8" fmla="*/ 14 w 23"/>
                <a:gd name="T9" fmla="*/ 1 h 29"/>
                <a:gd name="T10" fmla="*/ 18 w 23"/>
                <a:gd name="T11" fmla="*/ 0 h 29"/>
                <a:gd name="T12" fmla="*/ 23 w 23"/>
                <a:gd name="T13" fmla="*/ 27 h 29"/>
                <a:gd name="T14" fmla="*/ 19 w 23"/>
                <a:gd name="T15" fmla="*/ 28 h 29"/>
                <a:gd name="T16" fmla="*/ 14 w 23"/>
                <a:gd name="T17" fmla="*/ 29 h 29"/>
                <a:gd name="T18" fmla="*/ 0 w 23"/>
                <a:gd name="T1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9">
                  <a:moveTo>
                    <a:pt x="0" y="3"/>
                  </a:moveTo>
                  <a:lnTo>
                    <a:pt x="4" y="2"/>
                  </a:lnTo>
                  <a:lnTo>
                    <a:pt x="7" y="2"/>
                  </a:lnTo>
                  <a:lnTo>
                    <a:pt x="11" y="1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3" y="27"/>
                  </a:lnTo>
                  <a:lnTo>
                    <a:pt x="19" y="28"/>
                  </a:lnTo>
                  <a:lnTo>
                    <a:pt x="14" y="29"/>
                  </a:lnTo>
                  <a:lnTo>
                    <a:pt x="0" y="3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94" name="Freeform 601"/>
            <p:cNvSpPr>
              <a:spLocks/>
            </p:cNvSpPr>
            <p:nvPr/>
          </p:nvSpPr>
          <p:spPr bwMode="auto">
            <a:xfrm>
              <a:off x="3245884" y="1600472"/>
              <a:ext cx="524762" cy="389961"/>
            </a:xfrm>
            <a:custGeom>
              <a:avLst/>
              <a:gdLst>
                <a:gd name="T0" fmla="*/ 0 w 288"/>
                <a:gd name="T1" fmla="*/ 6 h 168"/>
                <a:gd name="T2" fmla="*/ 24 w 288"/>
                <a:gd name="T3" fmla="*/ 6 h 168"/>
                <a:gd name="T4" fmla="*/ 42 w 288"/>
                <a:gd name="T5" fmla="*/ 0 h 168"/>
                <a:gd name="T6" fmla="*/ 60 w 288"/>
                <a:gd name="T7" fmla="*/ 0 h 168"/>
                <a:gd name="T8" fmla="*/ 78 w 288"/>
                <a:gd name="T9" fmla="*/ 0 h 168"/>
                <a:gd name="T10" fmla="*/ 96 w 288"/>
                <a:gd name="T11" fmla="*/ 0 h 168"/>
                <a:gd name="T12" fmla="*/ 114 w 288"/>
                <a:gd name="T13" fmla="*/ 0 h 168"/>
                <a:gd name="T14" fmla="*/ 132 w 288"/>
                <a:gd name="T15" fmla="*/ 0 h 168"/>
                <a:gd name="T16" fmla="*/ 156 w 288"/>
                <a:gd name="T17" fmla="*/ 0 h 168"/>
                <a:gd name="T18" fmla="*/ 174 w 288"/>
                <a:gd name="T19" fmla="*/ 0 h 168"/>
                <a:gd name="T20" fmla="*/ 192 w 288"/>
                <a:gd name="T21" fmla="*/ 0 h 168"/>
                <a:gd name="T22" fmla="*/ 210 w 288"/>
                <a:gd name="T23" fmla="*/ 0 h 168"/>
                <a:gd name="T24" fmla="*/ 228 w 288"/>
                <a:gd name="T25" fmla="*/ 0 h 168"/>
                <a:gd name="T26" fmla="*/ 246 w 288"/>
                <a:gd name="T27" fmla="*/ 0 h 168"/>
                <a:gd name="T28" fmla="*/ 264 w 288"/>
                <a:gd name="T29" fmla="*/ 0 h 168"/>
                <a:gd name="T30" fmla="*/ 288 w 288"/>
                <a:gd name="T31" fmla="*/ 6 h 168"/>
                <a:gd name="T32" fmla="*/ 264 w 288"/>
                <a:gd name="T33" fmla="*/ 168 h 168"/>
                <a:gd name="T34" fmla="*/ 240 w 288"/>
                <a:gd name="T35" fmla="*/ 162 h 168"/>
                <a:gd name="T36" fmla="*/ 222 w 288"/>
                <a:gd name="T37" fmla="*/ 162 h 168"/>
                <a:gd name="T38" fmla="*/ 204 w 288"/>
                <a:gd name="T39" fmla="*/ 162 h 168"/>
                <a:gd name="T40" fmla="*/ 186 w 288"/>
                <a:gd name="T41" fmla="*/ 162 h 168"/>
                <a:gd name="T42" fmla="*/ 168 w 288"/>
                <a:gd name="T43" fmla="*/ 162 h 168"/>
                <a:gd name="T44" fmla="*/ 144 w 288"/>
                <a:gd name="T45" fmla="*/ 162 h 168"/>
                <a:gd name="T46" fmla="*/ 126 w 288"/>
                <a:gd name="T47" fmla="*/ 162 h 168"/>
                <a:gd name="T48" fmla="*/ 108 w 288"/>
                <a:gd name="T49" fmla="*/ 162 h 168"/>
                <a:gd name="T50" fmla="*/ 90 w 288"/>
                <a:gd name="T51" fmla="*/ 162 h 168"/>
                <a:gd name="T52" fmla="*/ 66 w 288"/>
                <a:gd name="T53" fmla="*/ 162 h 168"/>
                <a:gd name="T54" fmla="*/ 48 w 288"/>
                <a:gd name="T55" fmla="*/ 168 h 168"/>
                <a:gd name="T56" fmla="*/ 30 w 288"/>
                <a:gd name="T57" fmla="*/ 168 h 168"/>
                <a:gd name="T58" fmla="*/ 0 w 288"/>
                <a:gd name="T59" fmla="*/ 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8" h="168">
                  <a:moveTo>
                    <a:pt x="0" y="6"/>
                  </a:moveTo>
                  <a:lnTo>
                    <a:pt x="24" y="6"/>
                  </a:lnTo>
                  <a:lnTo>
                    <a:pt x="42" y="0"/>
                  </a:lnTo>
                  <a:lnTo>
                    <a:pt x="60" y="0"/>
                  </a:lnTo>
                  <a:lnTo>
                    <a:pt x="78" y="0"/>
                  </a:lnTo>
                  <a:lnTo>
                    <a:pt x="96" y="0"/>
                  </a:lnTo>
                  <a:lnTo>
                    <a:pt x="114" y="0"/>
                  </a:lnTo>
                  <a:lnTo>
                    <a:pt x="132" y="0"/>
                  </a:lnTo>
                  <a:lnTo>
                    <a:pt x="156" y="0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8" y="0"/>
                  </a:lnTo>
                  <a:lnTo>
                    <a:pt x="246" y="0"/>
                  </a:lnTo>
                  <a:lnTo>
                    <a:pt x="264" y="0"/>
                  </a:lnTo>
                  <a:lnTo>
                    <a:pt x="288" y="6"/>
                  </a:lnTo>
                  <a:lnTo>
                    <a:pt x="264" y="168"/>
                  </a:lnTo>
                  <a:lnTo>
                    <a:pt x="240" y="162"/>
                  </a:lnTo>
                  <a:lnTo>
                    <a:pt x="222" y="162"/>
                  </a:lnTo>
                  <a:lnTo>
                    <a:pt x="204" y="162"/>
                  </a:lnTo>
                  <a:lnTo>
                    <a:pt x="186" y="162"/>
                  </a:lnTo>
                  <a:lnTo>
                    <a:pt x="168" y="162"/>
                  </a:lnTo>
                  <a:lnTo>
                    <a:pt x="144" y="162"/>
                  </a:lnTo>
                  <a:lnTo>
                    <a:pt x="126" y="162"/>
                  </a:lnTo>
                  <a:lnTo>
                    <a:pt x="108" y="162"/>
                  </a:lnTo>
                  <a:lnTo>
                    <a:pt x="90" y="162"/>
                  </a:lnTo>
                  <a:lnTo>
                    <a:pt x="66" y="162"/>
                  </a:lnTo>
                  <a:lnTo>
                    <a:pt x="48" y="168"/>
                  </a:lnTo>
                  <a:lnTo>
                    <a:pt x="30" y="16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9E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95" name="Freeform 602"/>
            <p:cNvSpPr>
              <a:spLocks/>
            </p:cNvSpPr>
            <p:nvPr/>
          </p:nvSpPr>
          <p:spPr bwMode="auto">
            <a:xfrm>
              <a:off x="3245884" y="1600472"/>
              <a:ext cx="524762" cy="389961"/>
            </a:xfrm>
            <a:custGeom>
              <a:avLst/>
              <a:gdLst>
                <a:gd name="T0" fmla="*/ 0 w 48"/>
                <a:gd name="T1" fmla="*/ 1 h 28"/>
                <a:gd name="T2" fmla="*/ 4 w 48"/>
                <a:gd name="T3" fmla="*/ 1 h 28"/>
                <a:gd name="T4" fmla="*/ 7 w 48"/>
                <a:gd name="T5" fmla="*/ 0 h 28"/>
                <a:gd name="T6" fmla="*/ 10 w 48"/>
                <a:gd name="T7" fmla="*/ 0 h 28"/>
                <a:gd name="T8" fmla="*/ 13 w 48"/>
                <a:gd name="T9" fmla="*/ 0 h 28"/>
                <a:gd name="T10" fmla="*/ 16 w 48"/>
                <a:gd name="T11" fmla="*/ 0 h 28"/>
                <a:gd name="T12" fmla="*/ 19 w 48"/>
                <a:gd name="T13" fmla="*/ 0 h 28"/>
                <a:gd name="T14" fmla="*/ 22 w 48"/>
                <a:gd name="T15" fmla="*/ 0 h 28"/>
                <a:gd name="T16" fmla="*/ 26 w 48"/>
                <a:gd name="T17" fmla="*/ 0 h 28"/>
                <a:gd name="T18" fmla="*/ 29 w 48"/>
                <a:gd name="T19" fmla="*/ 0 h 28"/>
                <a:gd name="T20" fmla="*/ 32 w 48"/>
                <a:gd name="T21" fmla="*/ 0 h 28"/>
                <a:gd name="T22" fmla="*/ 35 w 48"/>
                <a:gd name="T23" fmla="*/ 0 h 28"/>
                <a:gd name="T24" fmla="*/ 38 w 48"/>
                <a:gd name="T25" fmla="*/ 0 h 28"/>
                <a:gd name="T26" fmla="*/ 41 w 48"/>
                <a:gd name="T27" fmla="*/ 0 h 28"/>
                <a:gd name="T28" fmla="*/ 44 w 48"/>
                <a:gd name="T29" fmla="*/ 0 h 28"/>
                <a:gd name="T30" fmla="*/ 48 w 48"/>
                <a:gd name="T31" fmla="*/ 1 h 28"/>
                <a:gd name="T32" fmla="*/ 44 w 48"/>
                <a:gd name="T33" fmla="*/ 28 h 28"/>
                <a:gd name="T34" fmla="*/ 40 w 48"/>
                <a:gd name="T35" fmla="*/ 27 h 28"/>
                <a:gd name="T36" fmla="*/ 37 w 48"/>
                <a:gd name="T37" fmla="*/ 27 h 28"/>
                <a:gd name="T38" fmla="*/ 34 w 48"/>
                <a:gd name="T39" fmla="*/ 27 h 28"/>
                <a:gd name="T40" fmla="*/ 31 w 48"/>
                <a:gd name="T41" fmla="*/ 27 h 28"/>
                <a:gd name="T42" fmla="*/ 28 w 48"/>
                <a:gd name="T43" fmla="*/ 27 h 28"/>
                <a:gd name="T44" fmla="*/ 24 w 48"/>
                <a:gd name="T45" fmla="*/ 27 h 28"/>
                <a:gd name="T46" fmla="*/ 21 w 48"/>
                <a:gd name="T47" fmla="*/ 27 h 28"/>
                <a:gd name="T48" fmla="*/ 18 w 48"/>
                <a:gd name="T49" fmla="*/ 27 h 28"/>
                <a:gd name="T50" fmla="*/ 15 w 48"/>
                <a:gd name="T51" fmla="*/ 27 h 28"/>
                <a:gd name="T52" fmla="*/ 11 w 48"/>
                <a:gd name="T53" fmla="*/ 27 h 28"/>
                <a:gd name="T54" fmla="*/ 8 w 48"/>
                <a:gd name="T55" fmla="*/ 28 h 28"/>
                <a:gd name="T56" fmla="*/ 5 w 48"/>
                <a:gd name="T57" fmla="*/ 28 h 28"/>
                <a:gd name="T58" fmla="*/ 0 w 48"/>
                <a:gd name="T5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" h="28">
                  <a:moveTo>
                    <a:pt x="0" y="1"/>
                  </a:moveTo>
                  <a:lnTo>
                    <a:pt x="4" y="1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4" y="0"/>
                  </a:lnTo>
                  <a:lnTo>
                    <a:pt x="48" y="1"/>
                  </a:lnTo>
                  <a:lnTo>
                    <a:pt x="44" y="28"/>
                  </a:lnTo>
                  <a:lnTo>
                    <a:pt x="40" y="27"/>
                  </a:lnTo>
                  <a:lnTo>
                    <a:pt x="37" y="27"/>
                  </a:lnTo>
                  <a:lnTo>
                    <a:pt x="34" y="27"/>
                  </a:lnTo>
                  <a:lnTo>
                    <a:pt x="31" y="27"/>
                  </a:lnTo>
                  <a:lnTo>
                    <a:pt x="28" y="27"/>
                  </a:lnTo>
                  <a:lnTo>
                    <a:pt x="24" y="27"/>
                  </a:lnTo>
                  <a:lnTo>
                    <a:pt x="21" y="27"/>
                  </a:lnTo>
                  <a:lnTo>
                    <a:pt x="18" y="27"/>
                  </a:lnTo>
                  <a:lnTo>
                    <a:pt x="15" y="27"/>
                  </a:lnTo>
                  <a:lnTo>
                    <a:pt x="11" y="27"/>
                  </a:lnTo>
                  <a:lnTo>
                    <a:pt x="8" y="28"/>
                  </a:lnTo>
                  <a:lnTo>
                    <a:pt x="5" y="28"/>
                  </a:lnTo>
                  <a:lnTo>
                    <a:pt x="0" y="1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96" name="Freeform 603"/>
            <p:cNvSpPr>
              <a:spLocks/>
            </p:cNvSpPr>
            <p:nvPr/>
          </p:nvSpPr>
          <p:spPr bwMode="auto">
            <a:xfrm>
              <a:off x="3311479" y="2018287"/>
              <a:ext cx="404504" cy="389961"/>
            </a:xfrm>
            <a:custGeom>
              <a:avLst/>
              <a:gdLst>
                <a:gd name="T0" fmla="*/ 0 w 222"/>
                <a:gd name="T1" fmla="*/ 6 h 168"/>
                <a:gd name="T2" fmla="*/ 18 w 222"/>
                <a:gd name="T3" fmla="*/ 6 h 168"/>
                <a:gd name="T4" fmla="*/ 36 w 222"/>
                <a:gd name="T5" fmla="*/ 0 h 168"/>
                <a:gd name="T6" fmla="*/ 54 w 222"/>
                <a:gd name="T7" fmla="*/ 0 h 168"/>
                <a:gd name="T8" fmla="*/ 72 w 222"/>
                <a:gd name="T9" fmla="*/ 0 h 168"/>
                <a:gd name="T10" fmla="*/ 90 w 222"/>
                <a:gd name="T11" fmla="*/ 0 h 168"/>
                <a:gd name="T12" fmla="*/ 108 w 222"/>
                <a:gd name="T13" fmla="*/ 0 h 168"/>
                <a:gd name="T14" fmla="*/ 126 w 222"/>
                <a:gd name="T15" fmla="*/ 0 h 168"/>
                <a:gd name="T16" fmla="*/ 150 w 222"/>
                <a:gd name="T17" fmla="*/ 0 h 168"/>
                <a:gd name="T18" fmla="*/ 168 w 222"/>
                <a:gd name="T19" fmla="*/ 0 h 168"/>
                <a:gd name="T20" fmla="*/ 186 w 222"/>
                <a:gd name="T21" fmla="*/ 0 h 168"/>
                <a:gd name="T22" fmla="*/ 204 w 222"/>
                <a:gd name="T23" fmla="*/ 0 h 168"/>
                <a:gd name="T24" fmla="*/ 222 w 222"/>
                <a:gd name="T25" fmla="*/ 6 h 168"/>
                <a:gd name="T26" fmla="*/ 198 w 222"/>
                <a:gd name="T27" fmla="*/ 168 h 168"/>
                <a:gd name="T28" fmla="*/ 174 w 222"/>
                <a:gd name="T29" fmla="*/ 162 h 168"/>
                <a:gd name="T30" fmla="*/ 156 w 222"/>
                <a:gd name="T31" fmla="*/ 162 h 168"/>
                <a:gd name="T32" fmla="*/ 132 w 222"/>
                <a:gd name="T33" fmla="*/ 162 h 168"/>
                <a:gd name="T34" fmla="*/ 114 w 222"/>
                <a:gd name="T35" fmla="*/ 162 h 168"/>
                <a:gd name="T36" fmla="*/ 90 w 222"/>
                <a:gd name="T37" fmla="*/ 162 h 168"/>
                <a:gd name="T38" fmla="*/ 66 w 222"/>
                <a:gd name="T39" fmla="*/ 162 h 168"/>
                <a:gd name="T40" fmla="*/ 48 w 222"/>
                <a:gd name="T41" fmla="*/ 168 h 168"/>
                <a:gd name="T42" fmla="*/ 24 w 222"/>
                <a:gd name="T43" fmla="*/ 168 h 168"/>
                <a:gd name="T44" fmla="*/ 0 w 222"/>
                <a:gd name="T45" fmla="*/ 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2" h="168">
                  <a:moveTo>
                    <a:pt x="0" y="6"/>
                  </a:moveTo>
                  <a:lnTo>
                    <a:pt x="18" y="6"/>
                  </a:lnTo>
                  <a:lnTo>
                    <a:pt x="36" y="0"/>
                  </a:lnTo>
                  <a:lnTo>
                    <a:pt x="54" y="0"/>
                  </a:lnTo>
                  <a:lnTo>
                    <a:pt x="72" y="0"/>
                  </a:lnTo>
                  <a:lnTo>
                    <a:pt x="90" y="0"/>
                  </a:lnTo>
                  <a:lnTo>
                    <a:pt x="108" y="0"/>
                  </a:lnTo>
                  <a:lnTo>
                    <a:pt x="126" y="0"/>
                  </a:lnTo>
                  <a:lnTo>
                    <a:pt x="150" y="0"/>
                  </a:lnTo>
                  <a:lnTo>
                    <a:pt x="168" y="0"/>
                  </a:lnTo>
                  <a:lnTo>
                    <a:pt x="186" y="0"/>
                  </a:lnTo>
                  <a:lnTo>
                    <a:pt x="204" y="0"/>
                  </a:lnTo>
                  <a:lnTo>
                    <a:pt x="222" y="6"/>
                  </a:lnTo>
                  <a:lnTo>
                    <a:pt x="198" y="168"/>
                  </a:lnTo>
                  <a:lnTo>
                    <a:pt x="174" y="162"/>
                  </a:lnTo>
                  <a:lnTo>
                    <a:pt x="156" y="162"/>
                  </a:lnTo>
                  <a:lnTo>
                    <a:pt x="132" y="162"/>
                  </a:lnTo>
                  <a:lnTo>
                    <a:pt x="114" y="162"/>
                  </a:lnTo>
                  <a:lnTo>
                    <a:pt x="90" y="162"/>
                  </a:lnTo>
                  <a:lnTo>
                    <a:pt x="66" y="162"/>
                  </a:lnTo>
                  <a:lnTo>
                    <a:pt x="48" y="168"/>
                  </a:lnTo>
                  <a:lnTo>
                    <a:pt x="24" y="16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97" name="Freeform 604"/>
            <p:cNvSpPr>
              <a:spLocks/>
            </p:cNvSpPr>
            <p:nvPr/>
          </p:nvSpPr>
          <p:spPr bwMode="auto">
            <a:xfrm>
              <a:off x="3311479" y="2018287"/>
              <a:ext cx="404504" cy="389961"/>
            </a:xfrm>
            <a:custGeom>
              <a:avLst/>
              <a:gdLst>
                <a:gd name="T0" fmla="*/ 0 w 37"/>
                <a:gd name="T1" fmla="*/ 1 h 28"/>
                <a:gd name="T2" fmla="*/ 3 w 37"/>
                <a:gd name="T3" fmla="*/ 1 h 28"/>
                <a:gd name="T4" fmla="*/ 6 w 37"/>
                <a:gd name="T5" fmla="*/ 0 h 28"/>
                <a:gd name="T6" fmla="*/ 9 w 37"/>
                <a:gd name="T7" fmla="*/ 0 h 28"/>
                <a:gd name="T8" fmla="*/ 12 w 37"/>
                <a:gd name="T9" fmla="*/ 0 h 28"/>
                <a:gd name="T10" fmla="*/ 15 w 37"/>
                <a:gd name="T11" fmla="*/ 0 h 28"/>
                <a:gd name="T12" fmla="*/ 18 w 37"/>
                <a:gd name="T13" fmla="*/ 0 h 28"/>
                <a:gd name="T14" fmla="*/ 21 w 37"/>
                <a:gd name="T15" fmla="*/ 0 h 28"/>
                <a:gd name="T16" fmla="*/ 25 w 37"/>
                <a:gd name="T17" fmla="*/ 0 h 28"/>
                <a:gd name="T18" fmla="*/ 28 w 37"/>
                <a:gd name="T19" fmla="*/ 0 h 28"/>
                <a:gd name="T20" fmla="*/ 31 w 37"/>
                <a:gd name="T21" fmla="*/ 0 h 28"/>
                <a:gd name="T22" fmla="*/ 34 w 37"/>
                <a:gd name="T23" fmla="*/ 0 h 28"/>
                <a:gd name="T24" fmla="*/ 37 w 37"/>
                <a:gd name="T25" fmla="*/ 1 h 28"/>
                <a:gd name="T26" fmla="*/ 33 w 37"/>
                <a:gd name="T27" fmla="*/ 28 h 28"/>
                <a:gd name="T28" fmla="*/ 29 w 37"/>
                <a:gd name="T29" fmla="*/ 27 h 28"/>
                <a:gd name="T30" fmla="*/ 26 w 37"/>
                <a:gd name="T31" fmla="*/ 27 h 28"/>
                <a:gd name="T32" fmla="*/ 22 w 37"/>
                <a:gd name="T33" fmla="*/ 27 h 28"/>
                <a:gd name="T34" fmla="*/ 19 w 37"/>
                <a:gd name="T35" fmla="*/ 27 h 28"/>
                <a:gd name="T36" fmla="*/ 15 w 37"/>
                <a:gd name="T37" fmla="*/ 27 h 28"/>
                <a:gd name="T38" fmla="*/ 11 w 37"/>
                <a:gd name="T39" fmla="*/ 27 h 28"/>
                <a:gd name="T40" fmla="*/ 8 w 37"/>
                <a:gd name="T41" fmla="*/ 28 h 28"/>
                <a:gd name="T42" fmla="*/ 4 w 37"/>
                <a:gd name="T43" fmla="*/ 28 h 28"/>
                <a:gd name="T44" fmla="*/ 0 w 37"/>
                <a:gd name="T4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28">
                  <a:moveTo>
                    <a:pt x="0" y="1"/>
                  </a:moveTo>
                  <a:lnTo>
                    <a:pt x="3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7" y="1"/>
                  </a:lnTo>
                  <a:lnTo>
                    <a:pt x="33" y="28"/>
                  </a:lnTo>
                  <a:lnTo>
                    <a:pt x="29" y="27"/>
                  </a:lnTo>
                  <a:lnTo>
                    <a:pt x="26" y="27"/>
                  </a:lnTo>
                  <a:lnTo>
                    <a:pt x="22" y="27"/>
                  </a:lnTo>
                  <a:lnTo>
                    <a:pt x="19" y="27"/>
                  </a:lnTo>
                  <a:lnTo>
                    <a:pt x="15" y="27"/>
                  </a:lnTo>
                  <a:lnTo>
                    <a:pt x="11" y="27"/>
                  </a:lnTo>
                  <a:lnTo>
                    <a:pt x="8" y="28"/>
                  </a:lnTo>
                  <a:lnTo>
                    <a:pt x="4" y="28"/>
                  </a:lnTo>
                  <a:lnTo>
                    <a:pt x="0" y="1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98" name="Freeform 605"/>
            <p:cNvSpPr>
              <a:spLocks/>
            </p:cNvSpPr>
            <p:nvPr/>
          </p:nvSpPr>
          <p:spPr bwMode="auto">
            <a:xfrm>
              <a:off x="3366142" y="2436103"/>
              <a:ext cx="306111" cy="389961"/>
            </a:xfrm>
            <a:custGeom>
              <a:avLst/>
              <a:gdLst>
                <a:gd name="T0" fmla="*/ 0 w 168"/>
                <a:gd name="T1" fmla="*/ 6 h 168"/>
                <a:gd name="T2" fmla="*/ 18 w 168"/>
                <a:gd name="T3" fmla="*/ 6 h 168"/>
                <a:gd name="T4" fmla="*/ 42 w 168"/>
                <a:gd name="T5" fmla="*/ 6 h 168"/>
                <a:gd name="T6" fmla="*/ 60 w 168"/>
                <a:gd name="T7" fmla="*/ 0 h 168"/>
                <a:gd name="T8" fmla="*/ 84 w 168"/>
                <a:gd name="T9" fmla="*/ 0 h 168"/>
                <a:gd name="T10" fmla="*/ 102 w 168"/>
                <a:gd name="T11" fmla="*/ 0 h 168"/>
                <a:gd name="T12" fmla="*/ 126 w 168"/>
                <a:gd name="T13" fmla="*/ 0 h 168"/>
                <a:gd name="T14" fmla="*/ 144 w 168"/>
                <a:gd name="T15" fmla="*/ 6 h 168"/>
                <a:gd name="T16" fmla="*/ 168 w 168"/>
                <a:gd name="T17" fmla="*/ 6 h 168"/>
                <a:gd name="T18" fmla="*/ 144 w 168"/>
                <a:gd name="T19" fmla="*/ 168 h 168"/>
                <a:gd name="T20" fmla="*/ 120 w 168"/>
                <a:gd name="T21" fmla="*/ 168 h 168"/>
                <a:gd name="T22" fmla="*/ 96 w 168"/>
                <a:gd name="T23" fmla="*/ 162 h 168"/>
                <a:gd name="T24" fmla="*/ 72 w 168"/>
                <a:gd name="T25" fmla="*/ 162 h 168"/>
                <a:gd name="T26" fmla="*/ 48 w 168"/>
                <a:gd name="T27" fmla="*/ 168 h 168"/>
                <a:gd name="T28" fmla="*/ 30 w 168"/>
                <a:gd name="T29" fmla="*/ 168 h 168"/>
                <a:gd name="T30" fmla="*/ 0 w 168"/>
                <a:gd name="T31" fmla="*/ 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8" h="168">
                  <a:moveTo>
                    <a:pt x="0" y="6"/>
                  </a:moveTo>
                  <a:lnTo>
                    <a:pt x="18" y="6"/>
                  </a:lnTo>
                  <a:lnTo>
                    <a:pt x="42" y="6"/>
                  </a:lnTo>
                  <a:lnTo>
                    <a:pt x="60" y="0"/>
                  </a:lnTo>
                  <a:lnTo>
                    <a:pt x="84" y="0"/>
                  </a:lnTo>
                  <a:lnTo>
                    <a:pt x="102" y="0"/>
                  </a:lnTo>
                  <a:lnTo>
                    <a:pt x="126" y="0"/>
                  </a:lnTo>
                  <a:lnTo>
                    <a:pt x="144" y="6"/>
                  </a:lnTo>
                  <a:lnTo>
                    <a:pt x="168" y="6"/>
                  </a:lnTo>
                  <a:lnTo>
                    <a:pt x="144" y="168"/>
                  </a:lnTo>
                  <a:lnTo>
                    <a:pt x="120" y="168"/>
                  </a:lnTo>
                  <a:lnTo>
                    <a:pt x="96" y="162"/>
                  </a:lnTo>
                  <a:lnTo>
                    <a:pt x="72" y="162"/>
                  </a:lnTo>
                  <a:lnTo>
                    <a:pt x="48" y="168"/>
                  </a:lnTo>
                  <a:lnTo>
                    <a:pt x="30" y="16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299" name="Freeform 606"/>
            <p:cNvSpPr>
              <a:spLocks/>
            </p:cNvSpPr>
            <p:nvPr/>
          </p:nvSpPr>
          <p:spPr bwMode="auto">
            <a:xfrm>
              <a:off x="3366142" y="2436103"/>
              <a:ext cx="306111" cy="389961"/>
            </a:xfrm>
            <a:custGeom>
              <a:avLst/>
              <a:gdLst>
                <a:gd name="T0" fmla="*/ 0 w 28"/>
                <a:gd name="T1" fmla="*/ 1 h 28"/>
                <a:gd name="T2" fmla="*/ 3 w 28"/>
                <a:gd name="T3" fmla="*/ 1 h 28"/>
                <a:gd name="T4" fmla="*/ 7 w 28"/>
                <a:gd name="T5" fmla="*/ 1 h 28"/>
                <a:gd name="T6" fmla="*/ 10 w 28"/>
                <a:gd name="T7" fmla="*/ 0 h 28"/>
                <a:gd name="T8" fmla="*/ 14 w 28"/>
                <a:gd name="T9" fmla="*/ 0 h 28"/>
                <a:gd name="T10" fmla="*/ 17 w 28"/>
                <a:gd name="T11" fmla="*/ 0 h 28"/>
                <a:gd name="T12" fmla="*/ 21 w 28"/>
                <a:gd name="T13" fmla="*/ 0 h 28"/>
                <a:gd name="T14" fmla="*/ 24 w 28"/>
                <a:gd name="T15" fmla="*/ 1 h 28"/>
                <a:gd name="T16" fmla="*/ 28 w 28"/>
                <a:gd name="T17" fmla="*/ 1 h 28"/>
                <a:gd name="T18" fmla="*/ 24 w 28"/>
                <a:gd name="T19" fmla="*/ 28 h 28"/>
                <a:gd name="T20" fmla="*/ 20 w 28"/>
                <a:gd name="T21" fmla="*/ 28 h 28"/>
                <a:gd name="T22" fmla="*/ 16 w 28"/>
                <a:gd name="T23" fmla="*/ 27 h 28"/>
                <a:gd name="T24" fmla="*/ 12 w 28"/>
                <a:gd name="T25" fmla="*/ 27 h 28"/>
                <a:gd name="T26" fmla="*/ 8 w 28"/>
                <a:gd name="T27" fmla="*/ 28 h 28"/>
                <a:gd name="T28" fmla="*/ 5 w 28"/>
                <a:gd name="T29" fmla="*/ 28 h 28"/>
                <a:gd name="T30" fmla="*/ 0 w 28"/>
                <a:gd name="T3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28">
                  <a:moveTo>
                    <a:pt x="0" y="1"/>
                  </a:moveTo>
                  <a:lnTo>
                    <a:pt x="3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8" y="1"/>
                  </a:lnTo>
                  <a:lnTo>
                    <a:pt x="24" y="28"/>
                  </a:lnTo>
                  <a:lnTo>
                    <a:pt x="20" y="28"/>
                  </a:lnTo>
                  <a:lnTo>
                    <a:pt x="16" y="27"/>
                  </a:lnTo>
                  <a:lnTo>
                    <a:pt x="12" y="27"/>
                  </a:lnTo>
                  <a:lnTo>
                    <a:pt x="8" y="28"/>
                  </a:lnTo>
                  <a:lnTo>
                    <a:pt x="5" y="28"/>
                  </a:lnTo>
                  <a:lnTo>
                    <a:pt x="0" y="1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0" name="Freeform 608"/>
            <p:cNvSpPr>
              <a:spLocks/>
            </p:cNvSpPr>
            <p:nvPr/>
          </p:nvSpPr>
          <p:spPr bwMode="auto">
            <a:xfrm>
              <a:off x="3420804" y="2867846"/>
              <a:ext cx="196786" cy="376034"/>
            </a:xfrm>
            <a:custGeom>
              <a:avLst/>
              <a:gdLst>
                <a:gd name="T0" fmla="*/ 0 w 108"/>
                <a:gd name="T1" fmla="*/ 0 h 162"/>
                <a:gd name="T2" fmla="*/ 24 w 108"/>
                <a:gd name="T3" fmla="*/ 0 h 162"/>
                <a:gd name="T4" fmla="*/ 42 w 108"/>
                <a:gd name="T5" fmla="*/ 0 h 162"/>
                <a:gd name="T6" fmla="*/ 66 w 108"/>
                <a:gd name="T7" fmla="*/ 0 h 162"/>
                <a:gd name="T8" fmla="*/ 84 w 108"/>
                <a:gd name="T9" fmla="*/ 0 h 162"/>
                <a:gd name="T10" fmla="*/ 108 w 108"/>
                <a:gd name="T11" fmla="*/ 0 h 162"/>
                <a:gd name="T12" fmla="*/ 84 w 108"/>
                <a:gd name="T13" fmla="*/ 162 h 162"/>
                <a:gd name="T14" fmla="*/ 54 w 108"/>
                <a:gd name="T15" fmla="*/ 162 h 162"/>
                <a:gd name="T16" fmla="*/ 30 w 108"/>
                <a:gd name="T17" fmla="*/ 162 h 162"/>
                <a:gd name="T18" fmla="*/ 0 w 108"/>
                <a:gd name="T1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62">
                  <a:moveTo>
                    <a:pt x="0" y="0"/>
                  </a:moveTo>
                  <a:lnTo>
                    <a:pt x="24" y="0"/>
                  </a:lnTo>
                  <a:lnTo>
                    <a:pt x="42" y="0"/>
                  </a:lnTo>
                  <a:lnTo>
                    <a:pt x="66" y="0"/>
                  </a:lnTo>
                  <a:lnTo>
                    <a:pt x="84" y="0"/>
                  </a:lnTo>
                  <a:lnTo>
                    <a:pt x="108" y="0"/>
                  </a:lnTo>
                  <a:lnTo>
                    <a:pt x="84" y="162"/>
                  </a:lnTo>
                  <a:lnTo>
                    <a:pt x="54" y="162"/>
                  </a:lnTo>
                  <a:lnTo>
                    <a:pt x="30" y="1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1" name="Freeform 609"/>
            <p:cNvSpPr>
              <a:spLocks/>
            </p:cNvSpPr>
            <p:nvPr/>
          </p:nvSpPr>
          <p:spPr bwMode="auto">
            <a:xfrm>
              <a:off x="3420804" y="2867846"/>
              <a:ext cx="196786" cy="376034"/>
            </a:xfrm>
            <a:custGeom>
              <a:avLst/>
              <a:gdLst>
                <a:gd name="T0" fmla="*/ 0 w 18"/>
                <a:gd name="T1" fmla="*/ 0 h 27"/>
                <a:gd name="T2" fmla="*/ 4 w 18"/>
                <a:gd name="T3" fmla="*/ 0 h 27"/>
                <a:gd name="T4" fmla="*/ 7 w 18"/>
                <a:gd name="T5" fmla="*/ 0 h 27"/>
                <a:gd name="T6" fmla="*/ 11 w 18"/>
                <a:gd name="T7" fmla="*/ 0 h 27"/>
                <a:gd name="T8" fmla="*/ 14 w 18"/>
                <a:gd name="T9" fmla="*/ 0 h 27"/>
                <a:gd name="T10" fmla="*/ 18 w 18"/>
                <a:gd name="T11" fmla="*/ 0 h 27"/>
                <a:gd name="T12" fmla="*/ 14 w 18"/>
                <a:gd name="T13" fmla="*/ 27 h 27"/>
                <a:gd name="T14" fmla="*/ 9 w 18"/>
                <a:gd name="T15" fmla="*/ 27 h 27"/>
                <a:gd name="T16" fmla="*/ 5 w 18"/>
                <a:gd name="T17" fmla="*/ 27 h 27"/>
                <a:gd name="T18" fmla="*/ 0 w 18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27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4" y="27"/>
                  </a:lnTo>
                  <a:lnTo>
                    <a:pt x="9" y="27"/>
                  </a:lnTo>
                  <a:lnTo>
                    <a:pt x="5" y="27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2" name="Freeform 610"/>
            <p:cNvSpPr>
              <a:spLocks/>
            </p:cNvSpPr>
            <p:nvPr/>
          </p:nvSpPr>
          <p:spPr bwMode="auto">
            <a:xfrm>
              <a:off x="3759713" y="1614399"/>
              <a:ext cx="546627" cy="459597"/>
            </a:xfrm>
            <a:custGeom>
              <a:avLst/>
              <a:gdLst>
                <a:gd name="T0" fmla="*/ 24 w 300"/>
                <a:gd name="T1" fmla="*/ 0 h 198"/>
                <a:gd name="T2" fmla="*/ 42 w 300"/>
                <a:gd name="T3" fmla="*/ 0 h 198"/>
                <a:gd name="T4" fmla="*/ 60 w 300"/>
                <a:gd name="T5" fmla="*/ 0 h 198"/>
                <a:gd name="T6" fmla="*/ 84 w 300"/>
                <a:gd name="T7" fmla="*/ 6 h 198"/>
                <a:gd name="T8" fmla="*/ 102 w 300"/>
                <a:gd name="T9" fmla="*/ 6 h 198"/>
                <a:gd name="T10" fmla="*/ 120 w 300"/>
                <a:gd name="T11" fmla="*/ 12 h 198"/>
                <a:gd name="T12" fmla="*/ 138 w 300"/>
                <a:gd name="T13" fmla="*/ 12 h 198"/>
                <a:gd name="T14" fmla="*/ 156 w 300"/>
                <a:gd name="T15" fmla="*/ 18 h 198"/>
                <a:gd name="T16" fmla="*/ 174 w 300"/>
                <a:gd name="T17" fmla="*/ 18 h 198"/>
                <a:gd name="T18" fmla="*/ 192 w 300"/>
                <a:gd name="T19" fmla="*/ 24 h 198"/>
                <a:gd name="T20" fmla="*/ 210 w 300"/>
                <a:gd name="T21" fmla="*/ 24 h 198"/>
                <a:gd name="T22" fmla="*/ 228 w 300"/>
                <a:gd name="T23" fmla="*/ 30 h 198"/>
                <a:gd name="T24" fmla="*/ 246 w 300"/>
                <a:gd name="T25" fmla="*/ 30 h 198"/>
                <a:gd name="T26" fmla="*/ 264 w 300"/>
                <a:gd name="T27" fmla="*/ 36 h 198"/>
                <a:gd name="T28" fmla="*/ 282 w 300"/>
                <a:gd name="T29" fmla="*/ 42 h 198"/>
                <a:gd name="T30" fmla="*/ 300 w 300"/>
                <a:gd name="T31" fmla="*/ 42 h 198"/>
                <a:gd name="T32" fmla="*/ 222 w 300"/>
                <a:gd name="T33" fmla="*/ 198 h 198"/>
                <a:gd name="T34" fmla="*/ 204 w 300"/>
                <a:gd name="T35" fmla="*/ 192 h 198"/>
                <a:gd name="T36" fmla="*/ 186 w 300"/>
                <a:gd name="T37" fmla="*/ 186 h 198"/>
                <a:gd name="T38" fmla="*/ 168 w 300"/>
                <a:gd name="T39" fmla="*/ 186 h 198"/>
                <a:gd name="T40" fmla="*/ 150 w 300"/>
                <a:gd name="T41" fmla="*/ 180 h 198"/>
                <a:gd name="T42" fmla="*/ 132 w 300"/>
                <a:gd name="T43" fmla="*/ 180 h 198"/>
                <a:gd name="T44" fmla="*/ 108 w 300"/>
                <a:gd name="T45" fmla="*/ 174 h 198"/>
                <a:gd name="T46" fmla="*/ 90 w 300"/>
                <a:gd name="T47" fmla="*/ 174 h 198"/>
                <a:gd name="T48" fmla="*/ 72 w 300"/>
                <a:gd name="T49" fmla="*/ 168 h 198"/>
                <a:gd name="T50" fmla="*/ 54 w 300"/>
                <a:gd name="T51" fmla="*/ 168 h 198"/>
                <a:gd name="T52" fmla="*/ 36 w 300"/>
                <a:gd name="T53" fmla="*/ 162 h 198"/>
                <a:gd name="T54" fmla="*/ 18 w 300"/>
                <a:gd name="T55" fmla="*/ 162 h 198"/>
                <a:gd name="T56" fmla="*/ 0 w 300"/>
                <a:gd name="T57" fmla="*/ 162 h 198"/>
                <a:gd name="T58" fmla="*/ 24 w 300"/>
                <a:gd name="T5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0" h="198">
                  <a:moveTo>
                    <a:pt x="24" y="0"/>
                  </a:moveTo>
                  <a:lnTo>
                    <a:pt x="42" y="0"/>
                  </a:lnTo>
                  <a:lnTo>
                    <a:pt x="60" y="0"/>
                  </a:lnTo>
                  <a:lnTo>
                    <a:pt x="84" y="6"/>
                  </a:lnTo>
                  <a:lnTo>
                    <a:pt x="102" y="6"/>
                  </a:lnTo>
                  <a:lnTo>
                    <a:pt x="120" y="12"/>
                  </a:lnTo>
                  <a:lnTo>
                    <a:pt x="138" y="12"/>
                  </a:lnTo>
                  <a:lnTo>
                    <a:pt x="156" y="18"/>
                  </a:lnTo>
                  <a:lnTo>
                    <a:pt x="174" y="18"/>
                  </a:lnTo>
                  <a:lnTo>
                    <a:pt x="192" y="24"/>
                  </a:lnTo>
                  <a:lnTo>
                    <a:pt x="210" y="24"/>
                  </a:lnTo>
                  <a:lnTo>
                    <a:pt x="228" y="30"/>
                  </a:lnTo>
                  <a:lnTo>
                    <a:pt x="246" y="30"/>
                  </a:lnTo>
                  <a:lnTo>
                    <a:pt x="264" y="36"/>
                  </a:lnTo>
                  <a:lnTo>
                    <a:pt x="282" y="42"/>
                  </a:lnTo>
                  <a:lnTo>
                    <a:pt x="300" y="42"/>
                  </a:lnTo>
                  <a:lnTo>
                    <a:pt x="222" y="198"/>
                  </a:lnTo>
                  <a:lnTo>
                    <a:pt x="204" y="192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50" y="180"/>
                  </a:lnTo>
                  <a:lnTo>
                    <a:pt x="132" y="180"/>
                  </a:lnTo>
                  <a:lnTo>
                    <a:pt x="108" y="174"/>
                  </a:lnTo>
                  <a:lnTo>
                    <a:pt x="90" y="174"/>
                  </a:lnTo>
                  <a:lnTo>
                    <a:pt x="72" y="168"/>
                  </a:lnTo>
                  <a:lnTo>
                    <a:pt x="54" y="168"/>
                  </a:lnTo>
                  <a:lnTo>
                    <a:pt x="36" y="162"/>
                  </a:lnTo>
                  <a:lnTo>
                    <a:pt x="18" y="162"/>
                  </a:lnTo>
                  <a:lnTo>
                    <a:pt x="0" y="16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3" name="Freeform 611"/>
            <p:cNvSpPr>
              <a:spLocks/>
            </p:cNvSpPr>
            <p:nvPr/>
          </p:nvSpPr>
          <p:spPr bwMode="auto">
            <a:xfrm>
              <a:off x="3759713" y="1614399"/>
              <a:ext cx="546627" cy="459597"/>
            </a:xfrm>
            <a:custGeom>
              <a:avLst/>
              <a:gdLst>
                <a:gd name="T0" fmla="*/ 4 w 50"/>
                <a:gd name="T1" fmla="*/ 0 h 33"/>
                <a:gd name="T2" fmla="*/ 7 w 50"/>
                <a:gd name="T3" fmla="*/ 0 h 33"/>
                <a:gd name="T4" fmla="*/ 10 w 50"/>
                <a:gd name="T5" fmla="*/ 0 h 33"/>
                <a:gd name="T6" fmla="*/ 14 w 50"/>
                <a:gd name="T7" fmla="*/ 1 h 33"/>
                <a:gd name="T8" fmla="*/ 17 w 50"/>
                <a:gd name="T9" fmla="*/ 1 h 33"/>
                <a:gd name="T10" fmla="*/ 20 w 50"/>
                <a:gd name="T11" fmla="*/ 2 h 33"/>
                <a:gd name="T12" fmla="*/ 23 w 50"/>
                <a:gd name="T13" fmla="*/ 2 h 33"/>
                <a:gd name="T14" fmla="*/ 26 w 50"/>
                <a:gd name="T15" fmla="*/ 3 h 33"/>
                <a:gd name="T16" fmla="*/ 29 w 50"/>
                <a:gd name="T17" fmla="*/ 3 h 33"/>
                <a:gd name="T18" fmla="*/ 32 w 50"/>
                <a:gd name="T19" fmla="*/ 4 h 33"/>
                <a:gd name="T20" fmla="*/ 35 w 50"/>
                <a:gd name="T21" fmla="*/ 4 h 33"/>
                <a:gd name="T22" fmla="*/ 38 w 50"/>
                <a:gd name="T23" fmla="*/ 5 h 33"/>
                <a:gd name="T24" fmla="*/ 41 w 50"/>
                <a:gd name="T25" fmla="*/ 5 h 33"/>
                <a:gd name="T26" fmla="*/ 44 w 50"/>
                <a:gd name="T27" fmla="*/ 6 h 33"/>
                <a:gd name="T28" fmla="*/ 47 w 50"/>
                <a:gd name="T29" fmla="*/ 7 h 33"/>
                <a:gd name="T30" fmla="*/ 50 w 50"/>
                <a:gd name="T31" fmla="*/ 7 h 33"/>
                <a:gd name="T32" fmla="*/ 37 w 50"/>
                <a:gd name="T33" fmla="*/ 33 h 33"/>
                <a:gd name="T34" fmla="*/ 34 w 50"/>
                <a:gd name="T35" fmla="*/ 32 h 33"/>
                <a:gd name="T36" fmla="*/ 31 w 50"/>
                <a:gd name="T37" fmla="*/ 31 h 33"/>
                <a:gd name="T38" fmla="*/ 28 w 50"/>
                <a:gd name="T39" fmla="*/ 31 h 33"/>
                <a:gd name="T40" fmla="*/ 25 w 50"/>
                <a:gd name="T41" fmla="*/ 30 h 33"/>
                <a:gd name="T42" fmla="*/ 22 w 50"/>
                <a:gd name="T43" fmla="*/ 30 h 33"/>
                <a:gd name="T44" fmla="*/ 18 w 50"/>
                <a:gd name="T45" fmla="*/ 29 h 33"/>
                <a:gd name="T46" fmla="*/ 15 w 50"/>
                <a:gd name="T47" fmla="*/ 29 h 33"/>
                <a:gd name="T48" fmla="*/ 12 w 50"/>
                <a:gd name="T49" fmla="*/ 28 h 33"/>
                <a:gd name="T50" fmla="*/ 9 w 50"/>
                <a:gd name="T51" fmla="*/ 28 h 33"/>
                <a:gd name="T52" fmla="*/ 6 w 50"/>
                <a:gd name="T53" fmla="*/ 27 h 33"/>
                <a:gd name="T54" fmla="*/ 3 w 50"/>
                <a:gd name="T55" fmla="*/ 27 h 33"/>
                <a:gd name="T56" fmla="*/ 0 w 50"/>
                <a:gd name="T57" fmla="*/ 27 h 33"/>
                <a:gd name="T58" fmla="*/ 4 w 50"/>
                <a:gd name="T5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33">
                  <a:moveTo>
                    <a:pt x="4" y="0"/>
                  </a:moveTo>
                  <a:lnTo>
                    <a:pt x="7" y="0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9" y="3"/>
                  </a:lnTo>
                  <a:lnTo>
                    <a:pt x="32" y="4"/>
                  </a:lnTo>
                  <a:lnTo>
                    <a:pt x="35" y="4"/>
                  </a:lnTo>
                  <a:lnTo>
                    <a:pt x="38" y="5"/>
                  </a:lnTo>
                  <a:lnTo>
                    <a:pt x="41" y="5"/>
                  </a:lnTo>
                  <a:lnTo>
                    <a:pt x="44" y="6"/>
                  </a:lnTo>
                  <a:lnTo>
                    <a:pt x="47" y="7"/>
                  </a:lnTo>
                  <a:lnTo>
                    <a:pt x="50" y="7"/>
                  </a:lnTo>
                  <a:lnTo>
                    <a:pt x="37" y="33"/>
                  </a:lnTo>
                  <a:lnTo>
                    <a:pt x="34" y="32"/>
                  </a:lnTo>
                  <a:lnTo>
                    <a:pt x="31" y="31"/>
                  </a:lnTo>
                  <a:lnTo>
                    <a:pt x="28" y="31"/>
                  </a:lnTo>
                  <a:lnTo>
                    <a:pt x="25" y="30"/>
                  </a:lnTo>
                  <a:lnTo>
                    <a:pt x="22" y="30"/>
                  </a:lnTo>
                  <a:lnTo>
                    <a:pt x="18" y="29"/>
                  </a:lnTo>
                  <a:lnTo>
                    <a:pt x="15" y="29"/>
                  </a:lnTo>
                  <a:lnTo>
                    <a:pt x="12" y="28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3" y="27"/>
                  </a:lnTo>
                  <a:lnTo>
                    <a:pt x="0" y="27"/>
                  </a:lnTo>
                  <a:lnTo>
                    <a:pt x="4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4" name="Freeform 612"/>
            <p:cNvSpPr>
              <a:spLocks/>
            </p:cNvSpPr>
            <p:nvPr/>
          </p:nvSpPr>
          <p:spPr bwMode="auto">
            <a:xfrm>
              <a:off x="3694118" y="2032215"/>
              <a:ext cx="448234" cy="431743"/>
            </a:xfrm>
            <a:custGeom>
              <a:avLst/>
              <a:gdLst>
                <a:gd name="T0" fmla="*/ 30 w 246"/>
                <a:gd name="T1" fmla="*/ 0 h 186"/>
                <a:gd name="T2" fmla="*/ 48 w 246"/>
                <a:gd name="T3" fmla="*/ 0 h 186"/>
                <a:gd name="T4" fmla="*/ 66 w 246"/>
                <a:gd name="T5" fmla="*/ 6 h 186"/>
                <a:gd name="T6" fmla="*/ 84 w 246"/>
                <a:gd name="T7" fmla="*/ 6 h 186"/>
                <a:gd name="T8" fmla="*/ 102 w 246"/>
                <a:gd name="T9" fmla="*/ 6 h 186"/>
                <a:gd name="T10" fmla="*/ 120 w 246"/>
                <a:gd name="T11" fmla="*/ 12 h 186"/>
                <a:gd name="T12" fmla="*/ 138 w 246"/>
                <a:gd name="T13" fmla="*/ 12 h 186"/>
                <a:gd name="T14" fmla="*/ 156 w 246"/>
                <a:gd name="T15" fmla="*/ 18 h 186"/>
                <a:gd name="T16" fmla="*/ 174 w 246"/>
                <a:gd name="T17" fmla="*/ 18 h 186"/>
                <a:gd name="T18" fmla="*/ 192 w 246"/>
                <a:gd name="T19" fmla="*/ 24 h 186"/>
                <a:gd name="T20" fmla="*/ 210 w 246"/>
                <a:gd name="T21" fmla="*/ 30 h 186"/>
                <a:gd name="T22" fmla="*/ 228 w 246"/>
                <a:gd name="T23" fmla="*/ 30 h 186"/>
                <a:gd name="T24" fmla="*/ 246 w 246"/>
                <a:gd name="T25" fmla="*/ 36 h 186"/>
                <a:gd name="T26" fmla="*/ 168 w 246"/>
                <a:gd name="T27" fmla="*/ 186 h 186"/>
                <a:gd name="T28" fmla="*/ 150 w 246"/>
                <a:gd name="T29" fmla="*/ 186 h 186"/>
                <a:gd name="T30" fmla="*/ 126 w 246"/>
                <a:gd name="T31" fmla="*/ 180 h 186"/>
                <a:gd name="T32" fmla="*/ 108 w 246"/>
                <a:gd name="T33" fmla="*/ 174 h 186"/>
                <a:gd name="T34" fmla="*/ 84 w 246"/>
                <a:gd name="T35" fmla="*/ 174 h 186"/>
                <a:gd name="T36" fmla="*/ 66 w 246"/>
                <a:gd name="T37" fmla="*/ 168 h 186"/>
                <a:gd name="T38" fmla="*/ 42 w 246"/>
                <a:gd name="T39" fmla="*/ 168 h 186"/>
                <a:gd name="T40" fmla="*/ 24 w 246"/>
                <a:gd name="T41" fmla="*/ 162 h 186"/>
                <a:gd name="T42" fmla="*/ 0 w 246"/>
                <a:gd name="T43" fmla="*/ 162 h 186"/>
                <a:gd name="T44" fmla="*/ 30 w 246"/>
                <a:gd name="T45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6" h="186">
                  <a:moveTo>
                    <a:pt x="30" y="0"/>
                  </a:moveTo>
                  <a:lnTo>
                    <a:pt x="48" y="0"/>
                  </a:lnTo>
                  <a:lnTo>
                    <a:pt x="66" y="6"/>
                  </a:lnTo>
                  <a:lnTo>
                    <a:pt x="84" y="6"/>
                  </a:lnTo>
                  <a:lnTo>
                    <a:pt x="102" y="6"/>
                  </a:lnTo>
                  <a:lnTo>
                    <a:pt x="120" y="12"/>
                  </a:lnTo>
                  <a:lnTo>
                    <a:pt x="138" y="12"/>
                  </a:lnTo>
                  <a:lnTo>
                    <a:pt x="156" y="18"/>
                  </a:lnTo>
                  <a:lnTo>
                    <a:pt x="174" y="18"/>
                  </a:lnTo>
                  <a:lnTo>
                    <a:pt x="192" y="24"/>
                  </a:lnTo>
                  <a:lnTo>
                    <a:pt x="210" y="30"/>
                  </a:lnTo>
                  <a:lnTo>
                    <a:pt x="228" y="30"/>
                  </a:lnTo>
                  <a:lnTo>
                    <a:pt x="246" y="36"/>
                  </a:lnTo>
                  <a:lnTo>
                    <a:pt x="168" y="186"/>
                  </a:lnTo>
                  <a:lnTo>
                    <a:pt x="150" y="186"/>
                  </a:lnTo>
                  <a:lnTo>
                    <a:pt x="126" y="180"/>
                  </a:lnTo>
                  <a:lnTo>
                    <a:pt x="108" y="174"/>
                  </a:lnTo>
                  <a:lnTo>
                    <a:pt x="84" y="174"/>
                  </a:lnTo>
                  <a:lnTo>
                    <a:pt x="66" y="168"/>
                  </a:lnTo>
                  <a:lnTo>
                    <a:pt x="42" y="168"/>
                  </a:lnTo>
                  <a:lnTo>
                    <a:pt x="24" y="162"/>
                  </a:lnTo>
                  <a:lnTo>
                    <a:pt x="0" y="16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5" name="Freeform 613"/>
            <p:cNvSpPr>
              <a:spLocks/>
            </p:cNvSpPr>
            <p:nvPr/>
          </p:nvSpPr>
          <p:spPr bwMode="auto">
            <a:xfrm>
              <a:off x="3694118" y="2032215"/>
              <a:ext cx="448234" cy="431743"/>
            </a:xfrm>
            <a:custGeom>
              <a:avLst/>
              <a:gdLst>
                <a:gd name="T0" fmla="*/ 5 w 41"/>
                <a:gd name="T1" fmla="*/ 0 h 31"/>
                <a:gd name="T2" fmla="*/ 8 w 41"/>
                <a:gd name="T3" fmla="*/ 0 h 31"/>
                <a:gd name="T4" fmla="*/ 11 w 41"/>
                <a:gd name="T5" fmla="*/ 1 h 31"/>
                <a:gd name="T6" fmla="*/ 14 w 41"/>
                <a:gd name="T7" fmla="*/ 1 h 31"/>
                <a:gd name="T8" fmla="*/ 17 w 41"/>
                <a:gd name="T9" fmla="*/ 1 h 31"/>
                <a:gd name="T10" fmla="*/ 20 w 41"/>
                <a:gd name="T11" fmla="*/ 2 h 31"/>
                <a:gd name="T12" fmla="*/ 23 w 41"/>
                <a:gd name="T13" fmla="*/ 2 h 31"/>
                <a:gd name="T14" fmla="*/ 26 w 41"/>
                <a:gd name="T15" fmla="*/ 3 h 31"/>
                <a:gd name="T16" fmla="*/ 29 w 41"/>
                <a:gd name="T17" fmla="*/ 3 h 31"/>
                <a:gd name="T18" fmla="*/ 32 w 41"/>
                <a:gd name="T19" fmla="*/ 4 h 31"/>
                <a:gd name="T20" fmla="*/ 35 w 41"/>
                <a:gd name="T21" fmla="*/ 5 h 31"/>
                <a:gd name="T22" fmla="*/ 38 w 41"/>
                <a:gd name="T23" fmla="*/ 5 h 31"/>
                <a:gd name="T24" fmla="*/ 41 w 41"/>
                <a:gd name="T25" fmla="*/ 6 h 31"/>
                <a:gd name="T26" fmla="*/ 28 w 41"/>
                <a:gd name="T27" fmla="*/ 31 h 31"/>
                <a:gd name="T28" fmla="*/ 25 w 41"/>
                <a:gd name="T29" fmla="*/ 31 h 31"/>
                <a:gd name="T30" fmla="*/ 21 w 41"/>
                <a:gd name="T31" fmla="*/ 30 h 31"/>
                <a:gd name="T32" fmla="*/ 18 w 41"/>
                <a:gd name="T33" fmla="*/ 29 h 31"/>
                <a:gd name="T34" fmla="*/ 14 w 41"/>
                <a:gd name="T35" fmla="*/ 29 h 31"/>
                <a:gd name="T36" fmla="*/ 11 w 41"/>
                <a:gd name="T37" fmla="*/ 28 h 31"/>
                <a:gd name="T38" fmla="*/ 7 w 41"/>
                <a:gd name="T39" fmla="*/ 28 h 31"/>
                <a:gd name="T40" fmla="*/ 4 w 41"/>
                <a:gd name="T41" fmla="*/ 27 h 31"/>
                <a:gd name="T42" fmla="*/ 0 w 41"/>
                <a:gd name="T43" fmla="*/ 27 h 31"/>
                <a:gd name="T44" fmla="*/ 5 w 41"/>
                <a:gd name="T4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" h="31">
                  <a:moveTo>
                    <a:pt x="5" y="0"/>
                  </a:moveTo>
                  <a:lnTo>
                    <a:pt x="8" y="0"/>
                  </a:lnTo>
                  <a:lnTo>
                    <a:pt x="11" y="1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9" y="3"/>
                  </a:lnTo>
                  <a:lnTo>
                    <a:pt x="32" y="4"/>
                  </a:lnTo>
                  <a:lnTo>
                    <a:pt x="35" y="5"/>
                  </a:lnTo>
                  <a:lnTo>
                    <a:pt x="38" y="5"/>
                  </a:lnTo>
                  <a:lnTo>
                    <a:pt x="41" y="6"/>
                  </a:lnTo>
                  <a:lnTo>
                    <a:pt x="28" y="31"/>
                  </a:lnTo>
                  <a:lnTo>
                    <a:pt x="25" y="31"/>
                  </a:lnTo>
                  <a:lnTo>
                    <a:pt x="21" y="30"/>
                  </a:lnTo>
                  <a:lnTo>
                    <a:pt x="18" y="29"/>
                  </a:lnTo>
                  <a:lnTo>
                    <a:pt x="14" y="29"/>
                  </a:lnTo>
                  <a:lnTo>
                    <a:pt x="11" y="28"/>
                  </a:lnTo>
                  <a:lnTo>
                    <a:pt x="7" y="28"/>
                  </a:lnTo>
                  <a:lnTo>
                    <a:pt x="4" y="27"/>
                  </a:lnTo>
                  <a:lnTo>
                    <a:pt x="0" y="27"/>
                  </a:lnTo>
                  <a:lnTo>
                    <a:pt x="5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6" name="Freeform 614"/>
            <p:cNvSpPr>
              <a:spLocks/>
            </p:cNvSpPr>
            <p:nvPr/>
          </p:nvSpPr>
          <p:spPr bwMode="auto">
            <a:xfrm>
              <a:off x="3639455" y="2450030"/>
              <a:ext cx="349841" cy="417815"/>
            </a:xfrm>
            <a:custGeom>
              <a:avLst/>
              <a:gdLst>
                <a:gd name="T0" fmla="*/ 30 w 192"/>
                <a:gd name="T1" fmla="*/ 0 h 180"/>
                <a:gd name="T2" fmla="*/ 48 w 192"/>
                <a:gd name="T3" fmla="*/ 0 h 180"/>
                <a:gd name="T4" fmla="*/ 72 w 192"/>
                <a:gd name="T5" fmla="*/ 6 h 180"/>
                <a:gd name="T6" fmla="*/ 90 w 192"/>
                <a:gd name="T7" fmla="*/ 6 h 180"/>
                <a:gd name="T8" fmla="*/ 108 w 192"/>
                <a:gd name="T9" fmla="*/ 12 h 180"/>
                <a:gd name="T10" fmla="*/ 132 w 192"/>
                <a:gd name="T11" fmla="*/ 12 h 180"/>
                <a:gd name="T12" fmla="*/ 150 w 192"/>
                <a:gd name="T13" fmla="*/ 18 h 180"/>
                <a:gd name="T14" fmla="*/ 168 w 192"/>
                <a:gd name="T15" fmla="*/ 24 h 180"/>
                <a:gd name="T16" fmla="*/ 192 w 192"/>
                <a:gd name="T17" fmla="*/ 24 h 180"/>
                <a:gd name="T18" fmla="*/ 108 w 192"/>
                <a:gd name="T19" fmla="*/ 180 h 180"/>
                <a:gd name="T20" fmla="*/ 90 w 192"/>
                <a:gd name="T21" fmla="*/ 174 h 180"/>
                <a:gd name="T22" fmla="*/ 66 w 192"/>
                <a:gd name="T23" fmla="*/ 168 h 180"/>
                <a:gd name="T24" fmla="*/ 48 w 192"/>
                <a:gd name="T25" fmla="*/ 168 h 180"/>
                <a:gd name="T26" fmla="*/ 24 w 192"/>
                <a:gd name="T27" fmla="*/ 162 h 180"/>
                <a:gd name="T28" fmla="*/ 0 w 192"/>
                <a:gd name="T29" fmla="*/ 162 h 180"/>
                <a:gd name="T30" fmla="*/ 30 w 192"/>
                <a:gd name="T31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180">
                  <a:moveTo>
                    <a:pt x="30" y="0"/>
                  </a:moveTo>
                  <a:lnTo>
                    <a:pt x="48" y="0"/>
                  </a:lnTo>
                  <a:lnTo>
                    <a:pt x="72" y="6"/>
                  </a:lnTo>
                  <a:lnTo>
                    <a:pt x="90" y="6"/>
                  </a:lnTo>
                  <a:lnTo>
                    <a:pt x="108" y="12"/>
                  </a:lnTo>
                  <a:lnTo>
                    <a:pt x="132" y="12"/>
                  </a:lnTo>
                  <a:lnTo>
                    <a:pt x="150" y="18"/>
                  </a:lnTo>
                  <a:lnTo>
                    <a:pt x="168" y="24"/>
                  </a:lnTo>
                  <a:lnTo>
                    <a:pt x="192" y="24"/>
                  </a:lnTo>
                  <a:lnTo>
                    <a:pt x="108" y="180"/>
                  </a:lnTo>
                  <a:lnTo>
                    <a:pt x="90" y="174"/>
                  </a:lnTo>
                  <a:lnTo>
                    <a:pt x="66" y="168"/>
                  </a:lnTo>
                  <a:lnTo>
                    <a:pt x="48" y="168"/>
                  </a:lnTo>
                  <a:lnTo>
                    <a:pt x="24" y="162"/>
                  </a:lnTo>
                  <a:lnTo>
                    <a:pt x="0" y="16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7" name="Freeform 615"/>
            <p:cNvSpPr>
              <a:spLocks/>
            </p:cNvSpPr>
            <p:nvPr/>
          </p:nvSpPr>
          <p:spPr bwMode="auto">
            <a:xfrm>
              <a:off x="3639455" y="2450030"/>
              <a:ext cx="349841" cy="417815"/>
            </a:xfrm>
            <a:custGeom>
              <a:avLst/>
              <a:gdLst>
                <a:gd name="T0" fmla="*/ 5 w 32"/>
                <a:gd name="T1" fmla="*/ 0 h 30"/>
                <a:gd name="T2" fmla="*/ 8 w 32"/>
                <a:gd name="T3" fmla="*/ 0 h 30"/>
                <a:gd name="T4" fmla="*/ 12 w 32"/>
                <a:gd name="T5" fmla="*/ 1 h 30"/>
                <a:gd name="T6" fmla="*/ 15 w 32"/>
                <a:gd name="T7" fmla="*/ 1 h 30"/>
                <a:gd name="T8" fmla="*/ 18 w 32"/>
                <a:gd name="T9" fmla="*/ 2 h 30"/>
                <a:gd name="T10" fmla="*/ 22 w 32"/>
                <a:gd name="T11" fmla="*/ 2 h 30"/>
                <a:gd name="T12" fmla="*/ 25 w 32"/>
                <a:gd name="T13" fmla="*/ 3 h 30"/>
                <a:gd name="T14" fmla="*/ 28 w 32"/>
                <a:gd name="T15" fmla="*/ 4 h 30"/>
                <a:gd name="T16" fmla="*/ 32 w 32"/>
                <a:gd name="T17" fmla="*/ 4 h 30"/>
                <a:gd name="T18" fmla="*/ 18 w 32"/>
                <a:gd name="T19" fmla="*/ 30 h 30"/>
                <a:gd name="T20" fmla="*/ 15 w 32"/>
                <a:gd name="T21" fmla="*/ 29 h 30"/>
                <a:gd name="T22" fmla="*/ 11 w 32"/>
                <a:gd name="T23" fmla="*/ 28 h 30"/>
                <a:gd name="T24" fmla="*/ 8 w 32"/>
                <a:gd name="T25" fmla="*/ 28 h 30"/>
                <a:gd name="T26" fmla="*/ 4 w 32"/>
                <a:gd name="T27" fmla="*/ 27 h 30"/>
                <a:gd name="T28" fmla="*/ 0 w 32"/>
                <a:gd name="T29" fmla="*/ 27 h 30"/>
                <a:gd name="T30" fmla="*/ 5 w 32"/>
                <a:gd name="T3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30">
                  <a:moveTo>
                    <a:pt x="5" y="0"/>
                  </a:moveTo>
                  <a:lnTo>
                    <a:pt x="8" y="0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2" y="4"/>
                  </a:lnTo>
                  <a:lnTo>
                    <a:pt x="18" y="30"/>
                  </a:lnTo>
                  <a:lnTo>
                    <a:pt x="15" y="29"/>
                  </a:lnTo>
                  <a:lnTo>
                    <a:pt x="11" y="28"/>
                  </a:lnTo>
                  <a:lnTo>
                    <a:pt x="8" y="28"/>
                  </a:lnTo>
                  <a:lnTo>
                    <a:pt x="4" y="27"/>
                  </a:lnTo>
                  <a:lnTo>
                    <a:pt x="0" y="27"/>
                  </a:lnTo>
                  <a:lnTo>
                    <a:pt x="5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8" name="Freeform 616"/>
            <p:cNvSpPr>
              <a:spLocks/>
            </p:cNvSpPr>
            <p:nvPr/>
          </p:nvSpPr>
          <p:spPr bwMode="auto">
            <a:xfrm>
              <a:off x="3584792" y="2867846"/>
              <a:ext cx="240516" cy="389961"/>
            </a:xfrm>
            <a:custGeom>
              <a:avLst/>
              <a:gdLst>
                <a:gd name="T0" fmla="*/ 24 w 132"/>
                <a:gd name="T1" fmla="*/ 0 h 168"/>
                <a:gd name="T2" fmla="*/ 48 w 132"/>
                <a:gd name="T3" fmla="*/ 0 h 168"/>
                <a:gd name="T4" fmla="*/ 72 w 132"/>
                <a:gd name="T5" fmla="*/ 6 h 168"/>
                <a:gd name="T6" fmla="*/ 90 w 132"/>
                <a:gd name="T7" fmla="*/ 6 h 168"/>
                <a:gd name="T8" fmla="*/ 108 w 132"/>
                <a:gd name="T9" fmla="*/ 12 h 168"/>
                <a:gd name="T10" fmla="*/ 132 w 132"/>
                <a:gd name="T11" fmla="*/ 18 h 168"/>
                <a:gd name="T12" fmla="*/ 54 w 132"/>
                <a:gd name="T13" fmla="*/ 168 h 168"/>
                <a:gd name="T14" fmla="*/ 24 w 132"/>
                <a:gd name="T15" fmla="*/ 162 h 168"/>
                <a:gd name="T16" fmla="*/ 0 w 132"/>
                <a:gd name="T17" fmla="*/ 162 h 168"/>
                <a:gd name="T18" fmla="*/ 24 w 132"/>
                <a:gd name="T1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68">
                  <a:moveTo>
                    <a:pt x="24" y="0"/>
                  </a:moveTo>
                  <a:lnTo>
                    <a:pt x="48" y="0"/>
                  </a:lnTo>
                  <a:lnTo>
                    <a:pt x="72" y="6"/>
                  </a:lnTo>
                  <a:lnTo>
                    <a:pt x="90" y="6"/>
                  </a:lnTo>
                  <a:lnTo>
                    <a:pt x="108" y="12"/>
                  </a:lnTo>
                  <a:lnTo>
                    <a:pt x="132" y="18"/>
                  </a:lnTo>
                  <a:lnTo>
                    <a:pt x="54" y="168"/>
                  </a:lnTo>
                  <a:lnTo>
                    <a:pt x="24" y="162"/>
                  </a:lnTo>
                  <a:lnTo>
                    <a:pt x="0" y="16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E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9" name="Freeform 617"/>
            <p:cNvSpPr>
              <a:spLocks/>
            </p:cNvSpPr>
            <p:nvPr/>
          </p:nvSpPr>
          <p:spPr bwMode="auto">
            <a:xfrm>
              <a:off x="3584792" y="2867846"/>
              <a:ext cx="240516" cy="389961"/>
            </a:xfrm>
            <a:custGeom>
              <a:avLst/>
              <a:gdLst>
                <a:gd name="T0" fmla="*/ 4 w 22"/>
                <a:gd name="T1" fmla="*/ 0 h 28"/>
                <a:gd name="T2" fmla="*/ 8 w 22"/>
                <a:gd name="T3" fmla="*/ 0 h 28"/>
                <a:gd name="T4" fmla="*/ 12 w 22"/>
                <a:gd name="T5" fmla="*/ 1 h 28"/>
                <a:gd name="T6" fmla="*/ 15 w 22"/>
                <a:gd name="T7" fmla="*/ 1 h 28"/>
                <a:gd name="T8" fmla="*/ 18 w 22"/>
                <a:gd name="T9" fmla="*/ 2 h 28"/>
                <a:gd name="T10" fmla="*/ 22 w 22"/>
                <a:gd name="T11" fmla="*/ 3 h 28"/>
                <a:gd name="T12" fmla="*/ 9 w 22"/>
                <a:gd name="T13" fmla="*/ 28 h 28"/>
                <a:gd name="T14" fmla="*/ 4 w 22"/>
                <a:gd name="T15" fmla="*/ 27 h 28"/>
                <a:gd name="T16" fmla="*/ 0 w 22"/>
                <a:gd name="T17" fmla="*/ 27 h 28"/>
                <a:gd name="T18" fmla="*/ 4 w 22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8">
                  <a:moveTo>
                    <a:pt x="4" y="0"/>
                  </a:moveTo>
                  <a:lnTo>
                    <a:pt x="8" y="0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8" y="2"/>
                  </a:lnTo>
                  <a:lnTo>
                    <a:pt x="22" y="3"/>
                  </a:lnTo>
                  <a:lnTo>
                    <a:pt x="9" y="28"/>
                  </a:lnTo>
                  <a:lnTo>
                    <a:pt x="4" y="27"/>
                  </a:lnTo>
                  <a:lnTo>
                    <a:pt x="0" y="27"/>
                  </a:lnTo>
                  <a:lnTo>
                    <a:pt x="4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0" name="Freeform 620"/>
            <p:cNvSpPr>
              <a:spLocks/>
            </p:cNvSpPr>
            <p:nvPr/>
          </p:nvSpPr>
          <p:spPr bwMode="auto">
            <a:xfrm>
              <a:off x="4022094" y="2129705"/>
              <a:ext cx="513829" cy="473524"/>
            </a:xfrm>
            <a:custGeom>
              <a:avLst/>
              <a:gdLst>
                <a:gd name="T0" fmla="*/ 84 w 282"/>
                <a:gd name="T1" fmla="*/ 0 h 204"/>
                <a:gd name="T2" fmla="*/ 102 w 282"/>
                <a:gd name="T3" fmla="*/ 0 h 204"/>
                <a:gd name="T4" fmla="*/ 120 w 282"/>
                <a:gd name="T5" fmla="*/ 6 h 204"/>
                <a:gd name="T6" fmla="*/ 138 w 282"/>
                <a:gd name="T7" fmla="*/ 12 h 204"/>
                <a:gd name="T8" fmla="*/ 156 w 282"/>
                <a:gd name="T9" fmla="*/ 18 h 204"/>
                <a:gd name="T10" fmla="*/ 168 w 282"/>
                <a:gd name="T11" fmla="*/ 24 h 204"/>
                <a:gd name="T12" fmla="*/ 186 w 282"/>
                <a:gd name="T13" fmla="*/ 30 h 204"/>
                <a:gd name="T14" fmla="*/ 204 w 282"/>
                <a:gd name="T15" fmla="*/ 36 h 204"/>
                <a:gd name="T16" fmla="*/ 222 w 282"/>
                <a:gd name="T17" fmla="*/ 42 h 204"/>
                <a:gd name="T18" fmla="*/ 234 w 282"/>
                <a:gd name="T19" fmla="*/ 48 h 204"/>
                <a:gd name="T20" fmla="*/ 252 w 282"/>
                <a:gd name="T21" fmla="*/ 54 h 204"/>
                <a:gd name="T22" fmla="*/ 270 w 282"/>
                <a:gd name="T23" fmla="*/ 60 h 204"/>
                <a:gd name="T24" fmla="*/ 282 w 282"/>
                <a:gd name="T25" fmla="*/ 72 h 204"/>
                <a:gd name="T26" fmla="*/ 156 w 282"/>
                <a:gd name="T27" fmla="*/ 204 h 204"/>
                <a:gd name="T28" fmla="*/ 138 w 282"/>
                <a:gd name="T29" fmla="*/ 198 h 204"/>
                <a:gd name="T30" fmla="*/ 120 w 282"/>
                <a:gd name="T31" fmla="*/ 186 h 204"/>
                <a:gd name="T32" fmla="*/ 102 w 282"/>
                <a:gd name="T33" fmla="*/ 180 h 204"/>
                <a:gd name="T34" fmla="*/ 78 w 282"/>
                <a:gd name="T35" fmla="*/ 174 h 204"/>
                <a:gd name="T36" fmla="*/ 60 w 282"/>
                <a:gd name="T37" fmla="*/ 168 h 204"/>
                <a:gd name="T38" fmla="*/ 42 w 282"/>
                <a:gd name="T39" fmla="*/ 162 h 204"/>
                <a:gd name="T40" fmla="*/ 24 w 282"/>
                <a:gd name="T41" fmla="*/ 156 h 204"/>
                <a:gd name="T42" fmla="*/ 0 w 282"/>
                <a:gd name="T43" fmla="*/ 150 h 204"/>
                <a:gd name="T44" fmla="*/ 84 w 282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2" h="204">
                  <a:moveTo>
                    <a:pt x="84" y="0"/>
                  </a:moveTo>
                  <a:lnTo>
                    <a:pt x="102" y="0"/>
                  </a:lnTo>
                  <a:lnTo>
                    <a:pt x="120" y="6"/>
                  </a:lnTo>
                  <a:lnTo>
                    <a:pt x="138" y="12"/>
                  </a:lnTo>
                  <a:lnTo>
                    <a:pt x="156" y="18"/>
                  </a:lnTo>
                  <a:lnTo>
                    <a:pt x="168" y="24"/>
                  </a:lnTo>
                  <a:lnTo>
                    <a:pt x="186" y="30"/>
                  </a:lnTo>
                  <a:lnTo>
                    <a:pt x="204" y="36"/>
                  </a:lnTo>
                  <a:lnTo>
                    <a:pt x="222" y="42"/>
                  </a:lnTo>
                  <a:lnTo>
                    <a:pt x="234" y="48"/>
                  </a:lnTo>
                  <a:lnTo>
                    <a:pt x="252" y="54"/>
                  </a:lnTo>
                  <a:lnTo>
                    <a:pt x="270" y="60"/>
                  </a:lnTo>
                  <a:lnTo>
                    <a:pt x="282" y="72"/>
                  </a:lnTo>
                  <a:lnTo>
                    <a:pt x="156" y="204"/>
                  </a:lnTo>
                  <a:lnTo>
                    <a:pt x="138" y="198"/>
                  </a:lnTo>
                  <a:lnTo>
                    <a:pt x="120" y="186"/>
                  </a:lnTo>
                  <a:lnTo>
                    <a:pt x="102" y="180"/>
                  </a:lnTo>
                  <a:lnTo>
                    <a:pt x="78" y="174"/>
                  </a:lnTo>
                  <a:lnTo>
                    <a:pt x="60" y="168"/>
                  </a:lnTo>
                  <a:lnTo>
                    <a:pt x="42" y="162"/>
                  </a:lnTo>
                  <a:lnTo>
                    <a:pt x="24" y="156"/>
                  </a:lnTo>
                  <a:lnTo>
                    <a:pt x="0" y="15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1" name="Freeform 621"/>
            <p:cNvSpPr>
              <a:spLocks/>
            </p:cNvSpPr>
            <p:nvPr/>
          </p:nvSpPr>
          <p:spPr bwMode="auto">
            <a:xfrm>
              <a:off x="4022094" y="2129705"/>
              <a:ext cx="513829" cy="473524"/>
            </a:xfrm>
            <a:custGeom>
              <a:avLst/>
              <a:gdLst>
                <a:gd name="T0" fmla="*/ 14 w 47"/>
                <a:gd name="T1" fmla="*/ 0 h 34"/>
                <a:gd name="T2" fmla="*/ 17 w 47"/>
                <a:gd name="T3" fmla="*/ 0 h 34"/>
                <a:gd name="T4" fmla="*/ 20 w 47"/>
                <a:gd name="T5" fmla="*/ 1 h 34"/>
                <a:gd name="T6" fmla="*/ 23 w 47"/>
                <a:gd name="T7" fmla="*/ 2 h 34"/>
                <a:gd name="T8" fmla="*/ 26 w 47"/>
                <a:gd name="T9" fmla="*/ 3 h 34"/>
                <a:gd name="T10" fmla="*/ 28 w 47"/>
                <a:gd name="T11" fmla="*/ 4 h 34"/>
                <a:gd name="T12" fmla="*/ 31 w 47"/>
                <a:gd name="T13" fmla="*/ 5 h 34"/>
                <a:gd name="T14" fmla="*/ 34 w 47"/>
                <a:gd name="T15" fmla="*/ 6 h 34"/>
                <a:gd name="T16" fmla="*/ 37 w 47"/>
                <a:gd name="T17" fmla="*/ 7 h 34"/>
                <a:gd name="T18" fmla="*/ 39 w 47"/>
                <a:gd name="T19" fmla="*/ 8 h 34"/>
                <a:gd name="T20" fmla="*/ 42 w 47"/>
                <a:gd name="T21" fmla="*/ 9 h 34"/>
                <a:gd name="T22" fmla="*/ 45 w 47"/>
                <a:gd name="T23" fmla="*/ 10 h 34"/>
                <a:gd name="T24" fmla="*/ 47 w 47"/>
                <a:gd name="T25" fmla="*/ 12 h 34"/>
                <a:gd name="T26" fmla="*/ 26 w 47"/>
                <a:gd name="T27" fmla="*/ 34 h 34"/>
                <a:gd name="T28" fmla="*/ 23 w 47"/>
                <a:gd name="T29" fmla="*/ 33 h 34"/>
                <a:gd name="T30" fmla="*/ 20 w 47"/>
                <a:gd name="T31" fmla="*/ 31 h 34"/>
                <a:gd name="T32" fmla="*/ 17 w 47"/>
                <a:gd name="T33" fmla="*/ 30 h 34"/>
                <a:gd name="T34" fmla="*/ 13 w 47"/>
                <a:gd name="T35" fmla="*/ 29 h 34"/>
                <a:gd name="T36" fmla="*/ 10 w 47"/>
                <a:gd name="T37" fmla="*/ 28 h 34"/>
                <a:gd name="T38" fmla="*/ 7 w 47"/>
                <a:gd name="T39" fmla="*/ 27 h 34"/>
                <a:gd name="T40" fmla="*/ 4 w 47"/>
                <a:gd name="T41" fmla="*/ 26 h 34"/>
                <a:gd name="T42" fmla="*/ 0 w 47"/>
                <a:gd name="T43" fmla="*/ 25 h 34"/>
                <a:gd name="T44" fmla="*/ 14 w 47"/>
                <a:gd name="T4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34">
                  <a:moveTo>
                    <a:pt x="14" y="0"/>
                  </a:move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8" y="4"/>
                  </a:lnTo>
                  <a:lnTo>
                    <a:pt x="31" y="5"/>
                  </a:lnTo>
                  <a:lnTo>
                    <a:pt x="34" y="6"/>
                  </a:lnTo>
                  <a:lnTo>
                    <a:pt x="37" y="7"/>
                  </a:lnTo>
                  <a:lnTo>
                    <a:pt x="39" y="8"/>
                  </a:lnTo>
                  <a:lnTo>
                    <a:pt x="42" y="9"/>
                  </a:lnTo>
                  <a:lnTo>
                    <a:pt x="45" y="10"/>
                  </a:lnTo>
                  <a:lnTo>
                    <a:pt x="47" y="12"/>
                  </a:lnTo>
                  <a:lnTo>
                    <a:pt x="26" y="34"/>
                  </a:lnTo>
                  <a:lnTo>
                    <a:pt x="23" y="33"/>
                  </a:lnTo>
                  <a:lnTo>
                    <a:pt x="20" y="31"/>
                  </a:lnTo>
                  <a:lnTo>
                    <a:pt x="17" y="30"/>
                  </a:lnTo>
                  <a:lnTo>
                    <a:pt x="13" y="29"/>
                  </a:lnTo>
                  <a:lnTo>
                    <a:pt x="10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0" y="25"/>
                  </a:lnTo>
                  <a:lnTo>
                    <a:pt x="14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2" name="Freeform 622"/>
            <p:cNvSpPr>
              <a:spLocks/>
            </p:cNvSpPr>
            <p:nvPr/>
          </p:nvSpPr>
          <p:spPr bwMode="auto">
            <a:xfrm>
              <a:off x="3858106" y="2519666"/>
              <a:ext cx="415437" cy="431743"/>
            </a:xfrm>
            <a:custGeom>
              <a:avLst/>
              <a:gdLst>
                <a:gd name="T0" fmla="*/ 84 w 228"/>
                <a:gd name="T1" fmla="*/ 0 h 186"/>
                <a:gd name="T2" fmla="*/ 102 w 228"/>
                <a:gd name="T3" fmla="*/ 6 h 186"/>
                <a:gd name="T4" fmla="*/ 120 w 228"/>
                <a:gd name="T5" fmla="*/ 12 h 186"/>
                <a:gd name="T6" fmla="*/ 138 w 228"/>
                <a:gd name="T7" fmla="*/ 18 h 186"/>
                <a:gd name="T8" fmla="*/ 156 w 228"/>
                <a:gd name="T9" fmla="*/ 24 h 186"/>
                <a:gd name="T10" fmla="*/ 174 w 228"/>
                <a:gd name="T11" fmla="*/ 30 h 186"/>
                <a:gd name="T12" fmla="*/ 192 w 228"/>
                <a:gd name="T13" fmla="*/ 36 h 186"/>
                <a:gd name="T14" fmla="*/ 210 w 228"/>
                <a:gd name="T15" fmla="*/ 42 h 186"/>
                <a:gd name="T16" fmla="*/ 228 w 228"/>
                <a:gd name="T17" fmla="*/ 54 h 186"/>
                <a:gd name="T18" fmla="*/ 102 w 228"/>
                <a:gd name="T19" fmla="*/ 186 h 186"/>
                <a:gd name="T20" fmla="*/ 78 w 228"/>
                <a:gd name="T21" fmla="*/ 180 h 186"/>
                <a:gd name="T22" fmla="*/ 60 w 228"/>
                <a:gd name="T23" fmla="*/ 174 h 186"/>
                <a:gd name="T24" fmla="*/ 42 w 228"/>
                <a:gd name="T25" fmla="*/ 162 h 186"/>
                <a:gd name="T26" fmla="*/ 18 w 228"/>
                <a:gd name="T27" fmla="*/ 156 h 186"/>
                <a:gd name="T28" fmla="*/ 0 w 228"/>
                <a:gd name="T29" fmla="*/ 150 h 186"/>
                <a:gd name="T30" fmla="*/ 84 w 228"/>
                <a:gd name="T31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8" h="186">
                  <a:moveTo>
                    <a:pt x="84" y="0"/>
                  </a:moveTo>
                  <a:lnTo>
                    <a:pt x="102" y="6"/>
                  </a:lnTo>
                  <a:lnTo>
                    <a:pt x="120" y="12"/>
                  </a:lnTo>
                  <a:lnTo>
                    <a:pt x="138" y="18"/>
                  </a:lnTo>
                  <a:lnTo>
                    <a:pt x="156" y="24"/>
                  </a:lnTo>
                  <a:lnTo>
                    <a:pt x="174" y="30"/>
                  </a:lnTo>
                  <a:lnTo>
                    <a:pt x="192" y="36"/>
                  </a:lnTo>
                  <a:lnTo>
                    <a:pt x="210" y="42"/>
                  </a:lnTo>
                  <a:lnTo>
                    <a:pt x="228" y="54"/>
                  </a:lnTo>
                  <a:lnTo>
                    <a:pt x="102" y="186"/>
                  </a:lnTo>
                  <a:lnTo>
                    <a:pt x="78" y="180"/>
                  </a:lnTo>
                  <a:lnTo>
                    <a:pt x="60" y="174"/>
                  </a:lnTo>
                  <a:lnTo>
                    <a:pt x="42" y="162"/>
                  </a:lnTo>
                  <a:lnTo>
                    <a:pt x="18" y="156"/>
                  </a:lnTo>
                  <a:lnTo>
                    <a:pt x="0" y="15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3" name="Freeform 623"/>
            <p:cNvSpPr>
              <a:spLocks/>
            </p:cNvSpPr>
            <p:nvPr/>
          </p:nvSpPr>
          <p:spPr bwMode="auto">
            <a:xfrm>
              <a:off x="3858106" y="2519666"/>
              <a:ext cx="415437" cy="431743"/>
            </a:xfrm>
            <a:custGeom>
              <a:avLst/>
              <a:gdLst>
                <a:gd name="T0" fmla="*/ 14 w 38"/>
                <a:gd name="T1" fmla="*/ 0 h 31"/>
                <a:gd name="T2" fmla="*/ 17 w 38"/>
                <a:gd name="T3" fmla="*/ 1 h 31"/>
                <a:gd name="T4" fmla="*/ 20 w 38"/>
                <a:gd name="T5" fmla="*/ 2 h 31"/>
                <a:gd name="T6" fmla="*/ 23 w 38"/>
                <a:gd name="T7" fmla="*/ 3 h 31"/>
                <a:gd name="T8" fmla="*/ 26 w 38"/>
                <a:gd name="T9" fmla="*/ 4 h 31"/>
                <a:gd name="T10" fmla="*/ 29 w 38"/>
                <a:gd name="T11" fmla="*/ 5 h 31"/>
                <a:gd name="T12" fmla="*/ 32 w 38"/>
                <a:gd name="T13" fmla="*/ 6 h 31"/>
                <a:gd name="T14" fmla="*/ 35 w 38"/>
                <a:gd name="T15" fmla="*/ 7 h 31"/>
                <a:gd name="T16" fmla="*/ 38 w 38"/>
                <a:gd name="T17" fmla="*/ 9 h 31"/>
                <a:gd name="T18" fmla="*/ 17 w 38"/>
                <a:gd name="T19" fmla="*/ 31 h 31"/>
                <a:gd name="T20" fmla="*/ 13 w 38"/>
                <a:gd name="T21" fmla="*/ 30 h 31"/>
                <a:gd name="T22" fmla="*/ 10 w 38"/>
                <a:gd name="T23" fmla="*/ 29 h 31"/>
                <a:gd name="T24" fmla="*/ 7 w 38"/>
                <a:gd name="T25" fmla="*/ 27 h 31"/>
                <a:gd name="T26" fmla="*/ 3 w 38"/>
                <a:gd name="T27" fmla="*/ 26 h 31"/>
                <a:gd name="T28" fmla="*/ 0 w 38"/>
                <a:gd name="T29" fmla="*/ 25 h 31"/>
                <a:gd name="T30" fmla="*/ 14 w 38"/>
                <a:gd name="T3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31">
                  <a:moveTo>
                    <a:pt x="14" y="0"/>
                  </a:moveTo>
                  <a:lnTo>
                    <a:pt x="17" y="1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9" y="5"/>
                  </a:lnTo>
                  <a:lnTo>
                    <a:pt x="32" y="6"/>
                  </a:lnTo>
                  <a:lnTo>
                    <a:pt x="35" y="7"/>
                  </a:lnTo>
                  <a:lnTo>
                    <a:pt x="38" y="9"/>
                  </a:lnTo>
                  <a:lnTo>
                    <a:pt x="17" y="31"/>
                  </a:ln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3" y="26"/>
                  </a:lnTo>
                  <a:lnTo>
                    <a:pt x="0" y="25"/>
                  </a:lnTo>
                  <a:lnTo>
                    <a:pt x="14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4" name="Freeform 624"/>
            <p:cNvSpPr>
              <a:spLocks/>
            </p:cNvSpPr>
            <p:nvPr/>
          </p:nvSpPr>
          <p:spPr bwMode="auto">
            <a:xfrm>
              <a:off x="3683185" y="2909627"/>
              <a:ext cx="327976" cy="403888"/>
            </a:xfrm>
            <a:custGeom>
              <a:avLst/>
              <a:gdLst>
                <a:gd name="T0" fmla="*/ 84 w 180"/>
                <a:gd name="T1" fmla="*/ 0 h 174"/>
                <a:gd name="T2" fmla="*/ 108 w 180"/>
                <a:gd name="T3" fmla="*/ 6 h 174"/>
                <a:gd name="T4" fmla="*/ 126 w 180"/>
                <a:gd name="T5" fmla="*/ 12 h 174"/>
                <a:gd name="T6" fmla="*/ 144 w 180"/>
                <a:gd name="T7" fmla="*/ 18 h 174"/>
                <a:gd name="T8" fmla="*/ 162 w 180"/>
                <a:gd name="T9" fmla="*/ 30 h 174"/>
                <a:gd name="T10" fmla="*/ 180 w 180"/>
                <a:gd name="T11" fmla="*/ 36 h 174"/>
                <a:gd name="T12" fmla="*/ 54 w 180"/>
                <a:gd name="T13" fmla="*/ 174 h 174"/>
                <a:gd name="T14" fmla="*/ 30 w 180"/>
                <a:gd name="T15" fmla="*/ 162 h 174"/>
                <a:gd name="T16" fmla="*/ 0 w 180"/>
                <a:gd name="T17" fmla="*/ 156 h 174"/>
                <a:gd name="T18" fmla="*/ 84 w 180"/>
                <a:gd name="T1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" h="174">
                  <a:moveTo>
                    <a:pt x="84" y="0"/>
                  </a:moveTo>
                  <a:lnTo>
                    <a:pt x="108" y="6"/>
                  </a:lnTo>
                  <a:lnTo>
                    <a:pt x="126" y="12"/>
                  </a:lnTo>
                  <a:lnTo>
                    <a:pt x="144" y="18"/>
                  </a:lnTo>
                  <a:lnTo>
                    <a:pt x="162" y="30"/>
                  </a:lnTo>
                  <a:lnTo>
                    <a:pt x="180" y="36"/>
                  </a:lnTo>
                  <a:lnTo>
                    <a:pt x="54" y="174"/>
                  </a:lnTo>
                  <a:lnTo>
                    <a:pt x="30" y="162"/>
                  </a:lnTo>
                  <a:lnTo>
                    <a:pt x="0" y="156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5" name="Freeform 625"/>
            <p:cNvSpPr>
              <a:spLocks/>
            </p:cNvSpPr>
            <p:nvPr/>
          </p:nvSpPr>
          <p:spPr bwMode="auto">
            <a:xfrm>
              <a:off x="3683185" y="2909627"/>
              <a:ext cx="327976" cy="403888"/>
            </a:xfrm>
            <a:custGeom>
              <a:avLst/>
              <a:gdLst>
                <a:gd name="T0" fmla="*/ 14 w 30"/>
                <a:gd name="T1" fmla="*/ 0 h 29"/>
                <a:gd name="T2" fmla="*/ 18 w 30"/>
                <a:gd name="T3" fmla="*/ 1 h 29"/>
                <a:gd name="T4" fmla="*/ 21 w 30"/>
                <a:gd name="T5" fmla="*/ 2 h 29"/>
                <a:gd name="T6" fmla="*/ 24 w 30"/>
                <a:gd name="T7" fmla="*/ 3 h 29"/>
                <a:gd name="T8" fmla="*/ 27 w 30"/>
                <a:gd name="T9" fmla="*/ 5 h 29"/>
                <a:gd name="T10" fmla="*/ 30 w 30"/>
                <a:gd name="T11" fmla="*/ 6 h 29"/>
                <a:gd name="T12" fmla="*/ 9 w 30"/>
                <a:gd name="T13" fmla="*/ 29 h 29"/>
                <a:gd name="T14" fmla="*/ 5 w 30"/>
                <a:gd name="T15" fmla="*/ 27 h 29"/>
                <a:gd name="T16" fmla="*/ 0 w 30"/>
                <a:gd name="T17" fmla="*/ 26 h 29"/>
                <a:gd name="T18" fmla="*/ 14 w 30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29">
                  <a:moveTo>
                    <a:pt x="14" y="0"/>
                  </a:moveTo>
                  <a:lnTo>
                    <a:pt x="18" y="1"/>
                  </a:lnTo>
                  <a:lnTo>
                    <a:pt x="21" y="2"/>
                  </a:lnTo>
                  <a:lnTo>
                    <a:pt x="24" y="3"/>
                  </a:lnTo>
                  <a:lnTo>
                    <a:pt x="27" y="5"/>
                  </a:lnTo>
                  <a:lnTo>
                    <a:pt x="30" y="6"/>
                  </a:lnTo>
                  <a:lnTo>
                    <a:pt x="9" y="29"/>
                  </a:lnTo>
                  <a:lnTo>
                    <a:pt x="5" y="27"/>
                  </a:lnTo>
                  <a:lnTo>
                    <a:pt x="0" y="26"/>
                  </a:lnTo>
                  <a:lnTo>
                    <a:pt x="14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6" name="Freeform 628"/>
            <p:cNvSpPr>
              <a:spLocks/>
            </p:cNvSpPr>
            <p:nvPr/>
          </p:nvSpPr>
          <p:spPr bwMode="auto">
            <a:xfrm>
              <a:off x="4328205" y="2310758"/>
              <a:ext cx="546627" cy="487451"/>
            </a:xfrm>
            <a:custGeom>
              <a:avLst/>
              <a:gdLst>
                <a:gd name="T0" fmla="*/ 132 w 300"/>
                <a:gd name="T1" fmla="*/ 0 h 210"/>
                <a:gd name="T2" fmla="*/ 144 w 300"/>
                <a:gd name="T3" fmla="*/ 6 h 210"/>
                <a:gd name="T4" fmla="*/ 162 w 300"/>
                <a:gd name="T5" fmla="*/ 12 h 210"/>
                <a:gd name="T6" fmla="*/ 174 w 300"/>
                <a:gd name="T7" fmla="*/ 24 h 210"/>
                <a:gd name="T8" fmla="*/ 192 w 300"/>
                <a:gd name="T9" fmla="*/ 30 h 210"/>
                <a:gd name="T10" fmla="*/ 204 w 300"/>
                <a:gd name="T11" fmla="*/ 36 h 210"/>
                <a:gd name="T12" fmla="*/ 222 w 300"/>
                <a:gd name="T13" fmla="*/ 48 h 210"/>
                <a:gd name="T14" fmla="*/ 234 w 300"/>
                <a:gd name="T15" fmla="*/ 54 h 210"/>
                <a:gd name="T16" fmla="*/ 246 w 300"/>
                <a:gd name="T17" fmla="*/ 66 h 210"/>
                <a:gd name="T18" fmla="*/ 258 w 300"/>
                <a:gd name="T19" fmla="*/ 72 h 210"/>
                <a:gd name="T20" fmla="*/ 276 w 300"/>
                <a:gd name="T21" fmla="*/ 84 h 210"/>
                <a:gd name="T22" fmla="*/ 288 w 300"/>
                <a:gd name="T23" fmla="*/ 90 h 210"/>
                <a:gd name="T24" fmla="*/ 300 w 300"/>
                <a:gd name="T25" fmla="*/ 102 h 210"/>
                <a:gd name="T26" fmla="*/ 126 w 300"/>
                <a:gd name="T27" fmla="*/ 210 h 210"/>
                <a:gd name="T28" fmla="*/ 114 w 300"/>
                <a:gd name="T29" fmla="*/ 198 h 210"/>
                <a:gd name="T30" fmla="*/ 96 w 300"/>
                <a:gd name="T31" fmla="*/ 186 h 210"/>
                <a:gd name="T32" fmla="*/ 84 w 300"/>
                <a:gd name="T33" fmla="*/ 180 h 210"/>
                <a:gd name="T34" fmla="*/ 66 w 300"/>
                <a:gd name="T35" fmla="*/ 168 h 210"/>
                <a:gd name="T36" fmla="*/ 48 w 300"/>
                <a:gd name="T37" fmla="*/ 156 h 210"/>
                <a:gd name="T38" fmla="*/ 30 w 300"/>
                <a:gd name="T39" fmla="*/ 150 h 210"/>
                <a:gd name="T40" fmla="*/ 18 w 300"/>
                <a:gd name="T41" fmla="*/ 138 h 210"/>
                <a:gd name="T42" fmla="*/ 0 w 300"/>
                <a:gd name="T43" fmla="*/ 132 h 210"/>
                <a:gd name="T44" fmla="*/ 132 w 300"/>
                <a:gd name="T45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0" h="210">
                  <a:moveTo>
                    <a:pt x="132" y="0"/>
                  </a:moveTo>
                  <a:lnTo>
                    <a:pt x="144" y="6"/>
                  </a:lnTo>
                  <a:lnTo>
                    <a:pt x="162" y="12"/>
                  </a:lnTo>
                  <a:lnTo>
                    <a:pt x="174" y="24"/>
                  </a:lnTo>
                  <a:lnTo>
                    <a:pt x="192" y="30"/>
                  </a:lnTo>
                  <a:lnTo>
                    <a:pt x="204" y="36"/>
                  </a:lnTo>
                  <a:lnTo>
                    <a:pt x="222" y="48"/>
                  </a:lnTo>
                  <a:lnTo>
                    <a:pt x="234" y="54"/>
                  </a:lnTo>
                  <a:lnTo>
                    <a:pt x="246" y="66"/>
                  </a:lnTo>
                  <a:lnTo>
                    <a:pt x="258" y="72"/>
                  </a:lnTo>
                  <a:lnTo>
                    <a:pt x="276" y="84"/>
                  </a:lnTo>
                  <a:lnTo>
                    <a:pt x="288" y="90"/>
                  </a:lnTo>
                  <a:lnTo>
                    <a:pt x="300" y="102"/>
                  </a:lnTo>
                  <a:lnTo>
                    <a:pt x="126" y="210"/>
                  </a:lnTo>
                  <a:lnTo>
                    <a:pt x="114" y="198"/>
                  </a:lnTo>
                  <a:lnTo>
                    <a:pt x="96" y="186"/>
                  </a:lnTo>
                  <a:lnTo>
                    <a:pt x="84" y="180"/>
                  </a:lnTo>
                  <a:lnTo>
                    <a:pt x="66" y="168"/>
                  </a:lnTo>
                  <a:lnTo>
                    <a:pt x="48" y="156"/>
                  </a:lnTo>
                  <a:lnTo>
                    <a:pt x="30" y="150"/>
                  </a:lnTo>
                  <a:lnTo>
                    <a:pt x="18" y="138"/>
                  </a:lnTo>
                  <a:lnTo>
                    <a:pt x="0" y="132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7" name="Freeform 629"/>
            <p:cNvSpPr>
              <a:spLocks/>
            </p:cNvSpPr>
            <p:nvPr/>
          </p:nvSpPr>
          <p:spPr bwMode="auto">
            <a:xfrm>
              <a:off x="4328205" y="2310758"/>
              <a:ext cx="546627" cy="487451"/>
            </a:xfrm>
            <a:custGeom>
              <a:avLst/>
              <a:gdLst>
                <a:gd name="T0" fmla="*/ 22 w 50"/>
                <a:gd name="T1" fmla="*/ 0 h 35"/>
                <a:gd name="T2" fmla="*/ 24 w 50"/>
                <a:gd name="T3" fmla="*/ 1 h 35"/>
                <a:gd name="T4" fmla="*/ 27 w 50"/>
                <a:gd name="T5" fmla="*/ 2 h 35"/>
                <a:gd name="T6" fmla="*/ 29 w 50"/>
                <a:gd name="T7" fmla="*/ 4 h 35"/>
                <a:gd name="T8" fmla="*/ 32 w 50"/>
                <a:gd name="T9" fmla="*/ 5 h 35"/>
                <a:gd name="T10" fmla="*/ 34 w 50"/>
                <a:gd name="T11" fmla="*/ 6 h 35"/>
                <a:gd name="T12" fmla="*/ 37 w 50"/>
                <a:gd name="T13" fmla="*/ 8 h 35"/>
                <a:gd name="T14" fmla="*/ 39 w 50"/>
                <a:gd name="T15" fmla="*/ 9 h 35"/>
                <a:gd name="T16" fmla="*/ 41 w 50"/>
                <a:gd name="T17" fmla="*/ 11 h 35"/>
                <a:gd name="T18" fmla="*/ 43 w 50"/>
                <a:gd name="T19" fmla="*/ 12 h 35"/>
                <a:gd name="T20" fmla="*/ 46 w 50"/>
                <a:gd name="T21" fmla="*/ 14 h 35"/>
                <a:gd name="T22" fmla="*/ 48 w 50"/>
                <a:gd name="T23" fmla="*/ 15 h 35"/>
                <a:gd name="T24" fmla="*/ 50 w 50"/>
                <a:gd name="T25" fmla="*/ 17 h 35"/>
                <a:gd name="T26" fmla="*/ 21 w 50"/>
                <a:gd name="T27" fmla="*/ 35 h 35"/>
                <a:gd name="T28" fmla="*/ 19 w 50"/>
                <a:gd name="T29" fmla="*/ 33 h 35"/>
                <a:gd name="T30" fmla="*/ 16 w 50"/>
                <a:gd name="T31" fmla="*/ 31 h 35"/>
                <a:gd name="T32" fmla="*/ 14 w 50"/>
                <a:gd name="T33" fmla="*/ 30 h 35"/>
                <a:gd name="T34" fmla="*/ 11 w 50"/>
                <a:gd name="T35" fmla="*/ 28 h 35"/>
                <a:gd name="T36" fmla="*/ 8 w 50"/>
                <a:gd name="T37" fmla="*/ 26 h 35"/>
                <a:gd name="T38" fmla="*/ 5 w 50"/>
                <a:gd name="T39" fmla="*/ 25 h 35"/>
                <a:gd name="T40" fmla="*/ 3 w 50"/>
                <a:gd name="T41" fmla="*/ 23 h 35"/>
                <a:gd name="T42" fmla="*/ 0 w 50"/>
                <a:gd name="T43" fmla="*/ 22 h 35"/>
                <a:gd name="T44" fmla="*/ 22 w 50"/>
                <a:gd name="T4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0" h="35">
                  <a:moveTo>
                    <a:pt x="22" y="0"/>
                  </a:moveTo>
                  <a:lnTo>
                    <a:pt x="24" y="1"/>
                  </a:lnTo>
                  <a:lnTo>
                    <a:pt x="27" y="2"/>
                  </a:lnTo>
                  <a:lnTo>
                    <a:pt x="29" y="4"/>
                  </a:lnTo>
                  <a:lnTo>
                    <a:pt x="32" y="5"/>
                  </a:lnTo>
                  <a:lnTo>
                    <a:pt x="34" y="6"/>
                  </a:lnTo>
                  <a:lnTo>
                    <a:pt x="37" y="8"/>
                  </a:lnTo>
                  <a:lnTo>
                    <a:pt x="39" y="9"/>
                  </a:lnTo>
                  <a:lnTo>
                    <a:pt x="41" y="11"/>
                  </a:lnTo>
                  <a:lnTo>
                    <a:pt x="43" y="12"/>
                  </a:lnTo>
                  <a:lnTo>
                    <a:pt x="46" y="14"/>
                  </a:lnTo>
                  <a:lnTo>
                    <a:pt x="48" y="15"/>
                  </a:lnTo>
                  <a:lnTo>
                    <a:pt x="50" y="17"/>
                  </a:lnTo>
                  <a:lnTo>
                    <a:pt x="21" y="35"/>
                  </a:lnTo>
                  <a:lnTo>
                    <a:pt x="19" y="33"/>
                  </a:lnTo>
                  <a:lnTo>
                    <a:pt x="16" y="31"/>
                  </a:lnTo>
                  <a:lnTo>
                    <a:pt x="14" y="30"/>
                  </a:lnTo>
                  <a:lnTo>
                    <a:pt x="11" y="28"/>
                  </a:lnTo>
                  <a:lnTo>
                    <a:pt x="8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0" y="22"/>
                  </a:lnTo>
                  <a:lnTo>
                    <a:pt x="22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8" name="Freeform 630"/>
            <p:cNvSpPr>
              <a:spLocks/>
            </p:cNvSpPr>
            <p:nvPr/>
          </p:nvSpPr>
          <p:spPr bwMode="auto">
            <a:xfrm>
              <a:off x="4054892" y="2658938"/>
              <a:ext cx="470099" cy="431743"/>
            </a:xfrm>
            <a:custGeom>
              <a:avLst/>
              <a:gdLst>
                <a:gd name="T0" fmla="*/ 132 w 258"/>
                <a:gd name="T1" fmla="*/ 0 h 186"/>
                <a:gd name="T2" fmla="*/ 150 w 258"/>
                <a:gd name="T3" fmla="*/ 6 h 186"/>
                <a:gd name="T4" fmla="*/ 168 w 258"/>
                <a:gd name="T5" fmla="*/ 12 h 186"/>
                <a:gd name="T6" fmla="*/ 180 w 258"/>
                <a:gd name="T7" fmla="*/ 24 h 186"/>
                <a:gd name="T8" fmla="*/ 198 w 258"/>
                <a:gd name="T9" fmla="*/ 30 h 186"/>
                <a:gd name="T10" fmla="*/ 216 w 258"/>
                <a:gd name="T11" fmla="*/ 42 h 186"/>
                <a:gd name="T12" fmla="*/ 228 w 258"/>
                <a:gd name="T13" fmla="*/ 54 h 186"/>
                <a:gd name="T14" fmla="*/ 246 w 258"/>
                <a:gd name="T15" fmla="*/ 60 h 186"/>
                <a:gd name="T16" fmla="*/ 258 w 258"/>
                <a:gd name="T17" fmla="*/ 72 h 186"/>
                <a:gd name="T18" fmla="*/ 84 w 258"/>
                <a:gd name="T19" fmla="*/ 186 h 186"/>
                <a:gd name="T20" fmla="*/ 72 w 258"/>
                <a:gd name="T21" fmla="*/ 174 h 186"/>
                <a:gd name="T22" fmla="*/ 54 w 258"/>
                <a:gd name="T23" fmla="*/ 162 h 186"/>
                <a:gd name="T24" fmla="*/ 36 w 258"/>
                <a:gd name="T25" fmla="*/ 150 h 186"/>
                <a:gd name="T26" fmla="*/ 18 w 258"/>
                <a:gd name="T27" fmla="*/ 138 h 186"/>
                <a:gd name="T28" fmla="*/ 0 w 258"/>
                <a:gd name="T29" fmla="*/ 132 h 186"/>
                <a:gd name="T30" fmla="*/ 132 w 258"/>
                <a:gd name="T31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8" h="186">
                  <a:moveTo>
                    <a:pt x="132" y="0"/>
                  </a:moveTo>
                  <a:lnTo>
                    <a:pt x="150" y="6"/>
                  </a:lnTo>
                  <a:lnTo>
                    <a:pt x="168" y="12"/>
                  </a:lnTo>
                  <a:lnTo>
                    <a:pt x="180" y="24"/>
                  </a:lnTo>
                  <a:lnTo>
                    <a:pt x="198" y="30"/>
                  </a:lnTo>
                  <a:lnTo>
                    <a:pt x="216" y="42"/>
                  </a:lnTo>
                  <a:lnTo>
                    <a:pt x="228" y="54"/>
                  </a:lnTo>
                  <a:lnTo>
                    <a:pt x="246" y="60"/>
                  </a:lnTo>
                  <a:lnTo>
                    <a:pt x="258" y="72"/>
                  </a:lnTo>
                  <a:lnTo>
                    <a:pt x="84" y="186"/>
                  </a:lnTo>
                  <a:lnTo>
                    <a:pt x="72" y="174"/>
                  </a:lnTo>
                  <a:lnTo>
                    <a:pt x="54" y="162"/>
                  </a:lnTo>
                  <a:lnTo>
                    <a:pt x="36" y="150"/>
                  </a:lnTo>
                  <a:lnTo>
                    <a:pt x="18" y="138"/>
                  </a:lnTo>
                  <a:lnTo>
                    <a:pt x="0" y="132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69" name="Freeform 631"/>
            <p:cNvSpPr>
              <a:spLocks/>
            </p:cNvSpPr>
            <p:nvPr/>
          </p:nvSpPr>
          <p:spPr bwMode="auto">
            <a:xfrm>
              <a:off x="4054892" y="2658938"/>
              <a:ext cx="470099" cy="431743"/>
            </a:xfrm>
            <a:custGeom>
              <a:avLst/>
              <a:gdLst>
                <a:gd name="T0" fmla="*/ 22 w 43"/>
                <a:gd name="T1" fmla="*/ 0 h 31"/>
                <a:gd name="T2" fmla="*/ 25 w 43"/>
                <a:gd name="T3" fmla="*/ 1 h 31"/>
                <a:gd name="T4" fmla="*/ 28 w 43"/>
                <a:gd name="T5" fmla="*/ 2 h 31"/>
                <a:gd name="T6" fmla="*/ 30 w 43"/>
                <a:gd name="T7" fmla="*/ 4 h 31"/>
                <a:gd name="T8" fmla="*/ 33 w 43"/>
                <a:gd name="T9" fmla="*/ 5 h 31"/>
                <a:gd name="T10" fmla="*/ 36 w 43"/>
                <a:gd name="T11" fmla="*/ 7 h 31"/>
                <a:gd name="T12" fmla="*/ 38 w 43"/>
                <a:gd name="T13" fmla="*/ 9 h 31"/>
                <a:gd name="T14" fmla="*/ 41 w 43"/>
                <a:gd name="T15" fmla="*/ 10 h 31"/>
                <a:gd name="T16" fmla="*/ 43 w 43"/>
                <a:gd name="T17" fmla="*/ 12 h 31"/>
                <a:gd name="T18" fmla="*/ 14 w 43"/>
                <a:gd name="T19" fmla="*/ 31 h 31"/>
                <a:gd name="T20" fmla="*/ 12 w 43"/>
                <a:gd name="T21" fmla="*/ 29 h 31"/>
                <a:gd name="T22" fmla="*/ 9 w 43"/>
                <a:gd name="T23" fmla="*/ 27 h 31"/>
                <a:gd name="T24" fmla="*/ 6 w 43"/>
                <a:gd name="T25" fmla="*/ 25 h 31"/>
                <a:gd name="T26" fmla="*/ 3 w 43"/>
                <a:gd name="T27" fmla="*/ 23 h 31"/>
                <a:gd name="T28" fmla="*/ 0 w 43"/>
                <a:gd name="T29" fmla="*/ 22 h 31"/>
                <a:gd name="T30" fmla="*/ 22 w 43"/>
                <a:gd name="T3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" h="31">
                  <a:moveTo>
                    <a:pt x="22" y="0"/>
                  </a:moveTo>
                  <a:lnTo>
                    <a:pt x="25" y="1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3" y="5"/>
                  </a:lnTo>
                  <a:lnTo>
                    <a:pt x="36" y="7"/>
                  </a:lnTo>
                  <a:lnTo>
                    <a:pt x="38" y="9"/>
                  </a:lnTo>
                  <a:lnTo>
                    <a:pt x="41" y="10"/>
                  </a:lnTo>
                  <a:lnTo>
                    <a:pt x="43" y="12"/>
                  </a:lnTo>
                  <a:lnTo>
                    <a:pt x="14" y="31"/>
                  </a:lnTo>
                  <a:lnTo>
                    <a:pt x="12" y="29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3" y="23"/>
                  </a:lnTo>
                  <a:lnTo>
                    <a:pt x="0" y="22"/>
                  </a:lnTo>
                  <a:lnTo>
                    <a:pt x="22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70" name="Freeform 632"/>
            <p:cNvSpPr>
              <a:spLocks/>
            </p:cNvSpPr>
            <p:nvPr/>
          </p:nvSpPr>
          <p:spPr bwMode="auto">
            <a:xfrm>
              <a:off x="3781578" y="2993190"/>
              <a:ext cx="393571" cy="376034"/>
            </a:xfrm>
            <a:custGeom>
              <a:avLst/>
              <a:gdLst>
                <a:gd name="T0" fmla="*/ 132 w 216"/>
                <a:gd name="T1" fmla="*/ 0 h 162"/>
                <a:gd name="T2" fmla="*/ 150 w 216"/>
                <a:gd name="T3" fmla="*/ 12 h 162"/>
                <a:gd name="T4" fmla="*/ 168 w 216"/>
                <a:gd name="T5" fmla="*/ 24 h 162"/>
                <a:gd name="T6" fmla="*/ 186 w 216"/>
                <a:gd name="T7" fmla="*/ 30 h 162"/>
                <a:gd name="T8" fmla="*/ 198 w 216"/>
                <a:gd name="T9" fmla="*/ 42 h 162"/>
                <a:gd name="T10" fmla="*/ 216 w 216"/>
                <a:gd name="T11" fmla="*/ 54 h 162"/>
                <a:gd name="T12" fmla="*/ 42 w 216"/>
                <a:gd name="T13" fmla="*/ 162 h 162"/>
                <a:gd name="T14" fmla="*/ 24 w 216"/>
                <a:gd name="T15" fmla="*/ 150 h 162"/>
                <a:gd name="T16" fmla="*/ 0 w 216"/>
                <a:gd name="T17" fmla="*/ 138 h 162"/>
                <a:gd name="T18" fmla="*/ 132 w 216"/>
                <a:gd name="T1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62">
                  <a:moveTo>
                    <a:pt x="132" y="0"/>
                  </a:moveTo>
                  <a:lnTo>
                    <a:pt x="150" y="12"/>
                  </a:lnTo>
                  <a:lnTo>
                    <a:pt x="168" y="24"/>
                  </a:lnTo>
                  <a:lnTo>
                    <a:pt x="186" y="30"/>
                  </a:lnTo>
                  <a:lnTo>
                    <a:pt x="198" y="42"/>
                  </a:lnTo>
                  <a:lnTo>
                    <a:pt x="216" y="54"/>
                  </a:lnTo>
                  <a:lnTo>
                    <a:pt x="42" y="162"/>
                  </a:lnTo>
                  <a:lnTo>
                    <a:pt x="24" y="150"/>
                  </a:lnTo>
                  <a:lnTo>
                    <a:pt x="0" y="138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71" name="Freeform 633"/>
            <p:cNvSpPr>
              <a:spLocks/>
            </p:cNvSpPr>
            <p:nvPr/>
          </p:nvSpPr>
          <p:spPr bwMode="auto">
            <a:xfrm>
              <a:off x="3781578" y="2993190"/>
              <a:ext cx="393571" cy="376034"/>
            </a:xfrm>
            <a:custGeom>
              <a:avLst/>
              <a:gdLst>
                <a:gd name="T0" fmla="*/ 22 w 36"/>
                <a:gd name="T1" fmla="*/ 0 h 27"/>
                <a:gd name="T2" fmla="*/ 25 w 36"/>
                <a:gd name="T3" fmla="*/ 2 h 27"/>
                <a:gd name="T4" fmla="*/ 28 w 36"/>
                <a:gd name="T5" fmla="*/ 4 h 27"/>
                <a:gd name="T6" fmla="*/ 31 w 36"/>
                <a:gd name="T7" fmla="*/ 5 h 27"/>
                <a:gd name="T8" fmla="*/ 33 w 36"/>
                <a:gd name="T9" fmla="*/ 7 h 27"/>
                <a:gd name="T10" fmla="*/ 36 w 36"/>
                <a:gd name="T11" fmla="*/ 9 h 27"/>
                <a:gd name="T12" fmla="*/ 7 w 36"/>
                <a:gd name="T13" fmla="*/ 27 h 27"/>
                <a:gd name="T14" fmla="*/ 4 w 36"/>
                <a:gd name="T15" fmla="*/ 25 h 27"/>
                <a:gd name="T16" fmla="*/ 0 w 36"/>
                <a:gd name="T17" fmla="*/ 23 h 27"/>
                <a:gd name="T18" fmla="*/ 22 w 36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7">
                  <a:moveTo>
                    <a:pt x="22" y="0"/>
                  </a:moveTo>
                  <a:lnTo>
                    <a:pt x="25" y="2"/>
                  </a:lnTo>
                  <a:lnTo>
                    <a:pt x="28" y="4"/>
                  </a:lnTo>
                  <a:lnTo>
                    <a:pt x="31" y="5"/>
                  </a:lnTo>
                  <a:lnTo>
                    <a:pt x="33" y="7"/>
                  </a:lnTo>
                  <a:lnTo>
                    <a:pt x="36" y="9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0" y="23"/>
                  </a:lnTo>
                  <a:lnTo>
                    <a:pt x="22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72" name="Freeform 638"/>
            <p:cNvSpPr>
              <a:spLocks/>
            </p:cNvSpPr>
            <p:nvPr/>
          </p:nvSpPr>
          <p:spPr bwMode="auto">
            <a:xfrm>
              <a:off x="4218880" y="2839991"/>
              <a:ext cx="491964" cy="403888"/>
            </a:xfrm>
            <a:custGeom>
              <a:avLst/>
              <a:gdLst>
                <a:gd name="T0" fmla="*/ 174 w 270"/>
                <a:gd name="T1" fmla="*/ 0 h 174"/>
                <a:gd name="T2" fmla="*/ 192 w 270"/>
                <a:gd name="T3" fmla="*/ 12 h 174"/>
                <a:gd name="T4" fmla="*/ 204 w 270"/>
                <a:gd name="T5" fmla="*/ 24 h 174"/>
                <a:gd name="T6" fmla="*/ 216 w 270"/>
                <a:gd name="T7" fmla="*/ 36 h 174"/>
                <a:gd name="T8" fmla="*/ 228 w 270"/>
                <a:gd name="T9" fmla="*/ 48 h 174"/>
                <a:gd name="T10" fmla="*/ 240 w 270"/>
                <a:gd name="T11" fmla="*/ 60 h 174"/>
                <a:gd name="T12" fmla="*/ 252 w 270"/>
                <a:gd name="T13" fmla="*/ 72 h 174"/>
                <a:gd name="T14" fmla="*/ 264 w 270"/>
                <a:gd name="T15" fmla="*/ 84 h 174"/>
                <a:gd name="T16" fmla="*/ 270 w 270"/>
                <a:gd name="T17" fmla="*/ 96 h 174"/>
                <a:gd name="T18" fmla="*/ 66 w 270"/>
                <a:gd name="T19" fmla="*/ 174 h 174"/>
                <a:gd name="T20" fmla="*/ 54 w 270"/>
                <a:gd name="T21" fmla="*/ 162 h 174"/>
                <a:gd name="T22" fmla="*/ 42 w 270"/>
                <a:gd name="T23" fmla="*/ 150 h 174"/>
                <a:gd name="T24" fmla="*/ 30 w 270"/>
                <a:gd name="T25" fmla="*/ 132 h 174"/>
                <a:gd name="T26" fmla="*/ 18 w 270"/>
                <a:gd name="T27" fmla="*/ 120 h 174"/>
                <a:gd name="T28" fmla="*/ 0 w 270"/>
                <a:gd name="T29" fmla="*/ 108 h 174"/>
                <a:gd name="T30" fmla="*/ 174 w 270"/>
                <a:gd name="T31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0" h="174">
                  <a:moveTo>
                    <a:pt x="174" y="0"/>
                  </a:moveTo>
                  <a:lnTo>
                    <a:pt x="192" y="12"/>
                  </a:lnTo>
                  <a:lnTo>
                    <a:pt x="204" y="24"/>
                  </a:lnTo>
                  <a:lnTo>
                    <a:pt x="216" y="36"/>
                  </a:lnTo>
                  <a:lnTo>
                    <a:pt x="228" y="48"/>
                  </a:lnTo>
                  <a:lnTo>
                    <a:pt x="240" y="60"/>
                  </a:lnTo>
                  <a:lnTo>
                    <a:pt x="252" y="72"/>
                  </a:lnTo>
                  <a:lnTo>
                    <a:pt x="264" y="84"/>
                  </a:lnTo>
                  <a:lnTo>
                    <a:pt x="270" y="96"/>
                  </a:lnTo>
                  <a:lnTo>
                    <a:pt x="66" y="174"/>
                  </a:lnTo>
                  <a:lnTo>
                    <a:pt x="54" y="162"/>
                  </a:lnTo>
                  <a:lnTo>
                    <a:pt x="42" y="150"/>
                  </a:lnTo>
                  <a:lnTo>
                    <a:pt x="30" y="132"/>
                  </a:lnTo>
                  <a:lnTo>
                    <a:pt x="18" y="120"/>
                  </a:lnTo>
                  <a:lnTo>
                    <a:pt x="0" y="108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73" name="Freeform 639"/>
            <p:cNvSpPr>
              <a:spLocks/>
            </p:cNvSpPr>
            <p:nvPr/>
          </p:nvSpPr>
          <p:spPr bwMode="auto">
            <a:xfrm>
              <a:off x="4218880" y="2839991"/>
              <a:ext cx="491964" cy="403888"/>
            </a:xfrm>
            <a:custGeom>
              <a:avLst/>
              <a:gdLst>
                <a:gd name="T0" fmla="*/ 29 w 45"/>
                <a:gd name="T1" fmla="*/ 0 h 29"/>
                <a:gd name="T2" fmla="*/ 32 w 45"/>
                <a:gd name="T3" fmla="*/ 2 h 29"/>
                <a:gd name="T4" fmla="*/ 34 w 45"/>
                <a:gd name="T5" fmla="*/ 4 h 29"/>
                <a:gd name="T6" fmla="*/ 36 w 45"/>
                <a:gd name="T7" fmla="*/ 6 h 29"/>
                <a:gd name="T8" fmla="*/ 38 w 45"/>
                <a:gd name="T9" fmla="*/ 8 h 29"/>
                <a:gd name="T10" fmla="*/ 40 w 45"/>
                <a:gd name="T11" fmla="*/ 10 h 29"/>
                <a:gd name="T12" fmla="*/ 42 w 45"/>
                <a:gd name="T13" fmla="*/ 12 h 29"/>
                <a:gd name="T14" fmla="*/ 44 w 45"/>
                <a:gd name="T15" fmla="*/ 14 h 29"/>
                <a:gd name="T16" fmla="*/ 45 w 45"/>
                <a:gd name="T17" fmla="*/ 16 h 29"/>
                <a:gd name="T18" fmla="*/ 11 w 45"/>
                <a:gd name="T19" fmla="*/ 29 h 29"/>
                <a:gd name="T20" fmla="*/ 9 w 45"/>
                <a:gd name="T21" fmla="*/ 27 h 29"/>
                <a:gd name="T22" fmla="*/ 7 w 45"/>
                <a:gd name="T23" fmla="*/ 25 h 29"/>
                <a:gd name="T24" fmla="*/ 5 w 45"/>
                <a:gd name="T25" fmla="*/ 22 h 29"/>
                <a:gd name="T26" fmla="*/ 3 w 45"/>
                <a:gd name="T27" fmla="*/ 20 h 29"/>
                <a:gd name="T28" fmla="*/ 0 w 45"/>
                <a:gd name="T29" fmla="*/ 18 h 29"/>
                <a:gd name="T30" fmla="*/ 29 w 45"/>
                <a:gd name="T3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29">
                  <a:moveTo>
                    <a:pt x="29" y="0"/>
                  </a:moveTo>
                  <a:lnTo>
                    <a:pt x="32" y="2"/>
                  </a:lnTo>
                  <a:lnTo>
                    <a:pt x="34" y="4"/>
                  </a:lnTo>
                  <a:lnTo>
                    <a:pt x="36" y="6"/>
                  </a:lnTo>
                  <a:lnTo>
                    <a:pt x="38" y="8"/>
                  </a:lnTo>
                  <a:lnTo>
                    <a:pt x="40" y="10"/>
                  </a:lnTo>
                  <a:lnTo>
                    <a:pt x="42" y="12"/>
                  </a:lnTo>
                  <a:lnTo>
                    <a:pt x="44" y="14"/>
                  </a:lnTo>
                  <a:lnTo>
                    <a:pt x="45" y="16"/>
                  </a:lnTo>
                  <a:lnTo>
                    <a:pt x="11" y="29"/>
                  </a:lnTo>
                  <a:lnTo>
                    <a:pt x="9" y="27"/>
                  </a:lnTo>
                  <a:lnTo>
                    <a:pt x="7" y="25"/>
                  </a:lnTo>
                  <a:lnTo>
                    <a:pt x="5" y="22"/>
                  </a:lnTo>
                  <a:lnTo>
                    <a:pt x="3" y="20"/>
                  </a:lnTo>
                  <a:lnTo>
                    <a:pt x="0" y="18"/>
                  </a:lnTo>
                  <a:lnTo>
                    <a:pt x="29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74" name="Freeform 640"/>
            <p:cNvSpPr>
              <a:spLocks/>
            </p:cNvSpPr>
            <p:nvPr/>
          </p:nvSpPr>
          <p:spPr bwMode="auto">
            <a:xfrm>
              <a:off x="3869039" y="3118535"/>
              <a:ext cx="426369" cy="334252"/>
            </a:xfrm>
            <a:custGeom>
              <a:avLst/>
              <a:gdLst>
                <a:gd name="T0" fmla="*/ 174 w 234"/>
                <a:gd name="T1" fmla="*/ 0 h 144"/>
                <a:gd name="T2" fmla="*/ 186 w 234"/>
                <a:gd name="T3" fmla="*/ 12 h 144"/>
                <a:gd name="T4" fmla="*/ 198 w 234"/>
                <a:gd name="T5" fmla="*/ 24 h 144"/>
                <a:gd name="T6" fmla="*/ 210 w 234"/>
                <a:gd name="T7" fmla="*/ 36 h 144"/>
                <a:gd name="T8" fmla="*/ 222 w 234"/>
                <a:gd name="T9" fmla="*/ 48 h 144"/>
                <a:gd name="T10" fmla="*/ 234 w 234"/>
                <a:gd name="T11" fmla="*/ 66 h 144"/>
                <a:gd name="T12" fmla="*/ 30 w 234"/>
                <a:gd name="T13" fmla="*/ 144 h 144"/>
                <a:gd name="T14" fmla="*/ 18 w 234"/>
                <a:gd name="T15" fmla="*/ 126 h 144"/>
                <a:gd name="T16" fmla="*/ 0 w 234"/>
                <a:gd name="T17" fmla="*/ 108 h 144"/>
                <a:gd name="T18" fmla="*/ 174 w 234"/>
                <a:gd name="T1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" h="144">
                  <a:moveTo>
                    <a:pt x="174" y="0"/>
                  </a:moveTo>
                  <a:lnTo>
                    <a:pt x="186" y="12"/>
                  </a:lnTo>
                  <a:lnTo>
                    <a:pt x="198" y="24"/>
                  </a:lnTo>
                  <a:lnTo>
                    <a:pt x="210" y="36"/>
                  </a:lnTo>
                  <a:lnTo>
                    <a:pt x="222" y="48"/>
                  </a:lnTo>
                  <a:lnTo>
                    <a:pt x="234" y="66"/>
                  </a:lnTo>
                  <a:lnTo>
                    <a:pt x="30" y="144"/>
                  </a:lnTo>
                  <a:lnTo>
                    <a:pt x="18" y="126"/>
                  </a:lnTo>
                  <a:lnTo>
                    <a:pt x="0" y="108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75" name="Freeform 641"/>
            <p:cNvSpPr>
              <a:spLocks/>
            </p:cNvSpPr>
            <p:nvPr/>
          </p:nvSpPr>
          <p:spPr bwMode="auto">
            <a:xfrm>
              <a:off x="3869039" y="3118535"/>
              <a:ext cx="426369" cy="334252"/>
            </a:xfrm>
            <a:custGeom>
              <a:avLst/>
              <a:gdLst>
                <a:gd name="T0" fmla="*/ 29 w 39"/>
                <a:gd name="T1" fmla="*/ 0 h 24"/>
                <a:gd name="T2" fmla="*/ 31 w 39"/>
                <a:gd name="T3" fmla="*/ 2 h 24"/>
                <a:gd name="T4" fmla="*/ 33 w 39"/>
                <a:gd name="T5" fmla="*/ 4 h 24"/>
                <a:gd name="T6" fmla="*/ 35 w 39"/>
                <a:gd name="T7" fmla="*/ 6 h 24"/>
                <a:gd name="T8" fmla="*/ 37 w 39"/>
                <a:gd name="T9" fmla="*/ 8 h 24"/>
                <a:gd name="T10" fmla="*/ 39 w 39"/>
                <a:gd name="T11" fmla="*/ 11 h 24"/>
                <a:gd name="T12" fmla="*/ 5 w 39"/>
                <a:gd name="T13" fmla="*/ 24 h 24"/>
                <a:gd name="T14" fmla="*/ 3 w 39"/>
                <a:gd name="T15" fmla="*/ 21 h 24"/>
                <a:gd name="T16" fmla="*/ 0 w 39"/>
                <a:gd name="T17" fmla="*/ 18 h 24"/>
                <a:gd name="T18" fmla="*/ 29 w 39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24">
                  <a:moveTo>
                    <a:pt x="29" y="0"/>
                  </a:moveTo>
                  <a:lnTo>
                    <a:pt x="31" y="2"/>
                  </a:lnTo>
                  <a:lnTo>
                    <a:pt x="33" y="4"/>
                  </a:lnTo>
                  <a:lnTo>
                    <a:pt x="35" y="6"/>
                  </a:lnTo>
                  <a:lnTo>
                    <a:pt x="37" y="8"/>
                  </a:lnTo>
                  <a:lnTo>
                    <a:pt x="39" y="11"/>
                  </a:lnTo>
                  <a:lnTo>
                    <a:pt x="5" y="24"/>
                  </a:lnTo>
                  <a:lnTo>
                    <a:pt x="3" y="21"/>
                  </a:lnTo>
                  <a:lnTo>
                    <a:pt x="0" y="18"/>
                  </a:lnTo>
                  <a:lnTo>
                    <a:pt x="29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76" name="Freeform 646"/>
            <p:cNvSpPr>
              <a:spLocks/>
            </p:cNvSpPr>
            <p:nvPr/>
          </p:nvSpPr>
          <p:spPr bwMode="auto">
            <a:xfrm>
              <a:off x="4350070" y="3076753"/>
              <a:ext cx="481032" cy="348180"/>
            </a:xfrm>
            <a:custGeom>
              <a:avLst/>
              <a:gdLst>
                <a:gd name="T0" fmla="*/ 204 w 264"/>
                <a:gd name="T1" fmla="*/ 0 h 150"/>
                <a:gd name="T2" fmla="*/ 216 w 264"/>
                <a:gd name="T3" fmla="*/ 18 h 150"/>
                <a:gd name="T4" fmla="*/ 222 w 264"/>
                <a:gd name="T5" fmla="*/ 30 h 150"/>
                <a:gd name="T6" fmla="*/ 234 w 264"/>
                <a:gd name="T7" fmla="*/ 42 h 150"/>
                <a:gd name="T8" fmla="*/ 240 w 264"/>
                <a:gd name="T9" fmla="*/ 54 h 150"/>
                <a:gd name="T10" fmla="*/ 246 w 264"/>
                <a:gd name="T11" fmla="*/ 66 h 150"/>
                <a:gd name="T12" fmla="*/ 252 w 264"/>
                <a:gd name="T13" fmla="*/ 84 h 150"/>
                <a:gd name="T14" fmla="*/ 258 w 264"/>
                <a:gd name="T15" fmla="*/ 96 h 150"/>
                <a:gd name="T16" fmla="*/ 264 w 264"/>
                <a:gd name="T17" fmla="*/ 108 h 150"/>
                <a:gd name="T18" fmla="*/ 42 w 264"/>
                <a:gd name="T19" fmla="*/ 150 h 150"/>
                <a:gd name="T20" fmla="*/ 36 w 264"/>
                <a:gd name="T21" fmla="*/ 138 h 150"/>
                <a:gd name="T22" fmla="*/ 24 w 264"/>
                <a:gd name="T23" fmla="*/ 120 h 150"/>
                <a:gd name="T24" fmla="*/ 18 w 264"/>
                <a:gd name="T25" fmla="*/ 108 h 150"/>
                <a:gd name="T26" fmla="*/ 12 w 264"/>
                <a:gd name="T27" fmla="*/ 90 h 150"/>
                <a:gd name="T28" fmla="*/ 0 w 264"/>
                <a:gd name="T29" fmla="*/ 78 h 150"/>
                <a:gd name="T30" fmla="*/ 204 w 264"/>
                <a:gd name="T3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150">
                  <a:moveTo>
                    <a:pt x="204" y="0"/>
                  </a:moveTo>
                  <a:lnTo>
                    <a:pt x="216" y="18"/>
                  </a:lnTo>
                  <a:lnTo>
                    <a:pt x="222" y="30"/>
                  </a:lnTo>
                  <a:lnTo>
                    <a:pt x="234" y="42"/>
                  </a:lnTo>
                  <a:lnTo>
                    <a:pt x="240" y="54"/>
                  </a:lnTo>
                  <a:lnTo>
                    <a:pt x="246" y="66"/>
                  </a:lnTo>
                  <a:lnTo>
                    <a:pt x="252" y="84"/>
                  </a:lnTo>
                  <a:lnTo>
                    <a:pt x="258" y="96"/>
                  </a:lnTo>
                  <a:lnTo>
                    <a:pt x="264" y="108"/>
                  </a:lnTo>
                  <a:lnTo>
                    <a:pt x="42" y="150"/>
                  </a:lnTo>
                  <a:lnTo>
                    <a:pt x="36" y="138"/>
                  </a:lnTo>
                  <a:lnTo>
                    <a:pt x="24" y="120"/>
                  </a:lnTo>
                  <a:lnTo>
                    <a:pt x="18" y="108"/>
                  </a:lnTo>
                  <a:lnTo>
                    <a:pt x="12" y="90"/>
                  </a:lnTo>
                  <a:lnTo>
                    <a:pt x="0" y="78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4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77" name="Freeform 647"/>
            <p:cNvSpPr>
              <a:spLocks/>
            </p:cNvSpPr>
            <p:nvPr/>
          </p:nvSpPr>
          <p:spPr bwMode="auto">
            <a:xfrm>
              <a:off x="4350070" y="3076753"/>
              <a:ext cx="481032" cy="348180"/>
            </a:xfrm>
            <a:custGeom>
              <a:avLst/>
              <a:gdLst>
                <a:gd name="T0" fmla="*/ 34 w 44"/>
                <a:gd name="T1" fmla="*/ 0 h 25"/>
                <a:gd name="T2" fmla="*/ 36 w 44"/>
                <a:gd name="T3" fmla="*/ 3 h 25"/>
                <a:gd name="T4" fmla="*/ 37 w 44"/>
                <a:gd name="T5" fmla="*/ 5 h 25"/>
                <a:gd name="T6" fmla="*/ 39 w 44"/>
                <a:gd name="T7" fmla="*/ 7 h 25"/>
                <a:gd name="T8" fmla="*/ 40 w 44"/>
                <a:gd name="T9" fmla="*/ 9 h 25"/>
                <a:gd name="T10" fmla="*/ 41 w 44"/>
                <a:gd name="T11" fmla="*/ 11 h 25"/>
                <a:gd name="T12" fmla="*/ 42 w 44"/>
                <a:gd name="T13" fmla="*/ 14 h 25"/>
                <a:gd name="T14" fmla="*/ 43 w 44"/>
                <a:gd name="T15" fmla="*/ 16 h 25"/>
                <a:gd name="T16" fmla="*/ 44 w 44"/>
                <a:gd name="T17" fmla="*/ 18 h 25"/>
                <a:gd name="T18" fmla="*/ 7 w 44"/>
                <a:gd name="T19" fmla="*/ 25 h 25"/>
                <a:gd name="T20" fmla="*/ 6 w 44"/>
                <a:gd name="T21" fmla="*/ 23 h 25"/>
                <a:gd name="T22" fmla="*/ 4 w 44"/>
                <a:gd name="T23" fmla="*/ 20 h 25"/>
                <a:gd name="T24" fmla="*/ 3 w 44"/>
                <a:gd name="T25" fmla="*/ 18 h 25"/>
                <a:gd name="T26" fmla="*/ 2 w 44"/>
                <a:gd name="T27" fmla="*/ 15 h 25"/>
                <a:gd name="T28" fmla="*/ 0 w 44"/>
                <a:gd name="T29" fmla="*/ 13 h 25"/>
                <a:gd name="T30" fmla="*/ 34 w 44"/>
                <a:gd name="T3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25">
                  <a:moveTo>
                    <a:pt x="34" y="0"/>
                  </a:moveTo>
                  <a:lnTo>
                    <a:pt x="36" y="3"/>
                  </a:lnTo>
                  <a:lnTo>
                    <a:pt x="37" y="5"/>
                  </a:lnTo>
                  <a:lnTo>
                    <a:pt x="39" y="7"/>
                  </a:lnTo>
                  <a:lnTo>
                    <a:pt x="40" y="9"/>
                  </a:lnTo>
                  <a:lnTo>
                    <a:pt x="41" y="11"/>
                  </a:lnTo>
                  <a:lnTo>
                    <a:pt x="42" y="14"/>
                  </a:lnTo>
                  <a:lnTo>
                    <a:pt x="43" y="16"/>
                  </a:lnTo>
                  <a:lnTo>
                    <a:pt x="44" y="18"/>
                  </a:lnTo>
                  <a:lnTo>
                    <a:pt x="7" y="25"/>
                  </a:lnTo>
                  <a:lnTo>
                    <a:pt x="6" y="23"/>
                  </a:lnTo>
                  <a:lnTo>
                    <a:pt x="4" y="20"/>
                  </a:lnTo>
                  <a:lnTo>
                    <a:pt x="3" y="18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34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78" name="Freeform 648"/>
            <p:cNvSpPr>
              <a:spLocks/>
            </p:cNvSpPr>
            <p:nvPr/>
          </p:nvSpPr>
          <p:spPr bwMode="auto">
            <a:xfrm>
              <a:off x="3923701" y="3271734"/>
              <a:ext cx="448234" cy="264616"/>
            </a:xfrm>
            <a:custGeom>
              <a:avLst/>
              <a:gdLst>
                <a:gd name="T0" fmla="*/ 210 w 246"/>
                <a:gd name="T1" fmla="*/ 0 h 114"/>
                <a:gd name="T2" fmla="*/ 216 w 246"/>
                <a:gd name="T3" fmla="*/ 18 h 114"/>
                <a:gd name="T4" fmla="*/ 228 w 246"/>
                <a:gd name="T5" fmla="*/ 30 h 114"/>
                <a:gd name="T6" fmla="*/ 234 w 246"/>
                <a:gd name="T7" fmla="*/ 42 h 114"/>
                <a:gd name="T8" fmla="*/ 240 w 246"/>
                <a:gd name="T9" fmla="*/ 60 h 114"/>
                <a:gd name="T10" fmla="*/ 246 w 246"/>
                <a:gd name="T11" fmla="*/ 72 h 114"/>
                <a:gd name="T12" fmla="*/ 24 w 246"/>
                <a:gd name="T13" fmla="*/ 114 h 114"/>
                <a:gd name="T14" fmla="*/ 12 w 246"/>
                <a:gd name="T15" fmla="*/ 96 h 114"/>
                <a:gd name="T16" fmla="*/ 0 w 246"/>
                <a:gd name="T17" fmla="*/ 78 h 114"/>
                <a:gd name="T18" fmla="*/ 210 w 246"/>
                <a:gd name="T1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" h="114">
                  <a:moveTo>
                    <a:pt x="210" y="0"/>
                  </a:moveTo>
                  <a:lnTo>
                    <a:pt x="216" y="18"/>
                  </a:lnTo>
                  <a:lnTo>
                    <a:pt x="228" y="30"/>
                  </a:lnTo>
                  <a:lnTo>
                    <a:pt x="234" y="42"/>
                  </a:lnTo>
                  <a:lnTo>
                    <a:pt x="240" y="60"/>
                  </a:lnTo>
                  <a:lnTo>
                    <a:pt x="246" y="72"/>
                  </a:lnTo>
                  <a:lnTo>
                    <a:pt x="24" y="114"/>
                  </a:lnTo>
                  <a:lnTo>
                    <a:pt x="12" y="96"/>
                  </a:lnTo>
                  <a:lnTo>
                    <a:pt x="0" y="78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4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79" name="Freeform 649"/>
            <p:cNvSpPr>
              <a:spLocks/>
            </p:cNvSpPr>
            <p:nvPr/>
          </p:nvSpPr>
          <p:spPr bwMode="auto">
            <a:xfrm>
              <a:off x="3923701" y="3271734"/>
              <a:ext cx="448234" cy="264616"/>
            </a:xfrm>
            <a:custGeom>
              <a:avLst/>
              <a:gdLst>
                <a:gd name="T0" fmla="*/ 35 w 41"/>
                <a:gd name="T1" fmla="*/ 0 h 19"/>
                <a:gd name="T2" fmla="*/ 36 w 41"/>
                <a:gd name="T3" fmla="*/ 3 h 19"/>
                <a:gd name="T4" fmla="*/ 38 w 41"/>
                <a:gd name="T5" fmla="*/ 5 h 19"/>
                <a:gd name="T6" fmla="*/ 39 w 41"/>
                <a:gd name="T7" fmla="*/ 7 h 19"/>
                <a:gd name="T8" fmla="*/ 40 w 41"/>
                <a:gd name="T9" fmla="*/ 10 h 19"/>
                <a:gd name="T10" fmla="*/ 41 w 41"/>
                <a:gd name="T11" fmla="*/ 12 h 19"/>
                <a:gd name="T12" fmla="*/ 4 w 41"/>
                <a:gd name="T13" fmla="*/ 19 h 19"/>
                <a:gd name="T14" fmla="*/ 2 w 41"/>
                <a:gd name="T15" fmla="*/ 16 h 19"/>
                <a:gd name="T16" fmla="*/ 0 w 41"/>
                <a:gd name="T17" fmla="*/ 13 h 19"/>
                <a:gd name="T18" fmla="*/ 35 w 41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9">
                  <a:moveTo>
                    <a:pt x="35" y="0"/>
                  </a:moveTo>
                  <a:lnTo>
                    <a:pt x="36" y="3"/>
                  </a:lnTo>
                  <a:lnTo>
                    <a:pt x="38" y="5"/>
                  </a:lnTo>
                  <a:lnTo>
                    <a:pt x="39" y="7"/>
                  </a:lnTo>
                  <a:lnTo>
                    <a:pt x="40" y="10"/>
                  </a:lnTo>
                  <a:lnTo>
                    <a:pt x="41" y="12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35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80" name="Freeform 656"/>
            <p:cNvSpPr>
              <a:spLocks/>
            </p:cNvSpPr>
            <p:nvPr/>
          </p:nvSpPr>
          <p:spPr bwMode="auto">
            <a:xfrm>
              <a:off x="3967431" y="3452787"/>
              <a:ext cx="437302" cy="181053"/>
            </a:xfrm>
            <a:custGeom>
              <a:avLst/>
              <a:gdLst>
                <a:gd name="T0" fmla="*/ 228 w 240"/>
                <a:gd name="T1" fmla="*/ 0 h 78"/>
                <a:gd name="T2" fmla="*/ 228 w 240"/>
                <a:gd name="T3" fmla="*/ 12 h 78"/>
                <a:gd name="T4" fmla="*/ 234 w 240"/>
                <a:gd name="T5" fmla="*/ 30 h 78"/>
                <a:gd name="T6" fmla="*/ 234 w 240"/>
                <a:gd name="T7" fmla="*/ 42 h 78"/>
                <a:gd name="T8" fmla="*/ 240 w 240"/>
                <a:gd name="T9" fmla="*/ 60 h 78"/>
                <a:gd name="T10" fmla="*/ 240 w 240"/>
                <a:gd name="T11" fmla="*/ 72 h 78"/>
                <a:gd name="T12" fmla="*/ 6 w 240"/>
                <a:gd name="T13" fmla="*/ 78 h 78"/>
                <a:gd name="T14" fmla="*/ 6 w 240"/>
                <a:gd name="T15" fmla="*/ 60 h 78"/>
                <a:gd name="T16" fmla="*/ 0 w 240"/>
                <a:gd name="T17" fmla="*/ 42 h 78"/>
                <a:gd name="T18" fmla="*/ 228 w 240"/>
                <a:gd name="T1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78">
                  <a:moveTo>
                    <a:pt x="228" y="0"/>
                  </a:moveTo>
                  <a:lnTo>
                    <a:pt x="228" y="12"/>
                  </a:lnTo>
                  <a:lnTo>
                    <a:pt x="234" y="30"/>
                  </a:lnTo>
                  <a:lnTo>
                    <a:pt x="234" y="42"/>
                  </a:lnTo>
                  <a:lnTo>
                    <a:pt x="240" y="60"/>
                  </a:lnTo>
                  <a:lnTo>
                    <a:pt x="240" y="72"/>
                  </a:lnTo>
                  <a:lnTo>
                    <a:pt x="6" y="78"/>
                  </a:lnTo>
                  <a:lnTo>
                    <a:pt x="6" y="60"/>
                  </a:lnTo>
                  <a:lnTo>
                    <a:pt x="0" y="42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FDA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81" name="Freeform 657"/>
            <p:cNvSpPr>
              <a:spLocks/>
            </p:cNvSpPr>
            <p:nvPr/>
          </p:nvSpPr>
          <p:spPr bwMode="auto">
            <a:xfrm>
              <a:off x="3967431" y="3452787"/>
              <a:ext cx="437302" cy="181053"/>
            </a:xfrm>
            <a:custGeom>
              <a:avLst/>
              <a:gdLst>
                <a:gd name="T0" fmla="*/ 38 w 40"/>
                <a:gd name="T1" fmla="*/ 0 h 13"/>
                <a:gd name="T2" fmla="*/ 38 w 40"/>
                <a:gd name="T3" fmla="*/ 2 h 13"/>
                <a:gd name="T4" fmla="*/ 39 w 40"/>
                <a:gd name="T5" fmla="*/ 5 h 13"/>
                <a:gd name="T6" fmla="*/ 39 w 40"/>
                <a:gd name="T7" fmla="*/ 7 h 13"/>
                <a:gd name="T8" fmla="*/ 40 w 40"/>
                <a:gd name="T9" fmla="*/ 10 h 13"/>
                <a:gd name="T10" fmla="*/ 40 w 40"/>
                <a:gd name="T11" fmla="*/ 12 h 13"/>
                <a:gd name="T12" fmla="*/ 1 w 40"/>
                <a:gd name="T13" fmla="*/ 13 h 13"/>
                <a:gd name="T14" fmla="*/ 1 w 40"/>
                <a:gd name="T15" fmla="*/ 10 h 13"/>
                <a:gd name="T16" fmla="*/ 0 w 40"/>
                <a:gd name="T17" fmla="*/ 7 h 13"/>
                <a:gd name="T18" fmla="*/ 38 w 40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13">
                  <a:moveTo>
                    <a:pt x="38" y="0"/>
                  </a:moveTo>
                  <a:lnTo>
                    <a:pt x="38" y="2"/>
                  </a:lnTo>
                  <a:lnTo>
                    <a:pt x="39" y="5"/>
                  </a:lnTo>
                  <a:lnTo>
                    <a:pt x="39" y="7"/>
                  </a:lnTo>
                  <a:lnTo>
                    <a:pt x="40" y="10"/>
                  </a:lnTo>
                  <a:lnTo>
                    <a:pt x="40" y="12"/>
                  </a:lnTo>
                  <a:lnTo>
                    <a:pt x="1" y="13"/>
                  </a:lnTo>
                  <a:lnTo>
                    <a:pt x="1" y="10"/>
                  </a:lnTo>
                  <a:lnTo>
                    <a:pt x="0" y="7"/>
                  </a:lnTo>
                  <a:lnTo>
                    <a:pt x="38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82" name="Freeform 618"/>
            <p:cNvSpPr>
              <a:spLocks/>
            </p:cNvSpPr>
            <p:nvPr/>
          </p:nvSpPr>
          <p:spPr bwMode="auto">
            <a:xfrm>
              <a:off x="4197015" y="1725817"/>
              <a:ext cx="601290" cy="529233"/>
            </a:xfrm>
            <a:custGeom>
              <a:avLst/>
              <a:gdLst>
                <a:gd name="T0" fmla="*/ 84 w 330"/>
                <a:gd name="T1" fmla="*/ 0 h 228"/>
                <a:gd name="T2" fmla="*/ 96 w 330"/>
                <a:gd name="T3" fmla="*/ 6 h 228"/>
                <a:gd name="T4" fmla="*/ 114 w 330"/>
                <a:gd name="T5" fmla="*/ 12 h 228"/>
                <a:gd name="T6" fmla="*/ 132 w 330"/>
                <a:gd name="T7" fmla="*/ 18 h 228"/>
                <a:gd name="T8" fmla="*/ 150 w 330"/>
                <a:gd name="T9" fmla="*/ 24 h 228"/>
                <a:gd name="T10" fmla="*/ 168 w 330"/>
                <a:gd name="T11" fmla="*/ 30 h 228"/>
                <a:gd name="T12" fmla="*/ 186 w 330"/>
                <a:gd name="T13" fmla="*/ 36 h 228"/>
                <a:gd name="T14" fmla="*/ 204 w 330"/>
                <a:gd name="T15" fmla="*/ 42 h 228"/>
                <a:gd name="T16" fmla="*/ 216 w 330"/>
                <a:gd name="T17" fmla="*/ 48 h 228"/>
                <a:gd name="T18" fmla="*/ 234 w 330"/>
                <a:gd name="T19" fmla="*/ 54 h 228"/>
                <a:gd name="T20" fmla="*/ 252 w 330"/>
                <a:gd name="T21" fmla="*/ 60 h 228"/>
                <a:gd name="T22" fmla="*/ 270 w 330"/>
                <a:gd name="T23" fmla="*/ 66 h 228"/>
                <a:gd name="T24" fmla="*/ 282 w 330"/>
                <a:gd name="T25" fmla="*/ 72 h 228"/>
                <a:gd name="T26" fmla="*/ 300 w 330"/>
                <a:gd name="T27" fmla="*/ 78 h 228"/>
                <a:gd name="T28" fmla="*/ 318 w 330"/>
                <a:gd name="T29" fmla="*/ 84 h 228"/>
                <a:gd name="T30" fmla="*/ 330 w 330"/>
                <a:gd name="T31" fmla="*/ 90 h 228"/>
                <a:gd name="T32" fmla="*/ 204 w 330"/>
                <a:gd name="T33" fmla="*/ 228 h 228"/>
                <a:gd name="T34" fmla="*/ 186 w 330"/>
                <a:gd name="T35" fmla="*/ 222 h 228"/>
                <a:gd name="T36" fmla="*/ 168 w 330"/>
                <a:gd name="T37" fmla="*/ 210 h 228"/>
                <a:gd name="T38" fmla="*/ 156 w 330"/>
                <a:gd name="T39" fmla="*/ 204 h 228"/>
                <a:gd name="T40" fmla="*/ 138 w 330"/>
                <a:gd name="T41" fmla="*/ 198 h 228"/>
                <a:gd name="T42" fmla="*/ 120 w 330"/>
                <a:gd name="T43" fmla="*/ 192 h 228"/>
                <a:gd name="T44" fmla="*/ 102 w 330"/>
                <a:gd name="T45" fmla="*/ 186 h 228"/>
                <a:gd name="T46" fmla="*/ 84 w 330"/>
                <a:gd name="T47" fmla="*/ 180 h 228"/>
                <a:gd name="T48" fmla="*/ 72 w 330"/>
                <a:gd name="T49" fmla="*/ 174 h 228"/>
                <a:gd name="T50" fmla="*/ 54 w 330"/>
                <a:gd name="T51" fmla="*/ 168 h 228"/>
                <a:gd name="T52" fmla="*/ 36 w 330"/>
                <a:gd name="T53" fmla="*/ 162 h 228"/>
                <a:gd name="T54" fmla="*/ 18 w 330"/>
                <a:gd name="T55" fmla="*/ 156 h 228"/>
                <a:gd name="T56" fmla="*/ 0 w 330"/>
                <a:gd name="T57" fmla="*/ 156 h 228"/>
                <a:gd name="T58" fmla="*/ 84 w 330"/>
                <a:gd name="T5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228">
                  <a:moveTo>
                    <a:pt x="84" y="0"/>
                  </a:moveTo>
                  <a:lnTo>
                    <a:pt x="96" y="6"/>
                  </a:lnTo>
                  <a:lnTo>
                    <a:pt x="114" y="12"/>
                  </a:lnTo>
                  <a:lnTo>
                    <a:pt x="132" y="18"/>
                  </a:lnTo>
                  <a:lnTo>
                    <a:pt x="150" y="24"/>
                  </a:lnTo>
                  <a:lnTo>
                    <a:pt x="168" y="30"/>
                  </a:lnTo>
                  <a:lnTo>
                    <a:pt x="186" y="36"/>
                  </a:lnTo>
                  <a:lnTo>
                    <a:pt x="204" y="42"/>
                  </a:lnTo>
                  <a:lnTo>
                    <a:pt x="216" y="48"/>
                  </a:lnTo>
                  <a:lnTo>
                    <a:pt x="234" y="54"/>
                  </a:lnTo>
                  <a:lnTo>
                    <a:pt x="252" y="60"/>
                  </a:lnTo>
                  <a:lnTo>
                    <a:pt x="270" y="66"/>
                  </a:lnTo>
                  <a:lnTo>
                    <a:pt x="282" y="72"/>
                  </a:lnTo>
                  <a:lnTo>
                    <a:pt x="300" y="78"/>
                  </a:lnTo>
                  <a:lnTo>
                    <a:pt x="318" y="84"/>
                  </a:lnTo>
                  <a:lnTo>
                    <a:pt x="330" y="90"/>
                  </a:lnTo>
                  <a:lnTo>
                    <a:pt x="204" y="228"/>
                  </a:lnTo>
                  <a:lnTo>
                    <a:pt x="186" y="222"/>
                  </a:lnTo>
                  <a:lnTo>
                    <a:pt x="168" y="210"/>
                  </a:lnTo>
                  <a:lnTo>
                    <a:pt x="156" y="204"/>
                  </a:lnTo>
                  <a:lnTo>
                    <a:pt x="138" y="198"/>
                  </a:lnTo>
                  <a:lnTo>
                    <a:pt x="120" y="192"/>
                  </a:lnTo>
                  <a:lnTo>
                    <a:pt x="102" y="186"/>
                  </a:lnTo>
                  <a:lnTo>
                    <a:pt x="84" y="180"/>
                  </a:lnTo>
                  <a:lnTo>
                    <a:pt x="72" y="174"/>
                  </a:lnTo>
                  <a:lnTo>
                    <a:pt x="54" y="168"/>
                  </a:lnTo>
                  <a:lnTo>
                    <a:pt x="36" y="162"/>
                  </a:lnTo>
                  <a:lnTo>
                    <a:pt x="18" y="156"/>
                  </a:lnTo>
                  <a:lnTo>
                    <a:pt x="0" y="156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83" name="Freeform 619"/>
            <p:cNvSpPr>
              <a:spLocks/>
            </p:cNvSpPr>
            <p:nvPr/>
          </p:nvSpPr>
          <p:spPr bwMode="auto">
            <a:xfrm>
              <a:off x="4197015" y="1725817"/>
              <a:ext cx="601290" cy="529233"/>
            </a:xfrm>
            <a:custGeom>
              <a:avLst/>
              <a:gdLst>
                <a:gd name="T0" fmla="*/ 14 w 55"/>
                <a:gd name="T1" fmla="*/ 0 h 38"/>
                <a:gd name="T2" fmla="*/ 16 w 55"/>
                <a:gd name="T3" fmla="*/ 1 h 38"/>
                <a:gd name="T4" fmla="*/ 19 w 55"/>
                <a:gd name="T5" fmla="*/ 2 h 38"/>
                <a:gd name="T6" fmla="*/ 22 w 55"/>
                <a:gd name="T7" fmla="*/ 3 h 38"/>
                <a:gd name="T8" fmla="*/ 25 w 55"/>
                <a:gd name="T9" fmla="*/ 4 h 38"/>
                <a:gd name="T10" fmla="*/ 28 w 55"/>
                <a:gd name="T11" fmla="*/ 5 h 38"/>
                <a:gd name="T12" fmla="*/ 31 w 55"/>
                <a:gd name="T13" fmla="*/ 6 h 38"/>
                <a:gd name="T14" fmla="*/ 34 w 55"/>
                <a:gd name="T15" fmla="*/ 7 h 38"/>
                <a:gd name="T16" fmla="*/ 36 w 55"/>
                <a:gd name="T17" fmla="*/ 8 h 38"/>
                <a:gd name="T18" fmla="*/ 39 w 55"/>
                <a:gd name="T19" fmla="*/ 9 h 38"/>
                <a:gd name="T20" fmla="*/ 42 w 55"/>
                <a:gd name="T21" fmla="*/ 10 h 38"/>
                <a:gd name="T22" fmla="*/ 45 w 55"/>
                <a:gd name="T23" fmla="*/ 11 h 38"/>
                <a:gd name="T24" fmla="*/ 47 w 55"/>
                <a:gd name="T25" fmla="*/ 12 h 38"/>
                <a:gd name="T26" fmla="*/ 50 w 55"/>
                <a:gd name="T27" fmla="*/ 13 h 38"/>
                <a:gd name="T28" fmla="*/ 53 w 55"/>
                <a:gd name="T29" fmla="*/ 14 h 38"/>
                <a:gd name="T30" fmla="*/ 55 w 55"/>
                <a:gd name="T31" fmla="*/ 15 h 38"/>
                <a:gd name="T32" fmla="*/ 34 w 55"/>
                <a:gd name="T33" fmla="*/ 38 h 38"/>
                <a:gd name="T34" fmla="*/ 31 w 55"/>
                <a:gd name="T35" fmla="*/ 37 h 38"/>
                <a:gd name="T36" fmla="*/ 28 w 55"/>
                <a:gd name="T37" fmla="*/ 35 h 38"/>
                <a:gd name="T38" fmla="*/ 26 w 55"/>
                <a:gd name="T39" fmla="*/ 34 h 38"/>
                <a:gd name="T40" fmla="*/ 23 w 55"/>
                <a:gd name="T41" fmla="*/ 33 h 38"/>
                <a:gd name="T42" fmla="*/ 20 w 55"/>
                <a:gd name="T43" fmla="*/ 32 h 38"/>
                <a:gd name="T44" fmla="*/ 17 w 55"/>
                <a:gd name="T45" fmla="*/ 31 h 38"/>
                <a:gd name="T46" fmla="*/ 14 w 55"/>
                <a:gd name="T47" fmla="*/ 30 h 38"/>
                <a:gd name="T48" fmla="*/ 12 w 55"/>
                <a:gd name="T49" fmla="*/ 29 h 38"/>
                <a:gd name="T50" fmla="*/ 9 w 55"/>
                <a:gd name="T51" fmla="*/ 28 h 38"/>
                <a:gd name="T52" fmla="*/ 6 w 55"/>
                <a:gd name="T53" fmla="*/ 27 h 38"/>
                <a:gd name="T54" fmla="*/ 3 w 55"/>
                <a:gd name="T55" fmla="*/ 26 h 38"/>
                <a:gd name="T56" fmla="*/ 0 w 55"/>
                <a:gd name="T57" fmla="*/ 26 h 38"/>
                <a:gd name="T58" fmla="*/ 14 w 55"/>
                <a:gd name="T5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5" h="38">
                  <a:moveTo>
                    <a:pt x="14" y="0"/>
                  </a:moveTo>
                  <a:lnTo>
                    <a:pt x="16" y="1"/>
                  </a:lnTo>
                  <a:lnTo>
                    <a:pt x="19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8" y="5"/>
                  </a:lnTo>
                  <a:lnTo>
                    <a:pt x="31" y="6"/>
                  </a:lnTo>
                  <a:lnTo>
                    <a:pt x="34" y="7"/>
                  </a:lnTo>
                  <a:lnTo>
                    <a:pt x="36" y="8"/>
                  </a:lnTo>
                  <a:lnTo>
                    <a:pt x="39" y="9"/>
                  </a:lnTo>
                  <a:lnTo>
                    <a:pt x="42" y="10"/>
                  </a:lnTo>
                  <a:lnTo>
                    <a:pt x="45" y="11"/>
                  </a:lnTo>
                  <a:lnTo>
                    <a:pt x="47" y="12"/>
                  </a:lnTo>
                  <a:lnTo>
                    <a:pt x="50" y="13"/>
                  </a:lnTo>
                  <a:lnTo>
                    <a:pt x="53" y="14"/>
                  </a:lnTo>
                  <a:lnTo>
                    <a:pt x="55" y="15"/>
                  </a:lnTo>
                  <a:lnTo>
                    <a:pt x="34" y="38"/>
                  </a:lnTo>
                  <a:lnTo>
                    <a:pt x="31" y="37"/>
                  </a:lnTo>
                  <a:lnTo>
                    <a:pt x="28" y="35"/>
                  </a:lnTo>
                  <a:lnTo>
                    <a:pt x="26" y="34"/>
                  </a:lnTo>
                  <a:lnTo>
                    <a:pt x="23" y="33"/>
                  </a:lnTo>
                  <a:lnTo>
                    <a:pt x="20" y="32"/>
                  </a:lnTo>
                  <a:lnTo>
                    <a:pt x="17" y="31"/>
                  </a:lnTo>
                  <a:lnTo>
                    <a:pt x="14" y="30"/>
                  </a:lnTo>
                  <a:lnTo>
                    <a:pt x="12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3" y="26"/>
                  </a:lnTo>
                  <a:lnTo>
                    <a:pt x="0" y="26"/>
                  </a:lnTo>
                  <a:lnTo>
                    <a:pt x="14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84" name="Freeform 634"/>
            <p:cNvSpPr>
              <a:spLocks/>
            </p:cNvSpPr>
            <p:nvPr/>
          </p:nvSpPr>
          <p:spPr bwMode="auto">
            <a:xfrm>
              <a:off x="4934961" y="2296831"/>
              <a:ext cx="623155" cy="557087"/>
            </a:xfrm>
            <a:custGeom>
              <a:avLst/>
              <a:gdLst>
                <a:gd name="T0" fmla="*/ 174 w 342"/>
                <a:gd name="T1" fmla="*/ 0 h 240"/>
                <a:gd name="T2" fmla="*/ 192 w 342"/>
                <a:gd name="T3" fmla="*/ 12 h 240"/>
                <a:gd name="T4" fmla="*/ 204 w 342"/>
                <a:gd name="T5" fmla="*/ 24 h 240"/>
                <a:gd name="T6" fmla="*/ 216 w 342"/>
                <a:gd name="T7" fmla="*/ 30 h 240"/>
                <a:gd name="T8" fmla="*/ 228 w 342"/>
                <a:gd name="T9" fmla="*/ 42 h 240"/>
                <a:gd name="T10" fmla="*/ 234 w 342"/>
                <a:gd name="T11" fmla="*/ 54 h 240"/>
                <a:gd name="T12" fmla="*/ 246 w 342"/>
                <a:gd name="T13" fmla="*/ 60 h 240"/>
                <a:gd name="T14" fmla="*/ 258 w 342"/>
                <a:gd name="T15" fmla="*/ 72 h 240"/>
                <a:gd name="T16" fmla="*/ 270 w 342"/>
                <a:gd name="T17" fmla="*/ 84 h 240"/>
                <a:gd name="T18" fmla="*/ 282 w 342"/>
                <a:gd name="T19" fmla="*/ 96 h 240"/>
                <a:gd name="T20" fmla="*/ 294 w 342"/>
                <a:gd name="T21" fmla="*/ 108 h 240"/>
                <a:gd name="T22" fmla="*/ 300 w 342"/>
                <a:gd name="T23" fmla="*/ 114 h 240"/>
                <a:gd name="T24" fmla="*/ 312 w 342"/>
                <a:gd name="T25" fmla="*/ 126 h 240"/>
                <a:gd name="T26" fmla="*/ 318 w 342"/>
                <a:gd name="T27" fmla="*/ 138 h 240"/>
                <a:gd name="T28" fmla="*/ 330 w 342"/>
                <a:gd name="T29" fmla="*/ 150 h 240"/>
                <a:gd name="T30" fmla="*/ 342 w 342"/>
                <a:gd name="T31" fmla="*/ 162 h 240"/>
                <a:gd name="T32" fmla="*/ 132 w 342"/>
                <a:gd name="T33" fmla="*/ 240 h 240"/>
                <a:gd name="T34" fmla="*/ 126 w 342"/>
                <a:gd name="T35" fmla="*/ 228 h 240"/>
                <a:gd name="T36" fmla="*/ 114 w 342"/>
                <a:gd name="T37" fmla="*/ 216 h 240"/>
                <a:gd name="T38" fmla="*/ 108 w 342"/>
                <a:gd name="T39" fmla="*/ 204 h 240"/>
                <a:gd name="T40" fmla="*/ 96 w 342"/>
                <a:gd name="T41" fmla="*/ 192 h 240"/>
                <a:gd name="T42" fmla="*/ 84 w 342"/>
                <a:gd name="T43" fmla="*/ 180 h 240"/>
                <a:gd name="T44" fmla="*/ 72 w 342"/>
                <a:gd name="T45" fmla="*/ 174 h 240"/>
                <a:gd name="T46" fmla="*/ 60 w 342"/>
                <a:gd name="T47" fmla="*/ 162 h 240"/>
                <a:gd name="T48" fmla="*/ 48 w 342"/>
                <a:gd name="T49" fmla="*/ 150 h 240"/>
                <a:gd name="T50" fmla="*/ 42 w 342"/>
                <a:gd name="T51" fmla="*/ 138 h 240"/>
                <a:gd name="T52" fmla="*/ 30 w 342"/>
                <a:gd name="T53" fmla="*/ 132 h 240"/>
                <a:gd name="T54" fmla="*/ 12 w 342"/>
                <a:gd name="T55" fmla="*/ 120 h 240"/>
                <a:gd name="T56" fmla="*/ 0 w 342"/>
                <a:gd name="T57" fmla="*/ 108 h 240"/>
                <a:gd name="T58" fmla="*/ 174 w 342"/>
                <a:gd name="T5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2" h="240">
                  <a:moveTo>
                    <a:pt x="174" y="0"/>
                  </a:moveTo>
                  <a:lnTo>
                    <a:pt x="192" y="12"/>
                  </a:lnTo>
                  <a:lnTo>
                    <a:pt x="204" y="24"/>
                  </a:lnTo>
                  <a:lnTo>
                    <a:pt x="216" y="30"/>
                  </a:lnTo>
                  <a:lnTo>
                    <a:pt x="228" y="42"/>
                  </a:lnTo>
                  <a:lnTo>
                    <a:pt x="234" y="54"/>
                  </a:lnTo>
                  <a:lnTo>
                    <a:pt x="246" y="60"/>
                  </a:lnTo>
                  <a:lnTo>
                    <a:pt x="258" y="72"/>
                  </a:lnTo>
                  <a:lnTo>
                    <a:pt x="270" y="84"/>
                  </a:lnTo>
                  <a:lnTo>
                    <a:pt x="282" y="96"/>
                  </a:lnTo>
                  <a:lnTo>
                    <a:pt x="294" y="108"/>
                  </a:lnTo>
                  <a:lnTo>
                    <a:pt x="300" y="114"/>
                  </a:lnTo>
                  <a:lnTo>
                    <a:pt x="312" y="126"/>
                  </a:lnTo>
                  <a:lnTo>
                    <a:pt x="318" y="138"/>
                  </a:lnTo>
                  <a:lnTo>
                    <a:pt x="330" y="150"/>
                  </a:lnTo>
                  <a:lnTo>
                    <a:pt x="342" y="162"/>
                  </a:lnTo>
                  <a:lnTo>
                    <a:pt x="132" y="240"/>
                  </a:lnTo>
                  <a:lnTo>
                    <a:pt x="126" y="228"/>
                  </a:lnTo>
                  <a:lnTo>
                    <a:pt x="114" y="216"/>
                  </a:lnTo>
                  <a:lnTo>
                    <a:pt x="108" y="204"/>
                  </a:lnTo>
                  <a:lnTo>
                    <a:pt x="96" y="192"/>
                  </a:lnTo>
                  <a:lnTo>
                    <a:pt x="84" y="180"/>
                  </a:lnTo>
                  <a:lnTo>
                    <a:pt x="72" y="174"/>
                  </a:lnTo>
                  <a:lnTo>
                    <a:pt x="60" y="162"/>
                  </a:lnTo>
                  <a:lnTo>
                    <a:pt x="48" y="150"/>
                  </a:lnTo>
                  <a:lnTo>
                    <a:pt x="42" y="138"/>
                  </a:lnTo>
                  <a:lnTo>
                    <a:pt x="30" y="132"/>
                  </a:lnTo>
                  <a:lnTo>
                    <a:pt x="12" y="120"/>
                  </a:lnTo>
                  <a:lnTo>
                    <a:pt x="0" y="108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4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85" name="Freeform 635"/>
            <p:cNvSpPr>
              <a:spLocks/>
            </p:cNvSpPr>
            <p:nvPr/>
          </p:nvSpPr>
          <p:spPr bwMode="auto">
            <a:xfrm>
              <a:off x="4934961" y="2296831"/>
              <a:ext cx="623155" cy="557087"/>
            </a:xfrm>
            <a:custGeom>
              <a:avLst/>
              <a:gdLst>
                <a:gd name="T0" fmla="*/ 29 w 57"/>
                <a:gd name="T1" fmla="*/ 0 h 40"/>
                <a:gd name="T2" fmla="*/ 32 w 57"/>
                <a:gd name="T3" fmla="*/ 2 h 40"/>
                <a:gd name="T4" fmla="*/ 34 w 57"/>
                <a:gd name="T5" fmla="*/ 4 h 40"/>
                <a:gd name="T6" fmla="*/ 36 w 57"/>
                <a:gd name="T7" fmla="*/ 5 h 40"/>
                <a:gd name="T8" fmla="*/ 38 w 57"/>
                <a:gd name="T9" fmla="*/ 7 h 40"/>
                <a:gd name="T10" fmla="*/ 39 w 57"/>
                <a:gd name="T11" fmla="*/ 9 h 40"/>
                <a:gd name="T12" fmla="*/ 41 w 57"/>
                <a:gd name="T13" fmla="*/ 10 h 40"/>
                <a:gd name="T14" fmla="*/ 43 w 57"/>
                <a:gd name="T15" fmla="*/ 12 h 40"/>
                <a:gd name="T16" fmla="*/ 45 w 57"/>
                <a:gd name="T17" fmla="*/ 14 h 40"/>
                <a:gd name="T18" fmla="*/ 47 w 57"/>
                <a:gd name="T19" fmla="*/ 16 h 40"/>
                <a:gd name="T20" fmla="*/ 49 w 57"/>
                <a:gd name="T21" fmla="*/ 18 h 40"/>
                <a:gd name="T22" fmla="*/ 50 w 57"/>
                <a:gd name="T23" fmla="*/ 19 h 40"/>
                <a:gd name="T24" fmla="*/ 52 w 57"/>
                <a:gd name="T25" fmla="*/ 21 h 40"/>
                <a:gd name="T26" fmla="*/ 53 w 57"/>
                <a:gd name="T27" fmla="*/ 23 h 40"/>
                <a:gd name="T28" fmla="*/ 55 w 57"/>
                <a:gd name="T29" fmla="*/ 25 h 40"/>
                <a:gd name="T30" fmla="*/ 57 w 57"/>
                <a:gd name="T31" fmla="*/ 27 h 40"/>
                <a:gd name="T32" fmla="*/ 22 w 57"/>
                <a:gd name="T33" fmla="*/ 40 h 40"/>
                <a:gd name="T34" fmla="*/ 21 w 57"/>
                <a:gd name="T35" fmla="*/ 38 h 40"/>
                <a:gd name="T36" fmla="*/ 19 w 57"/>
                <a:gd name="T37" fmla="*/ 36 h 40"/>
                <a:gd name="T38" fmla="*/ 18 w 57"/>
                <a:gd name="T39" fmla="*/ 34 h 40"/>
                <a:gd name="T40" fmla="*/ 16 w 57"/>
                <a:gd name="T41" fmla="*/ 32 h 40"/>
                <a:gd name="T42" fmla="*/ 14 w 57"/>
                <a:gd name="T43" fmla="*/ 30 h 40"/>
                <a:gd name="T44" fmla="*/ 12 w 57"/>
                <a:gd name="T45" fmla="*/ 29 h 40"/>
                <a:gd name="T46" fmla="*/ 10 w 57"/>
                <a:gd name="T47" fmla="*/ 27 h 40"/>
                <a:gd name="T48" fmla="*/ 8 w 57"/>
                <a:gd name="T49" fmla="*/ 25 h 40"/>
                <a:gd name="T50" fmla="*/ 7 w 57"/>
                <a:gd name="T51" fmla="*/ 23 h 40"/>
                <a:gd name="T52" fmla="*/ 5 w 57"/>
                <a:gd name="T53" fmla="*/ 22 h 40"/>
                <a:gd name="T54" fmla="*/ 2 w 57"/>
                <a:gd name="T55" fmla="*/ 20 h 40"/>
                <a:gd name="T56" fmla="*/ 0 w 57"/>
                <a:gd name="T57" fmla="*/ 18 h 40"/>
                <a:gd name="T58" fmla="*/ 29 w 57"/>
                <a:gd name="T5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" h="40">
                  <a:moveTo>
                    <a:pt x="29" y="0"/>
                  </a:moveTo>
                  <a:lnTo>
                    <a:pt x="32" y="2"/>
                  </a:lnTo>
                  <a:lnTo>
                    <a:pt x="34" y="4"/>
                  </a:lnTo>
                  <a:lnTo>
                    <a:pt x="36" y="5"/>
                  </a:lnTo>
                  <a:lnTo>
                    <a:pt x="38" y="7"/>
                  </a:lnTo>
                  <a:lnTo>
                    <a:pt x="39" y="9"/>
                  </a:lnTo>
                  <a:lnTo>
                    <a:pt x="41" y="10"/>
                  </a:lnTo>
                  <a:lnTo>
                    <a:pt x="43" y="12"/>
                  </a:lnTo>
                  <a:lnTo>
                    <a:pt x="45" y="14"/>
                  </a:lnTo>
                  <a:lnTo>
                    <a:pt x="47" y="16"/>
                  </a:lnTo>
                  <a:lnTo>
                    <a:pt x="49" y="18"/>
                  </a:lnTo>
                  <a:lnTo>
                    <a:pt x="50" y="19"/>
                  </a:lnTo>
                  <a:lnTo>
                    <a:pt x="52" y="21"/>
                  </a:lnTo>
                  <a:lnTo>
                    <a:pt x="53" y="23"/>
                  </a:lnTo>
                  <a:lnTo>
                    <a:pt x="55" y="25"/>
                  </a:lnTo>
                  <a:lnTo>
                    <a:pt x="57" y="27"/>
                  </a:lnTo>
                  <a:lnTo>
                    <a:pt x="22" y="40"/>
                  </a:lnTo>
                  <a:lnTo>
                    <a:pt x="21" y="38"/>
                  </a:lnTo>
                  <a:lnTo>
                    <a:pt x="19" y="36"/>
                  </a:lnTo>
                  <a:lnTo>
                    <a:pt x="18" y="34"/>
                  </a:lnTo>
                  <a:lnTo>
                    <a:pt x="16" y="32"/>
                  </a:lnTo>
                  <a:lnTo>
                    <a:pt x="14" y="30"/>
                  </a:lnTo>
                  <a:lnTo>
                    <a:pt x="12" y="29"/>
                  </a:lnTo>
                  <a:lnTo>
                    <a:pt x="10" y="27"/>
                  </a:lnTo>
                  <a:lnTo>
                    <a:pt x="8" y="25"/>
                  </a:lnTo>
                  <a:lnTo>
                    <a:pt x="7" y="23"/>
                  </a:lnTo>
                  <a:lnTo>
                    <a:pt x="5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29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86" name="Freeform 636"/>
            <p:cNvSpPr>
              <a:spLocks/>
            </p:cNvSpPr>
            <p:nvPr/>
          </p:nvSpPr>
          <p:spPr bwMode="auto">
            <a:xfrm>
              <a:off x="4585119" y="2575375"/>
              <a:ext cx="546627" cy="487451"/>
            </a:xfrm>
            <a:custGeom>
              <a:avLst/>
              <a:gdLst>
                <a:gd name="T0" fmla="*/ 174 w 300"/>
                <a:gd name="T1" fmla="*/ 0 h 210"/>
                <a:gd name="T2" fmla="*/ 186 w 300"/>
                <a:gd name="T3" fmla="*/ 12 h 210"/>
                <a:gd name="T4" fmla="*/ 198 w 300"/>
                <a:gd name="T5" fmla="*/ 24 h 210"/>
                <a:gd name="T6" fmla="*/ 210 w 300"/>
                <a:gd name="T7" fmla="*/ 30 h 210"/>
                <a:gd name="T8" fmla="*/ 222 w 300"/>
                <a:gd name="T9" fmla="*/ 42 h 210"/>
                <a:gd name="T10" fmla="*/ 234 w 300"/>
                <a:gd name="T11" fmla="*/ 54 h 210"/>
                <a:gd name="T12" fmla="*/ 246 w 300"/>
                <a:gd name="T13" fmla="*/ 60 h 210"/>
                <a:gd name="T14" fmla="*/ 252 w 300"/>
                <a:gd name="T15" fmla="*/ 72 h 210"/>
                <a:gd name="T16" fmla="*/ 264 w 300"/>
                <a:gd name="T17" fmla="*/ 84 h 210"/>
                <a:gd name="T18" fmla="*/ 276 w 300"/>
                <a:gd name="T19" fmla="*/ 96 h 210"/>
                <a:gd name="T20" fmla="*/ 282 w 300"/>
                <a:gd name="T21" fmla="*/ 108 h 210"/>
                <a:gd name="T22" fmla="*/ 294 w 300"/>
                <a:gd name="T23" fmla="*/ 120 h 210"/>
                <a:gd name="T24" fmla="*/ 300 w 300"/>
                <a:gd name="T25" fmla="*/ 132 h 210"/>
                <a:gd name="T26" fmla="*/ 96 w 300"/>
                <a:gd name="T27" fmla="*/ 210 h 210"/>
                <a:gd name="T28" fmla="*/ 90 w 300"/>
                <a:gd name="T29" fmla="*/ 192 h 210"/>
                <a:gd name="T30" fmla="*/ 78 w 300"/>
                <a:gd name="T31" fmla="*/ 180 h 210"/>
                <a:gd name="T32" fmla="*/ 66 w 300"/>
                <a:gd name="T33" fmla="*/ 168 h 210"/>
                <a:gd name="T34" fmla="*/ 54 w 300"/>
                <a:gd name="T35" fmla="*/ 156 h 210"/>
                <a:gd name="T36" fmla="*/ 42 w 300"/>
                <a:gd name="T37" fmla="*/ 144 h 210"/>
                <a:gd name="T38" fmla="*/ 24 w 300"/>
                <a:gd name="T39" fmla="*/ 132 h 210"/>
                <a:gd name="T40" fmla="*/ 12 w 300"/>
                <a:gd name="T41" fmla="*/ 120 h 210"/>
                <a:gd name="T42" fmla="*/ 0 w 300"/>
                <a:gd name="T43" fmla="*/ 108 h 210"/>
                <a:gd name="T44" fmla="*/ 174 w 300"/>
                <a:gd name="T45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0" h="210">
                  <a:moveTo>
                    <a:pt x="174" y="0"/>
                  </a:moveTo>
                  <a:lnTo>
                    <a:pt x="186" y="12"/>
                  </a:lnTo>
                  <a:lnTo>
                    <a:pt x="198" y="24"/>
                  </a:lnTo>
                  <a:lnTo>
                    <a:pt x="210" y="30"/>
                  </a:lnTo>
                  <a:lnTo>
                    <a:pt x="222" y="42"/>
                  </a:lnTo>
                  <a:lnTo>
                    <a:pt x="234" y="54"/>
                  </a:lnTo>
                  <a:lnTo>
                    <a:pt x="246" y="60"/>
                  </a:lnTo>
                  <a:lnTo>
                    <a:pt x="252" y="72"/>
                  </a:lnTo>
                  <a:lnTo>
                    <a:pt x="264" y="84"/>
                  </a:lnTo>
                  <a:lnTo>
                    <a:pt x="276" y="96"/>
                  </a:lnTo>
                  <a:lnTo>
                    <a:pt x="282" y="108"/>
                  </a:lnTo>
                  <a:lnTo>
                    <a:pt x="294" y="120"/>
                  </a:lnTo>
                  <a:lnTo>
                    <a:pt x="300" y="132"/>
                  </a:lnTo>
                  <a:lnTo>
                    <a:pt x="96" y="210"/>
                  </a:lnTo>
                  <a:lnTo>
                    <a:pt x="90" y="192"/>
                  </a:lnTo>
                  <a:lnTo>
                    <a:pt x="78" y="180"/>
                  </a:lnTo>
                  <a:lnTo>
                    <a:pt x="66" y="168"/>
                  </a:lnTo>
                  <a:lnTo>
                    <a:pt x="54" y="156"/>
                  </a:lnTo>
                  <a:lnTo>
                    <a:pt x="42" y="144"/>
                  </a:lnTo>
                  <a:lnTo>
                    <a:pt x="24" y="132"/>
                  </a:lnTo>
                  <a:lnTo>
                    <a:pt x="12" y="120"/>
                  </a:lnTo>
                  <a:lnTo>
                    <a:pt x="0" y="108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87" name="Freeform 637"/>
            <p:cNvSpPr>
              <a:spLocks/>
            </p:cNvSpPr>
            <p:nvPr/>
          </p:nvSpPr>
          <p:spPr bwMode="auto">
            <a:xfrm>
              <a:off x="4585119" y="2575375"/>
              <a:ext cx="546627" cy="487451"/>
            </a:xfrm>
            <a:custGeom>
              <a:avLst/>
              <a:gdLst>
                <a:gd name="T0" fmla="*/ 29 w 50"/>
                <a:gd name="T1" fmla="*/ 0 h 35"/>
                <a:gd name="T2" fmla="*/ 31 w 50"/>
                <a:gd name="T3" fmla="*/ 2 h 35"/>
                <a:gd name="T4" fmla="*/ 33 w 50"/>
                <a:gd name="T5" fmla="*/ 4 h 35"/>
                <a:gd name="T6" fmla="*/ 35 w 50"/>
                <a:gd name="T7" fmla="*/ 5 h 35"/>
                <a:gd name="T8" fmla="*/ 37 w 50"/>
                <a:gd name="T9" fmla="*/ 7 h 35"/>
                <a:gd name="T10" fmla="*/ 39 w 50"/>
                <a:gd name="T11" fmla="*/ 9 h 35"/>
                <a:gd name="T12" fmla="*/ 41 w 50"/>
                <a:gd name="T13" fmla="*/ 10 h 35"/>
                <a:gd name="T14" fmla="*/ 42 w 50"/>
                <a:gd name="T15" fmla="*/ 12 h 35"/>
                <a:gd name="T16" fmla="*/ 44 w 50"/>
                <a:gd name="T17" fmla="*/ 14 h 35"/>
                <a:gd name="T18" fmla="*/ 46 w 50"/>
                <a:gd name="T19" fmla="*/ 16 h 35"/>
                <a:gd name="T20" fmla="*/ 47 w 50"/>
                <a:gd name="T21" fmla="*/ 18 h 35"/>
                <a:gd name="T22" fmla="*/ 49 w 50"/>
                <a:gd name="T23" fmla="*/ 20 h 35"/>
                <a:gd name="T24" fmla="*/ 50 w 50"/>
                <a:gd name="T25" fmla="*/ 22 h 35"/>
                <a:gd name="T26" fmla="*/ 16 w 50"/>
                <a:gd name="T27" fmla="*/ 35 h 35"/>
                <a:gd name="T28" fmla="*/ 15 w 50"/>
                <a:gd name="T29" fmla="*/ 32 h 35"/>
                <a:gd name="T30" fmla="*/ 13 w 50"/>
                <a:gd name="T31" fmla="*/ 30 h 35"/>
                <a:gd name="T32" fmla="*/ 11 w 50"/>
                <a:gd name="T33" fmla="*/ 28 h 35"/>
                <a:gd name="T34" fmla="*/ 9 w 50"/>
                <a:gd name="T35" fmla="*/ 26 h 35"/>
                <a:gd name="T36" fmla="*/ 7 w 50"/>
                <a:gd name="T37" fmla="*/ 24 h 35"/>
                <a:gd name="T38" fmla="*/ 4 w 50"/>
                <a:gd name="T39" fmla="*/ 22 h 35"/>
                <a:gd name="T40" fmla="*/ 2 w 50"/>
                <a:gd name="T41" fmla="*/ 20 h 35"/>
                <a:gd name="T42" fmla="*/ 0 w 50"/>
                <a:gd name="T43" fmla="*/ 18 h 35"/>
                <a:gd name="T44" fmla="*/ 29 w 50"/>
                <a:gd name="T4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0" h="35">
                  <a:moveTo>
                    <a:pt x="29" y="0"/>
                  </a:moveTo>
                  <a:lnTo>
                    <a:pt x="31" y="2"/>
                  </a:lnTo>
                  <a:lnTo>
                    <a:pt x="33" y="4"/>
                  </a:lnTo>
                  <a:lnTo>
                    <a:pt x="35" y="5"/>
                  </a:lnTo>
                  <a:lnTo>
                    <a:pt x="37" y="7"/>
                  </a:lnTo>
                  <a:lnTo>
                    <a:pt x="39" y="9"/>
                  </a:lnTo>
                  <a:lnTo>
                    <a:pt x="41" y="10"/>
                  </a:lnTo>
                  <a:lnTo>
                    <a:pt x="42" y="12"/>
                  </a:lnTo>
                  <a:lnTo>
                    <a:pt x="44" y="14"/>
                  </a:lnTo>
                  <a:lnTo>
                    <a:pt x="46" y="16"/>
                  </a:lnTo>
                  <a:lnTo>
                    <a:pt x="47" y="18"/>
                  </a:lnTo>
                  <a:lnTo>
                    <a:pt x="49" y="20"/>
                  </a:lnTo>
                  <a:lnTo>
                    <a:pt x="50" y="22"/>
                  </a:lnTo>
                  <a:lnTo>
                    <a:pt x="16" y="35"/>
                  </a:lnTo>
                  <a:lnTo>
                    <a:pt x="15" y="32"/>
                  </a:lnTo>
                  <a:lnTo>
                    <a:pt x="13" y="30"/>
                  </a:lnTo>
                  <a:lnTo>
                    <a:pt x="11" y="28"/>
                  </a:lnTo>
                  <a:lnTo>
                    <a:pt x="9" y="26"/>
                  </a:lnTo>
                  <a:lnTo>
                    <a:pt x="7" y="24"/>
                  </a:lnTo>
                  <a:lnTo>
                    <a:pt x="4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29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88" name="Freeform 642"/>
            <p:cNvSpPr>
              <a:spLocks/>
            </p:cNvSpPr>
            <p:nvPr/>
          </p:nvSpPr>
          <p:spPr bwMode="auto">
            <a:xfrm>
              <a:off x="5197342" y="2700720"/>
              <a:ext cx="557560" cy="529233"/>
            </a:xfrm>
            <a:custGeom>
              <a:avLst/>
              <a:gdLst>
                <a:gd name="T0" fmla="*/ 204 w 306"/>
                <a:gd name="T1" fmla="*/ 0 h 228"/>
                <a:gd name="T2" fmla="*/ 216 w 306"/>
                <a:gd name="T3" fmla="*/ 12 h 228"/>
                <a:gd name="T4" fmla="*/ 222 w 306"/>
                <a:gd name="T5" fmla="*/ 24 h 228"/>
                <a:gd name="T6" fmla="*/ 234 w 306"/>
                <a:gd name="T7" fmla="*/ 36 h 228"/>
                <a:gd name="T8" fmla="*/ 240 w 306"/>
                <a:gd name="T9" fmla="*/ 48 h 228"/>
                <a:gd name="T10" fmla="*/ 246 w 306"/>
                <a:gd name="T11" fmla="*/ 60 h 228"/>
                <a:gd name="T12" fmla="*/ 252 w 306"/>
                <a:gd name="T13" fmla="*/ 72 h 228"/>
                <a:gd name="T14" fmla="*/ 264 w 306"/>
                <a:gd name="T15" fmla="*/ 84 h 228"/>
                <a:gd name="T16" fmla="*/ 270 w 306"/>
                <a:gd name="T17" fmla="*/ 96 h 228"/>
                <a:gd name="T18" fmla="*/ 276 w 306"/>
                <a:gd name="T19" fmla="*/ 108 h 228"/>
                <a:gd name="T20" fmla="*/ 282 w 306"/>
                <a:gd name="T21" fmla="*/ 120 h 228"/>
                <a:gd name="T22" fmla="*/ 288 w 306"/>
                <a:gd name="T23" fmla="*/ 132 h 228"/>
                <a:gd name="T24" fmla="*/ 294 w 306"/>
                <a:gd name="T25" fmla="*/ 150 h 228"/>
                <a:gd name="T26" fmla="*/ 300 w 306"/>
                <a:gd name="T27" fmla="*/ 162 h 228"/>
                <a:gd name="T28" fmla="*/ 306 w 306"/>
                <a:gd name="T29" fmla="*/ 174 h 228"/>
                <a:gd name="T30" fmla="*/ 306 w 306"/>
                <a:gd name="T31" fmla="*/ 186 h 228"/>
                <a:gd name="T32" fmla="*/ 84 w 306"/>
                <a:gd name="T33" fmla="*/ 228 h 228"/>
                <a:gd name="T34" fmla="*/ 78 w 306"/>
                <a:gd name="T35" fmla="*/ 216 h 228"/>
                <a:gd name="T36" fmla="*/ 72 w 306"/>
                <a:gd name="T37" fmla="*/ 198 h 228"/>
                <a:gd name="T38" fmla="*/ 66 w 306"/>
                <a:gd name="T39" fmla="*/ 186 h 228"/>
                <a:gd name="T40" fmla="*/ 60 w 306"/>
                <a:gd name="T41" fmla="*/ 174 h 228"/>
                <a:gd name="T42" fmla="*/ 54 w 306"/>
                <a:gd name="T43" fmla="*/ 162 h 228"/>
                <a:gd name="T44" fmla="*/ 48 w 306"/>
                <a:gd name="T45" fmla="*/ 150 h 228"/>
                <a:gd name="T46" fmla="*/ 42 w 306"/>
                <a:gd name="T47" fmla="*/ 138 h 228"/>
                <a:gd name="T48" fmla="*/ 30 w 306"/>
                <a:gd name="T49" fmla="*/ 126 h 228"/>
                <a:gd name="T50" fmla="*/ 24 w 306"/>
                <a:gd name="T51" fmla="*/ 114 h 228"/>
                <a:gd name="T52" fmla="*/ 18 w 306"/>
                <a:gd name="T53" fmla="*/ 102 h 228"/>
                <a:gd name="T54" fmla="*/ 6 w 306"/>
                <a:gd name="T55" fmla="*/ 90 h 228"/>
                <a:gd name="T56" fmla="*/ 0 w 306"/>
                <a:gd name="T57" fmla="*/ 78 h 228"/>
                <a:gd name="T58" fmla="*/ 204 w 306"/>
                <a:gd name="T5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6" h="228">
                  <a:moveTo>
                    <a:pt x="204" y="0"/>
                  </a:moveTo>
                  <a:lnTo>
                    <a:pt x="216" y="12"/>
                  </a:lnTo>
                  <a:lnTo>
                    <a:pt x="222" y="24"/>
                  </a:lnTo>
                  <a:lnTo>
                    <a:pt x="234" y="36"/>
                  </a:lnTo>
                  <a:lnTo>
                    <a:pt x="240" y="48"/>
                  </a:lnTo>
                  <a:lnTo>
                    <a:pt x="246" y="60"/>
                  </a:lnTo>
                  <a:lnTo>
                    <a:pt x="252" y="72"/>
                  </a:lnTo>
                  <a:lnTo>
                    <a:pt x="264" y="84"/>
                  </a:lnTo>
                  <a:lnTo>
                    <a:pt x="270" y="96"/>
                  </a:lnTo>
                  <a:lnTo>
                    <a:pt x="276" y="108"/>
                  </a:lnTo>
                  <a:lnTo>
                    <a:pt x="282" y="120"/>
                  </a:lnTo>
                  <a:lnTo>
                    <a:pt x="288" y="132"/>
                  </a:lnTo>
                  <a:lnTo>
                    <a:pt x="294" y="150"/>
                  </a:lnTo>
                  <a:lnTo>
                    <a:pt x="300" y="162"/>
                  </a:lnTo>
                  <a:lnTo>
                    <a:pt x="306" y="174"/>
                  </a:lnTo>
                  <a:lnTo>
                    <a:pt x="306" y="186"/>
                  </a:lnTo>
                  <a:lnTo>
                    <a:pt x="84" y="228"/>
                  </a:lnTo>
                  <a:lnTo>
                    <a:pt x="78" y="216"/>
                  </a:lnTo>
                  <a:lnTo>
                    <a:pt x="72" y="198"/>
                  </a:lnTo>
                  <a:lnTo>
                    <a:pt x="66" y="186"/>
                  </a:lnTo>
                  <a:lnTo>
                    <a:pt x="60" y="174"/>
                  </a:lnTo>
                  <a:lnTo>
                    <a:pt x="54" y="162"/>
                  </a:lnTo>
                  <a:lnTo>
                    <a:pt x="48" y="150"/>
                  </a:lnTo>
                  <a:lnTo>
                    <a:pt x="42" y="138"/>
                  </a:lnTo>
                  <a:lnTo>
                    <a:pt x="30" y="126"/>
                  </a:lnTo>
                  <a:lnTo>
                    <a:pt x="24" y="114"/>
                  </a:lnTo>
                  <a:lnTo>
                    <a:pt x="18" y="102"/>
                  </a:lnTo>
                  <a:lnTo>
                    <a:pt x="6" y="90"/>
                  </a:lnTo>
                  <a:lnTo>
                    <a:pt x="0" y="78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89" name="Freeform 643"/>
            <p:cNvSpPr>
              <a:spLocks/>
            </p:cNvSpPr>
            <p:nvPr/>
          </p:nvSpPr>
          <p:spPr bwMode="auto">
            <a:xfrm>
              <a:off x="5197342" y="2700720"/>
              <a:ext cx="557560" cy="529233"/>
            </a:xfrm>
            <a:custGeom>
              <a:avLst/>
              <a:gdLst>
                <a:gd name="T0" fmla="*/ 34 w 51"/>
                <a:gd name="T1" fmla="*/ 0 h 38"/>
                <a:gd name="T2" fmla="*/ 36 w 51"/>
                <a:gd name="T3" fmla="*/ 2 h 38"/>
                <a:gd name="T4" fmla="*/ 37 w 51"/>
                <a:gd name="T5" fmla="*/ 4 h 38"/>
                <a:gd name="T6" fmla="*/ 39 w 51"/>
                <a:gd name="T7" fmla="*/ 6 h 38"/>
                <a:gd name="T8" fmla="*/ 40 w 51"/>
                <a:gd name="T9" fmla="*/ 8 h 38"/>
                <a:gd name="T10" fmla="*/ 41 w 51"/>
                <a:gd name="T11" fmla="*/ 10 h 38"/>
                <a:gd name="T12" fmla="*/ 42 w 51"/>
                <a:gd name="T13" fmla="*/ 12 h 38"/>
                <a:gd name="T14" fmla="*/ 44 w 51"/>
                <a:gd name="T15" fmla="*/ 14 h 38"/>
                <a:gd name="T16" fmla="*/ 45 w 51"/>
                <a:gd name="T17" fmla="*/ 16 h 38"/>
                <a:gd name="T18" fmla="*/ 46 w 51"/>
                <a:gd name="T19" fmla="*/ 18 h 38"/>
                <a:gd name="T20" fmla="*/ 47 w 51"/>
                <a:gd name="T21" fmla="*/ 20 h 38"/>
                <a:gd name="T22" fmla="*/ 48 w 51"/>
                <a:gd name="T23" fmla="*/ 22 h 38"/>
                <a:gd name="T24" fmla="*/ 49 w 51"/>
                <a:gd name="T25" fmla="*/ 25 h 38"/>
                <a:gd name="T26" fmla="*/ 50 w 51"/>
                <a:gd name="T27" fmla="*/ 27 h 38"/>
                <a:gd name="T28" fmla="*/ 51 w 51"/>
                <a:gd name="T29" fmla="*/ 29 h 38"/>
                <a:gd name="T30" fmla="*/ 51 w 51"/>
                <a:gd name="T31" fmla="*/ 31 h 38"/>
                <a:gd name="T32" fmla="*/ 14 w 51"/>
                <a:gd name="T33" fmla="*/ 38 h 38"/>
                <a:gd name="T34" fmla="*/ 13 w 51"/>
                <a:gd name="T35" fmla="*/ 36 h 38"/>
                <a:gd name="T36" fmla="*/ 12 w 51"/>
                <a:gd name="T37" fmla="*/ 33 h 38"/>
                <a:gd name="T38" fmla="*/ 11 w 51"/>
                <a:gd name="T39" fmla="*/ 31 h 38"/>
                <a:gd name="T40" fmla="*/ 10 w 51"/>
                <a:gd name="T41" fmla="*/ 29 h 38"/>
                <a:gd name="T42" fmla="*/ 9 w 51"/>
                <a:gd name="T43" fmla="*/ 27 h 38"/>
                <a:gd name="T44" fmla="*/ 8 w 51"/>
                <a:gd name="T45" fmla="*/ 25 h 38"/>
                <a:gd name="T46" fmla="*/ 7 w 51"/>
                <a:gd name="T47" fmla="*/ 23 h 38"/>
                <a:gd name="T48" fmla="*/ 5 w 51"/>
                <a:gd name="T49" fmla="*/ 21 h 38"/>
                <a:gd name="T50" fmla="*/ 4 w 51"/>
                <a:gd name="T51" fmla="*/ 19 h 38"/>
                <a:gd name="T52" fmla="*/ 3 w 51"/>
                <a:gd name="T53" fmla="*/ 17 h 38"/>
                <a:gd name="T54" fmla="*/ 1 w 51"/>
                <a:gd name="T55" fmla="*/ 15 h 38"/>
                <a:gd name="T56" fmla="*/ 0 w 51"/>
                <a:gd name="T57" fmla="*/ 13 h 38"/>
                <a:gd name="T58" fmla="*/ 34 w 51"/>
                <a:gd name="T5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1" h="38">
                  <a:moveTo>
                    <a:pt x="34" y="0"/>
                  </a:moveTo>
                  <a:lnTo>
                    <a:pt x="36" y="2"/>
                  </a:lnTo>
                  <a:lnTo>
                    <a:pt x="37" y="4"/>
                  </a:lnTo>
                  <a:lnTo>
                    <a:pt x="39" y="6"/>
                  </a:lnTo>
                  <a:lnTo>
                    <a:pt x="40" y="8"/>
                  </a:lnTo>
                  <a:lnTo>
                    <a:pt x="41" y="10"/>
                  </a:lnTo>
                  <a:lnTo>
                    <a:pt x="42" y="12"/>
                  </a:lnTo>
                  <a:lnTo>
                    <a:pt x="44" y="14"/>
                  </a:lnTo>
                  <a:lnTo>
                    <a:pt x="45" y="16"/>
                  </a:lnTo>
                  <a:lnTo>
                    <a:pt x="46" y="18"/>
                  </a:lnTo>
                  <a:lnTo>
                    <a:pt x="47" y="20"/>
                  </a:lnTo>
                  <a:lnTo>
                    <a:pt x="48" y="22"/>
                  </a:lnTo>
                  <a:lnTo>
                    <a:pt x="49" y="25"/>
                  </a:lnTo>
                  <a:lnTo>
                    <a:pt x="50" y="27"/>
                  </a:lnTo>
                  <a:lnTo>
                    <a:pt x="51" y="29"/>
                  </a:lnTo>
                  <a:lnTo>
                    <a:pt x="51" y="31"/>
                  </a:lnTo>
                  <a:lnTo>
                    <a:pt x="14" y="38"/>
                  </a:lnTo>
                  <a:lnTo>
                    <a:pt x="13" y="36"/>
                  </a:lnTo>
                  <a:lnTo>
                    <a:pt x="12" y="33"/>
                  </a:lnTo>
                  <a:lnTo>
                    <a:pt x="11" y="31"/>
                  </a:lnTo>
                  <a:lnTo>
                    <a:pt x="10" y="29"/>
                  </a:lnTo>
                  <a:lnTo>
                    <a:pt x="9" y="27"/>
                  </a:lnTo>
                  <a:lnTo>
                    <a:pt x="8" y="25"/>
                  </a:lnTo>
                  <a:lnTo>
                    <a:pt x="7" y="23"/>
                  </a:lnTo>
                  <a:lnTo>
                    <a:pt x="5" y="21"/>
                  </a:lnTo>
                  <a:lnTo>
                    <a:pt x="4" y="19"/>
                  </a:lnTo>
                  <a:lnTo>
                    <a:pt x="3" y="17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34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90" name="Freeform 650"/>
            <p:cNvSpPr>
              <a:spLocks/>
            </p:cNvSpPr>
            <p:nvPr/>
          </p:nvSpPr>
          <p:spPr bwMode="auto">
            <a:xfrm>
              <a:off x="5361330" y="3160316"/>
              <a:ext cx="470099" cy="459597"/>
            </a:xfrm>
            <a:custGeom>
              <a:avLst/>
              <a:gdLst>
                <a:gd name="T0" fmla="*/ 222 w 258"/>
                <a:gd name="T1" fmla="*/ 0 h 198"/>
                <a:gd name="T2" fmla="*/ 228 w 258"/>
                <a:gd name="T3" fmla="*/ 12 h 198"/>
                <a:gd name="T4" fmla="*/ 234 w 258"/>
                <a:gd name="T5" fmla="*/ 30 h 198"/>
                <a:gd name="T6" fmla="*/ 234 w 258"/>
                <a:gd name="T7" fmla="*/ 42 h 198"/>
                <a:gd name="T8" fmla="*/ 240 w 258"/>
                <a:gd name="T9" fmla="*/ 54 h 198"/>
                <a:gd name="T10" fmla="*/ 246 w 258"/>
                <a:gd name="T11" fmla="*/ 66 h 198"/>
                <a:gd name="T12" fmla="*/ 246 w 258"/>
                <a:gd name="T13" fmla="*/ 78 h 198"/>
                <a:gd name="T14" fmla="*/ 246 w 258"/>
                <a:gd name="T15" fmla="*/ 90 h 198"/>
                <a:gd name="T16" fmla="*/ 252 w 258"/>
                <a:gd name="T17" fmla="*/ 108 h 198"/>
                <a:gd name="T18" fmla="*/ 252 w 258"/>
                <a:gd name="T19" fmla="*/ 120 h 198"/>
                <a:gd name="T20" fmla="*/ 258 w 258"/>
                <a:gd name="T21" fmla="*/ 132 h 198"/>
                <a:gd name="T22" fmla="*/ 258 w 258"/>
                <a:gd name="T23" fmla="*/ 144 h 198"/>
                <a:gd name="T24" fmla="*/ 258 w 258"/>
                <a:gd name="T25" fmla="*/ 156 h 198"/>
                <a:gd name="T26" fmla="*/ 258 w 258"/>
                <a:gd name="T27" fmla="*/ 168 h 198"/>
                <a:gd name="T28" fmla="*/ 258 w 258"/>
                <a:gd name="T29" fmla="*/ 186 h 198"/>
                <a:gd name="T30" fmla="*/ 258 w 258"/>
                <a:gd name="T31" fmla="*/ 198 h 198"/>
                <a:gd name="T32" fmla="*/ 30 w 258"/>
                <a:gd name="T33" fmla="*/ 198 h 198"/>
                <a:gd name="T34" fmla="*/ 24 w 258"/>
                <a:gd name="T35" fmla="*/ 186 h 198"/>
                <a:gd name="T36" fmla="*/ 24 w 258"/>
                <a:gd name="T37" fmla="*/ 174 h 198"/>
                <a:gd name="T38" fmla="*/ 24 w 258"/>
                <a:gd name="T39" fmla="*/ 162 h 198"/>
                <a:gd name="T40" fmla="*/ 24 w 258"/>
                <a:gd name="T41" fmla="*/ 144 h 198"/>
                <a:gd name="T42" fmla="*/ 18 w 258"/>
                <a:gd name="T43" fmla="*/ 132 h 198"/>
                <a:gd name="T44" fmla="*/ 18 w 258"/>
                <a:gd name="T45" fmla="*/ 120 h 198"/>
                <a:gd name="T46" fmla="*/ 18 w 258"/>
                <a:gd name="T47" fmla="*/ 108 h 198"/>
                <a:gd name="T48" fmla="*/ 12 w 258"/>
                <a:gd name="T49" fmla="*/ 96 h 198"/>
                <a:gd name="T50" fmla="*/ 12 w 258"/>
                <a:gd name="T51" fmla="*/ 78 h 198"/>
                <a:gd name="T52" fmla="*/ 6 w 258"/>
                <a:gd name="T53" fmla="*/ 66 h 198"/>
                <a:gd name="T54" fmla="*/ 0 w 258"/>
                <a:gd name="T55" fmla="*/ 54 h 198"/>
                <a:gd name="T56" fmla="*/ 0 w 258"/>
                <a:gd name="T57" fmla="*/ 42 h 198"/>
                <a:gd name="T58" fmla="*/ 222 w 258"/>
                <a:gd name="T5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8" h="198">
                  <a:moveTo>
                    <a:pt x="222" y="0"/>
                  </a:moveTo>
                  <a:lnTo>
                    <a:pt x="228" y="12"/>
                  </a:lnTo>
                  <a:lnTo>
                    <a:pt x="234" y="30"/>
                  </a:lnTo>
                  <a:lnTo>
                    <a:pt x="234" y="42"/>
                  </a:lnTo>
                  <a:lnTo>
                    <a:pt x="240" y="54"/>
                  </a:lnTo>
                  <a:lnTo>
                    <a:pt x="246" y="66"/>
                  </a:lnTo>
                  <a:lnTo>
                    <a:pt x="246" y="78"/>
                  </a:lnTo>
                  <a:lnTo>
                    <a:pt x="246" y="90"/>
                  </a:lnTo>
                  <a:lnTo>
                    <a:pt x="252" y="108"/>
                  </a:lnTo>
                  <a:lnTo>
                    <a:pt x="252" y="120"/>
                  </a:lnTo>
                  <a:lnTo>
                    <a:pt x="258" y="132"/>
                  </a:lnTo>
                  <a:lnTo>
                    <a:pt x="258" y="144"/>
                  </a:lnTo>
                  <a:lnTo>
                    <a:pt x="258" y="156"/>
                  </a:lnTo>
                  <a:lnTo>
                    <a:pt x="258" y="168"/>
                  </a:lnTo>
                  <a:lnTo>
                    <a:pt x="258" y="186"/>
                  </a:lnTo>
                  <a:lnTo>
                    <a:pt x="258" y="198"/>
                  </a:lnTo>
                  <a:lnTo>
                    <a:pt x="30" y="198"/>
                  </a:lnTo>
                  <a:lnTo>
                    <a:pt x="24" y="186"/>
                  </a:lnTo>
                  <a:lnTo>
                    <a:pt x="24" y="174"/>
                  </a:lnTo>
                  <a:lnTo>
                    <a:pt x="24" y="162"/>
                  </a:lnTo>
                  <a:lnTo>
                    <a:pt x="24" y="144"/>
                  </a:lnTo>
                  <a:lnTo>
                    <a:pt x="18" y="132"/>
                  </a:lnTo>
                  <a:lnTo>
                    <a:pt x="18" y="120"/>
                  </a:lnTo>
                  <a:lnTo>
                    <a:pt x="18" y="108"/>
                  </a:lnTo>
                  <a:lnTo>
                    <a:pt x="12" y="96"/>
                  </a:lnTo>
                  <a:lnTo>
                    <a:pt x="12" y="78"/>
                  </a:lnTo>
                  <a:lnTo>
                    <a:pt x="6" y="66"/>
                  </a:lnTo>
                  <a:lnTo>
                    <a:pt x="0" y="54"/>
                  </a:lnTo>
                  <a:lnTo>
                    <a:pt x="0" y="42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91" name="Freeform 651"/>
            <p:cNvSpPr>
              <a:spLocks/>
            </p:cNvSpPr>
            <p:nvPr/>
          </p:nvSpPr>
          <p:spPr bwMode="auto">
            <a:xfrm>
              <a:off x="5361330" y="3160316"/>
              <a:ext cx="470099" cy="459597"/>
            </a:xfrm>
            <a:custGeom>
              <a:avLst/>
              <a:gdLst>
                <a:gd name="T0" fmla="*/ 37 w 43"/>
                <a:gd name="T1" fmla="*/ 0 h 33"/>
                <a:gd name="T2" fmla="*/ 38 w 43"/>
                <a:gd name="T3" fmla="*/ 2 h 33"/>
                <a:gd name="T4" fmla="*/ 39 w 43"/>
                <a:gd name="T5" fmla="*/ 5 h 33"/>
                <a:gd name="T6" fmla="*/ 39 w 43"/>
                <a:gd name="T7" fmla="*/ 7 h 33"/>
                <a:gd name="T8" fmla="*/ 40 w 43"/>
                <a:gd name="T9" fmla="*/ 9 h 33"/>
                <a:gd name="T10" fmla="*/ 41 w 43"/>
                <a:gd name="T11" fmla="*/ 11 h 33"/>
                <a:gd name="T12" fmla="*/ 41 w 43"/>
                <a:gd name="T13" fmla="*/ 13 h 33"/>
                <a:gd name="T14" fmla="*/ 41 w 43"/>
                <a:gd name="T15" fmla="*/ 15 h 33"/>
                <a:gd name="T16" fmla="*/ 42 w 43"/>
                <a:gd name="T17" fmla="*/ 18 h 33"/>
                <a:gd name="T18" fmla="*/ 42 w 43"/>
                <a:gd name="T19" fmla="*/ 20 h 33"/>
                <a:gd name="T20" fmla="*/ 43 w 43"/>
                <a:gd name="T21" fmla="*/ 22 h 33"/>
                <a:gd name="T22" fmla="*/ 43 w 43"/>
                <a:gd name="T23" fmla="*/ 24 h 33"/>
                <a:gd name="T24" fmla="*/ 43 w 43"/>
                <a:gd name="T25" fmla="*/ 26 h 33"/>
                <a:gd name="T26" fmla="*/ 43 w 43"/>
                <a:gd name="T27" fmla="*/ 28 h 33"/>
                <a:gd name="T28" fmla="*/ 43 w 43"/>
                <a:gd name="T29" fmla="*/ 31 h 33"/>
                <a:gd name="T30" fmla="*/ 43 w 43"/>
                <a:gd name="T31" fmla="*/ 33 h 33"/>
                <a:gd name="T32" fmla="*/ 5 w 43"/>
                <a:gd name="T33" fmla="*/ 33 h 33"/>
                <a:gd name="T34" fmla="*/ 4 w 43"/>
                <a:gd name="T35" fmla="*/ 31 h 33"/>
                <a:gd name="T36" fmla="*/ 4 w 43"/>
                <a:gd name="T37" fmla="*/ 29 h 33"/>
                <a:gd name="T38" fmla="*/ 4 w 43"/>
                <a:gd name="T39" fmla="*/ 27 h 33"/>
                <a:gd name="T40" fmla="*/ 4 w 43"/>
                <a:gd name="T41" fmla="*/ 24 h 33"/>
                <a:gd name="T42" fmla="*/ 3 w 43"/>
                <a:gd name="T43" fmla="*/ 22 h 33"/>
                <a:gd name="T44" fmla="*/ 3 w 43"/>
                <a:gd name="T45" fmla="*/ 20 h 33"/>
                <a:gd name="T46" fmla="*/ 3 w 43"/>
                <a:gd name="T47" fmla="*/ 18 h 33"/>
                <a:gd name="T48" fmla="*/ 2 w 43"/>
                <a:gd name="T49" fmla="*/ 16 h 33"/>
                <a:gd name="T50" fmla="*/ 2 w 43"/>
                <a:gd name="T51" fmla="*/ 13 h 33"/>
                <a:gd name="T52" fmla="*/ 1 w 43"/>
                <a:gd name="T53" fmla="*/ 11 h 33"/>
                <a:gd name="T54" fmla="*/ 0 w 43"/>
                <a:gd name="T55" fmla="*/ 9 h 33"/>
                <a:gd name="T56" fmla="*/ 0 w 43"/>
                <a:gd name="T57" fmla="*/ 7 h 33"/>
                <a:gd name="T58" fmla="*/ 37 w 43"/>
                <a:gd name="T5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33">
                  <a:moveTo>
                    <a:pt x="37" y="0"/>
                  </a:moveTo>
                  <a:lnTo>
                    <a:pt x="38" y="2"/>
                  </a:lnTo>
                  <a:lnTo>
                    <a:pt x="39" y="5"/>
                  </a:lnTo>
                  <a:lnTo>
                    <a:pt x="39" y="7"/>
                  </a:lnTo>
                  <a:lnTo>
                    <a:pt x="40" y="9"/>
                  </a:lnTo>
                  <a:lnTo>
                    <a:pt x="41" y="11"/>
                  </a:lnTo>
                  <a:lnTo>
                    <a:pt x="41" y="13"/>
                  </a:lnTo>
                  <a:lnTo>
                    <a:pt x="41" y="15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3" y="22"/>
                  </a:lnTo>
                  <a:lnTo>
                    <a:pt x="43" y="24"/>
                  </a:lnTo>
                  <a:lnTo>
                    <a:pt x="43" y="26"/>
                  </a:lnTo>
                  <a:lnTo>
                    <a:pt x="43" y="28"/>
                  </a:lnTo>
                  <a:lnTo>
                    <a:pt x="43" y="31"/>
                  </a:lnTo>
                  <a:lnTo>
                    <a:pt x="43" y="33"/>
                  </a:lnTo>
                  <a:lnTo>
                    <a:pt x="5" y="33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3" y="18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37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92" name="Freeform 626"/>
            <p:cNvSpPr>
              <a:spLocks/>
            </p:cNvSpPr>
            <p:nvPr/>
          </p:nvSpPr>
          <p:spPr bwMode="auto">
            <a:xfrm>
              <a:off x="4596052" y="1976506"/>
              <a:ext cx="634087" cy="557087"/>
            </a:xfrm>
            <a:custGeom>
              <a:avLst/>
              <a:gdLst>
                <a:gd name="T0" fmla="*/ 132 w 348"/>
                <a:gd name="T1" fmla="*/ 0 h 240"/>
                <a:gd name="T2" fmla="*/ 150 w 348"/>
                <a:gd name="T3" fmla="*/ 6 h 240"/>
                <a:gd name="T4" fmla="*/ 168 w 348"/>
                <a:gd name="T5" fmla="*/ 12 h 240"/>
                <a:gd name="T6" fmla="*/ 180 w 348"/>
                <a:gd name="T7" fmla="*/ 24 h 240"/>
                <a:gd name="T8" fmla="*/ 198 w 348"/>
                <a:gd name="T9" fmla="*/ 30 h 240"/>
                <a:gd name="T10" fmla="*/ 210 w 348"/>
                <a:gd name="T11" fmla="*/ 36 h 240"/>
                <a:gd name="T12" fmla="*/ 228 w 348"/>
                <a:gd name="T13" fmla="*/ 48 h 240"/>
                <a:gd name="T14" fmla="*/ 240 w 348"/>
                <a:gd name="T15" fmla="*/ 54 h 240"/>
                <a:gd name="T16" fmla="*/ 252 w 348"/>
                <a:gd name="T17" fmla="*/ 66 h 240"/>
                <a:gd name="T18" fmla="*/ 270 w 348"/>
                <a:gd name="T19" fmla="*/ 72 h 240"/>
                <a:gd name="T20" fmla="*/ 282 w 348"/>
                <a:gd name="T21" fmla="*/ 78 h 240"/>
                <a:gd name="T22" fmla="*/ 294 w 348"/>
                <a:gd name="T23" fmla="*/ 90 h 240"/>
                <a:gd name="T24" fmla="*/ 306 w 348"/>
                <a:gd name="T25" fmla="*/ 102 h 240"/>
                <a:gd name="T26" fmla="*/ 324 w 348"/>
                <a:gd name="T27" fmla="*/ 108 h 240"/>
                <a:gd name="T28" fmla="*/ 336 w 348"/>
                <a:gd name="T29" fmla="*/ 120 h 240"/>
                <a:gd name="T30" fmla="*/ 348 w 348"/>
                <a:gd name="T31" fmla="*/ 126 h 240"/>
                <a:gd name="T32" fmla="*/ 174 w 348"/>
                <a:gd name="T33" fmla="*/ 240 h 240"/>
                <a:gd name="T34" fmla="*/ 162 w 348"/>
                <a:gd name="T35" fmla="*/ 228 h 240"/>
                <a:gd name="T36" fmla="*/ 150 w 348"/>
                <a:gd name="T37" fmla="*/ 216 h 240"/>
                <a:gd name="T38" fmla="*/ 138 w 348"/>
                <a:gd name="T39" fmla="*/ 210 h 240"/>
                <a:gd name="T40" fmla="*/ 120 w 348"/>
                <a:gd name="T41" fmla="*/ 198 h 240"/>
                <a:gd name="T42" fmla="*/ 108 w 348"/>
                <a:gd name="T43" fmla="*/ 192 h 240"/>
                <a:gd name="T44" fmla="*/ 96 w 348"/>
                <a:gd name="T45" fmla="*/ 180 h 240"/>
                <a:gd name="T46" fmla="*/ 78 w 348"/>
                <a:gd name="T47" fmla="*/ 174 h 240"/>
                <a:gd name="T48" fmla="*/ 66 w 348"/>
                <a:gd name="T49" fmla="*/ 162 h 240"/>
                <a:gd name="T50" fmla="*/ 48 w 348"/>
                <a:gd name="T51" fmla="*/ 156 h 240"/>
                <a:gd name="T52" fmla="*/ 36 w 348"/>
                <a:gd name="T53" fmla="*/ 150 h 240"/>
                <a:gd name="T54" fmla="*/ 18 w 348"/>
                <a:gd name="T55" fmla="*/ 138 h 240"/>
                <a:gd name="T56" fmla="*/ 0 w 348"/>
                <a:gd name="T57" fmla="*/ 132 h 240"/>
                <a:gd name="T58" fmla="*/ 132 w 348"/>
                <a:gd name="T5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8" h="240">
                  <a:moveTo>
                    <a:pt x="132" y="0"/>
                  </a:moveTo>
                  <a:lnTo>
                    <a:pt x="150" y="6"/>
                  </a:lnTo>
                  <a:lnTo>
                    <a:pt x="168" y="12"/>
                  </a:lnTo>
                  <a:lnTo>
                    <a:pt x="180" y="24"/>
                  </a:lnTo>
                  <a:lnTo>
                    <a:pt x="198" y="30"/>
                  </a:lnTo>
                  <a:lnTo>
                    <a:pt x="210" y="36"/>
                  </a:lnTo>
                  <a:lnTo>
                    <a:pt x="228" y="48"/>
                  </a:lnTo>
                  <a:lnTo>
                    <a:pt x="240" y="54"/>
                  </a:lnTo>
                  <a:lnTo>
                    <a:pt x="252" y="66"/>
                  </a:lnTo>
                  <a:lnTo>
                    <a:pt x="270" y="72"/>
                  </a:lnTo>
                  <a:lnTo>
                    <a:pt x="282" y="78"/>
                  </a:lnTo>
                  <a:lnTo>
                    <a:pt x="294" y="90"/>
                  </a:lnTo>
                  <a:lnTo>
                    <a:pt x="306" y="102"/>
                  </a:lnTo>
                  <a:lnTo>
                    <a:pt x="324" y="108"/>
                  </a:lnTo>
                  <a:lnTo>
                    <a:pt x="336" y="120"/>
                  </a:lnTo>
                  <a:lnTo>
                    <a:pt x="348" y="126"/>
                  </a:lnTo>
                  <a:lnTo>
                    <a:pt x="174" y="240"/>
                  </a:lnTo>
                  <a:lnTo>
                    <a:pt x="162" y="228"/>
                  </a:lnTo>
                  <a:lnTo>
                    <a:pt x="150" y="216"/>
                  </a:lnTo>
                  <a:lnTo>
                    <a:pt x="138" y="210"/>
                  </a:lnTo>
                  <a:lnTo>
                    <a:pt x="120" y="198"/>
                  </a:lnTo>
                  <a:lnTo>
                    <a:pt x="108" y="192"/>
                  </a:lnTo>
                  <a:lnTo>
                    <a:pt x="96" y="180"/>
                  </a:lnTo>
                  <a:lnTo>
                    <a:pt x="78" y="174"/>
                  </a:lnTo>
                  <a:lnTo>
                    <a:pt x="66" y="162"/>
                  </a:lnTo>
                  <a:lnTo>
                    <a:pt x="48" y="156"/>
                  </a:lnTo>
                  <a:lnTo>
                    <a:pt x="36" y="150"/>
                  </a:lnTo>
                  <a:lnTo>
                    <a:pt x="18" y="138"/>
                  </a:lnTo>
                  <a:lnTo>
                    <a:pt x="0" y="132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93" name="Freeform 627"/>
            <p:cNvSpPr>
              <a:spLocks/>
            </p:cNvSpPr>
            <p:nvPr/>
          </p:nvSpPr>
          <p:spPr bwMode="auto">
            <a:xfrm>
              <a:off x="4596052" y="1976506"/>
              <a:ext cx="634087" cy="557087"/>
            </a:xfrm>
            <a:custGeom>
              <a:avLst/>
              <a:gdLst>
                <a:gd name="T0" fmla="*/ 22 w 58"/>
                <a:gd name="T1" fmla="*/ 0 h 40"/>
                <a:gd name="T2" fmla="*/ 25 w 58"/>
                <a:gd name="T3" fmla="*/ 1 h 40"/>
                <a:gd name="T4" fmla="*/ 28 w 58"/>
                <a:gd name="T5" fmla="*/ 2 h 40"/>
                <a:gd name="T6" fmla="*/ 30 w 58"/>
                <a:gd name="T7" fmla="*/ 4 h 40"/>
                <a:gd name="T8" fmla="*/ 33 w 58"/>
                <a:gd name="T9" fmla="*/ 5 h 40"/>
                <a:gd name="T10" fmla="*/ 35 w 58"/>
                <a:gd name="T11" fmla="*/ 6 h 40"/>
                <a:gd name="T12" fmla="*/ 38 w 58"/>
                <a:gd name="T13" fmla="*/ 8 h 40"/>
                <a:gd name="T14" fmla="*/ 40 w 58"/>
                <a:gd name="T15" fmla="*/ 9 h 40"/>
                <a:gd name="T16" fmla="*/ 42 w 58"/>
                <a:gd name="T17" fmla="*/ 11 h 40"/>
                <a:gd name="T18" fmla="*/ 45 w 58"/>
                <a:gd name="T19" fmla="*/ 12 h 40"/>
                <a:gd name="T20" fmla="*/ 47 w 58"/>
                <a:gd name="T21" fmla="*/ 13 h 40"/>
                <a:gd name="T22" fmla="*/ 49 w 58"/>
                <a:gd name="T23" fmla="*/ 15 h 40"/>
                <a:gd name="T24" fmla="*/ 51 w 58"/>
                <a:gd name="T25" fmla="*/ 17 h 40"/>
                <a:gd name="T26" fmla="*/ 54 w 58"/>
                <a:gd name="T27" fmla="*/ 18 h 40"/>
                <a:gd name="T28" fmla="*/ 56 w 58"/>
                <a:gd name="T29" fmla="*/ 20 h 40"/>
                <a:gd name="T30" fmla="*/ 58 w 58"/>
                <a:gd name="T31" fmla="*/ 21 h 40"/>
                <a:gd name="T32" fmla="*/ 29 w 58"/>
                <a:gd name="T33" fmla="*/ 40 h 40"/>
                <a:gd name="T34" fmla="*/ 27 w 58"/>
                <a:gd name="T35" fmla="*/ 38 h 40"/>
                <a:gd name="T36" fmla="*/ 25 w 58"/>
                <a:gd name="T37" fmla="*/ 36 h 40"/>
                <a:gd name="T38" fmla="*/ 23 w 58"/>
                <a:gd name="T39" fmla="*/ 35 h 40"/>
                <a:gd name="T40" fmla="*/ 20 w 58"/>
                <a:gd name="T41" fmla="*/ 33 h 40"/>
                <a:gd name="T42" fmla="*/ 18 w 58"/>
                <a:gd name="T43" fmla="*/ 32 h 40"/>
                <a:gd name="T44" fmla="*/ 16 w 58"/>
                <a:gd name="T45" fmla="*/ 30 h 40"/>
                <a:gd name="T46" fmla="*/ 13 w 58"/>
                <a:gd name="T47" fmla="*/ 29 h 40"/>
                <a:gd name="T48" fmla="*/ 11 w 58"/>
                <a:gd name="T49" fmla="*/ 27 h 40"/>
                <a:gd name="T50" fmla="*/ 8 w 58"/>
                <a:gd name="T51" fmla="*/ 26 h 40"/>
                <a:gd name="T52" fmla="*/ 6 w 58"/>
                <a:gd name="T53" fmla="*/ 25 h 40"/>
                <a:gd name="T54" fmla="*/ 3 w 58"/>
                <a:gd name="T55" fmla="*/ 23 h 40"/>
                <a:gd name="T56" fmla="*/ 0 w 58"/>
                <a:gd name="T57" fmla="*/ 22 h 40"/>
                <a:gd name="T58" fmla="*/ 22 w 58"/>
                <a:gd name="T5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40">
                  <a:moveTo>
                    <a:pt x="22" y="0"/>
                  </a:moveTo>
                  <a:lnTo>
                    <a:pt x="25" y="1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3" y="5"/>
                  </a:lnTo>
                  <a:lnTo>
                    <a:pt x="35" y="6"/>
                  </a:lnTo>
                  <a:lnTo>
                    <a:pt x="38" y="8"/>
                  </a:lnTo>
                  <a:lnTo>
                    <a:pt x="40" y="9"/>
                  </a:lnTo>
                  <a:lnTo>
                    <a:pt x="42" y="11"/>
                  </a:lnTo>
                  <a:lnTo>
                    <a:pt x="45" y="12"/>
                  </a:lnTo>
                  <a:lnTo>
                    <a:pt x="47" y="13"/>
                  </a:lnTo>
                  <a:lnTo>
                    <a:pt x="49" y="15"/>
                  </a:lnTo>
                  <a:lnTo>
                    <a:pt x="51" y="17"/>
                  </a:lnTo>
                  <a:lnTo>
                    <a:pt x="54" y="18"/>
                  </a:lnTo>
                  <a:lnTo>
                    <a:pt x="56" y="20"/>
                  </a:lnTo>
                  <a:lnTo>
                    <a:pt x="58" y="21"/>
                  </a:lnTo>
                  <a:lnTo>
                    <a:pt x="29" y="40"/>
                  </a:lnTo>
                  <a:lnTo>
                    <a:pt x="27" y="38"/>
                  </a:lnTo>
                  <a:lnTo>
                    <a:pt x="25" y="36"/>
                  </a:lnTo>
                  <a:lnTo>
                    <a:pt x="23" y="35"/>
                  </a:lnTo>
                  <a:lnTo>
                    <a:pt x="20" y="33"/>
                  </a:lnTo>
                  <a:lnTo>
                    <a:pt x="18" y="32"/>
                  </a:lnTo>
                  <a:lnTo>
                    <a:pt x="16" y="30"/>
                  </a:lnTo>
                  <a:lnTo>
                    <a:pt x="13" y="29"/>
                  </a:lnTo>
                  <a:lnTo>
                    <a:pt x="11" y="27"/>
                  </a:lnTo>
                  <a:lnTo>
                    <a:pt x="8" y="26"/>
                  </a:lnTo>
                  <a:lnTo>
                    <a:pt x="6" y="25"/>
                  </a:lnTo>
                  <a:lnTo>
                    <a:pt x="3" y="23"/>
                  </a:lnTo>
                  <a:lnTo>
                    <a:pt x="0" y="22"/>
                  </a:lnTo>
                  <a:lnTo>
                    <a:pt x="22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94" name="Freeform 644"/>
            <p:cNvSpPr>
              <a:spLocks/>
            </p:cNvSpPr>
            <p:nvPr/>
          </p:nvSpPr>
          <p:spPr bwMode="auto">
            <a:xfrm>
              <a:off x="4770972" y="2895700"/>
              <a:ext cx="524762" cy="445670"/>
            </a:xfrm>
            <a:custGeom>
              <a:avLst/>
              <a:gdLst>
                <a:gd name="T0" fmla="*/ 210 w 288"/>
                <a:gd name="T1" fmla="*/ 0 h 192"/>
                <a:gd name="T2" fmla="*/ 216 w 288"/>
                <a:gd name="T3" fmla="*/ 12 h 192"/>
                <a:gd name="T4" fmla="*/ 228 w 288"/>
                <a:gd name="T5" fmla="*/ 24 h 192"/>
                <a:gd name="T6" fmla="*/ 234 w 288"/>
                <a:gd name="T7" fmla="*/ 36 h 192"/>
                <a:gd name="T8" fmla="*/ 240 w 288"/>
                <a:gd name="T9" fmla="*/ 48 h 192"/>
                <a:gd name="T10" fmla="*/ 246 w 288"/>
                <a:gd name="T11" fmla="*/ 60 h 192"/>
                <a:gd name="T12" fmla="*/ 258 w 288"/>
                <a:gd name="T13" fmla="*/ 72 h 192"/>
                <a:gd name="T14" fmla="*/ 264 w 288"/>
                <a:gd name="T15" fmla="*/ 84 h 192"/>
                <a:gd name="T16" fmla="*/ 270 w 288"/>
                <a:gd name="T17" fmla="*/ 96 h 192"/>
                <a:gd name="T18" fmla="*/ 276 w 288"/>
                <a:gd name="T19" fmla="*/ 108 h 192"/>
                <a:gd name="T20" fmla="*/ 282 w 288"/>
                <a:gd name="T21" fmla="*/ 120 h 192"/>
                <a:gd name="T22" fmla="*/ 288 w 288"/>
                <a:gd name="T23" fmla="*/ 132 h 192"/>
                <a:gd name="T24" fmla="*/ 288 w 288"/>
                <a:gd name="T25" fmla="*/ 150 h 192"/>
                <a:gd name="T26" fmla="*/ 66 w 288"/>
                <a:gd name="T27" fmla="*/ 192 h 192"/>
                <a:gd name="T28" fmla="*/ 60 w 288"/>
                <a:gd name="T29" fmla="*/ 174 h 192"/>
                <a:gd name="T30" fmla="*/ 54 w 288"/>
                <a:gd name="T31" fmla="*/ 162 h 192"/>
                <a:gd name="T32" fmla="*/ 48 w 288"/>
                <a:gd name="T33" fmla="*/ 144 h 192"/>
                <a:gd name="T34" fmla="*/ 36 w 288"/>
                <a:gd name="T35" fmla="*/ 132 h 192"/>
                <a:gd name="T36" fmla="*/ 30 w 288"/>
                <a:gd name="T37" fmla="*/ 120 h 192"/>
                <a:gd name="T38" fmla="*/ 24 w 288"/>
                <a:gd name="T39" fmla="*/ 102 h 192"/>
                <a:gd name="T40" fmla="*/ 12 w 288"/>
                <a:gd name="T41" fmla="*/ 90 h 192"/>
                <a:gd name="T42" fmla="*/ 0 w 288"/>
                <a:gd name="T43" fmla="*/ 78 h 192"/>
                <a:gd name="T44" fmla="*/ 210 w 288"/>
                <a:gd name="T4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192">
                  <a:moveTo>
                    <a:pt x="210" y="0"/>
                  </a:moveTo>
                  <a:lnTo>
                    <a:pt x="216" y="12"/>
                  </a:lnTo>
                  <a:lnTo>
                    <a:pt x="228" y="24"/>
                  </a:lnTo>
                  <a:lnTo>
                    <a:pt x="234" y="36"/>
                  </a:lnTo>
                  <a:lnTo>
                    <a:pt x="240" y="48"/>
                  </a:lnTo>
                  <a:lnTo>
                    <a:pt x="246" y="60"/>
                  </a:lnTo>
                  <a:lnTo>
                    <a:pt x="258" y="72"/>
                  </a:lnTo>
                  <a:lnTo>
                    <a:pt x="264" y="84"/>
                  </a:lnTo>
                  <a:lnTo>
                    <a:pt x="270" y="96"/>
                  </a:lnTo>
                  <a:lnTo>
                    <a:pt x="276" y="108"/>
                  </a:lnTo>
                  <a:lnTo>
                    <a:pt x="282" y="120"/>
                  </a:lnTo>
                  <a:lnTo>
                    <a:pt x="288" y="132"/>
                  </a:lnTo>
                  <a:lnTo>
                    <a:pt x="288" y="150"/>
                  </a:lnTo>
                  <a:lnTo>
                    <a:pt x="66" y="192"/>
                  </a:lnTo>
                  <a:lnTo>
                    <a:pt x="60" y="174"/>
                  </a:lnTo>
                  <a:lnTo>
                    <a:pt x="54" y="162"/>
                  </a:lnTo>
                  <a:lnTo>
                    <a:pt x="48" y="144"/>
                  </a:lnTo>
                  <a:lnTo>
                    <a:pt x="36" y="132"/>
                  </a:lnTo>
                  <a:lnTo>
                    <a:pt x="30" y="120"/>
                  </a:lnTo>
                  <a:lnTo>
                    <a:pt x="24" y="102"/>
                  </a:lnTo>
                  <a:lnTo>
                    <a:pt x="12" y="90"/>
                  </a:lnTo>
                  <a:lnTo>
                    <a:pt x="0" y="78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4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95" name="Freeform 645"/>
            <p:cNvSpPr>
              <a:spLocks/>
            </p:cNvSpPr>
            <p:nvPr/>
          </p:nvSpPr>
          <p:spPr bwMode="auto">
            <a:xfrm>
              <a:off x="4770972" y="2895700"/>
              <a:ext cx="524762" cy="445670"/>
            </a:xfrm>
            <a:custGeom>
              <a:avLst/>
              <a:gdLst>
                <a:gd name="T0" fmla="*/ 35 w 48"/>
                <a:gd name="T1" fmla="*/ 0 h 32"/>
                <a:gd name="T2" fmla="*/ 36 w 48"/>
                <a:gd name="T3" fmla="*/ 2 h 32"/>
                <a:gd name="T4" fmla="*/ 38 w 48"/>
                <a:gd name="T5" fmla="*/ 4 h 32"/>
                <a:gd name="T6" fmla="*/ 39 w 48"/>
                <a:gd name="T7" fmla="*/ 6 h 32"/>
                <a:gd name="T8" fmla="*/ 40 w 48"/>
                <a:gd name="T9" fmla="*/ 8 h 32"/>
                <a:gd name="T10" fmla="*/ 41 w 48"/>
                <a:gd name="T11" fmla="*/ 10 h 32"/>
                <a:gd name="T12" fmla="*/ 43 w 48"/>
                <a:gd name="T13" fmla="*/ 12 h 32"/>
                <a:gd name="T14" fmla="*/ 44 w 48"/>
                <a:gd name="T15" fmla="*/ 14 h 32"/>
                <a:gd name="T16" fmla="*/ 45 w 48"/>
                <a:gd name="T17" fmla="*/ 16 h 32"/>
                <a:gd name="T18" fmla="*/ 46 w 48"/>
                <a:gd name="T19" fmla="*/ 18 h 32"/>
                <a:gd name="T20" fmla="*/ 47 w 48"/>
                <a:gd name="T21" fmla="*/ 20 h 32"/>
                <a:gd name="T22" fmla="*/ 48 w 48"/>
                <a:gd name="T23" fmla="*/ 22 h 32"/>
                <a:gd name="T24" fmla="*/ 48 w 48"/>
                <a:gd name="T25" fmla="*/ 25 h 32"/>
                <a:gd name="T26" fmla="*/ 11 w 48"/>
                <a:gd name="T27" fmla="*/ 32 h 32"/>
                <a:gd name="T28" fmla="*/ 10 w 48"/>
                <a:gd name="T29" fmla="*/ 29 h 32"/>
                <a:gd name="T30" fmla="*/ 9 w 48"/>
                <a:gd name="T31" fmla="*/ 27 h 32"/>
                <a:gd name="T32" fmla="*/ 8 w 48"/>
                <a:gd name="T33" fmla="*/ 24 h 32"/>
                <a:gd name="T34" fmla="*/ 6 w 48"/>
                <a:gd name="T35" fmla="*/ 22 h 32"/>
                <a:gd name="T36" fmla="*/ 5 w 48"/>
                <a:gd name="T37" fmla="*/ 20 h 32"/>
                <a:gd name="T38" fmla="*/ 4 w 48"/>
                <a:gd name="T39" fmla="*/ 17 h 32"/>
                <a:gd name="T40" fmla="*/ 2 w 48"/>
                <a:gd name="T41" fmla="*/ 15 h 32"/>
                <a:gd name="T42" fmla="*/ 0 w 48"/>
                <a:gd name="T43" fmla="*/ 13 h 32"/>
                <a:gd name="T44" fmla="*/ 35 w 48"/>
                <a:gd name="T4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32">
                  <a:moveTo>
                    <a:pt x="35" y="0"/>
                  </a:moveTo>
                  <a:lnTo>
                    <a:pt x="36" y="2"/>
                  </a:lnTo>
                  <a:lnTo>
                    <a:pt x="38" y="4"/>
                  </a:lnTo>
                  <a:lnTo>
                    <a:pt x="39" y="6"/>
                  </a:lnTo>
                  <a:lnTo>
                    <a:pt x="40" y="8"/>
                  </a:lnTo>
                  <a:lnTo>
                    <a:pt x="41" y="10"/>
                  </a:lnTo>
                  <a:lnTo>
                    <a:pt x="43" y="12"/>
                  </a:lnTo>
                  <a:lnTo>
                    <a:pt x="44" y="14"/>
                  </a:lnTo>
                  <a:lnTo>
                    <a:pt x="45" y="16"/>
                  </a:lnTo>
                  <a:lnTo>
                    <a:pt x="46" y="18"/>
                  </a:lnTo>
                  <a:lnTo>
                    <a:pt x="47" y="20"/>
                  </a:lnTo>
                  <a:lnTo>
                    <a:pt x="48" y="22"/>
                  </a:lnTo>
                  <a:lnTo>
                    <a:pt x="48" y="25"/>
                  </a:lnTo>
                  <a:lnTo>
                    <a:pt x="11" y="32"/>
                  </a:lnTo>
                  <a:lnTo>
                    <a:pt x="10" y="29"/>
                  </a:lnTo>
                  <a:lnTo>
                    <a:pt x="9" y="27"/>
                  </a:lnTo>
                  <a:lnTo>
                    <a:pt x="8" y="24"/>
                  </a:lnTo>
                  <a:lnTo>
                    <a:pt x="6" y="22"/>
                  </a:lnTo>
                  <a:lnTo>
                    <a:pt x="5" y="20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35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96" name="Freeform 652"/>
            <p:cNvSpPr>
              <a:spLocks/>
            </p:cNvSpPr>
            <p:nvPr/>
          </p:nvSpPr>
          <p:spPr bwMode="auto">
            <a:xfrm>
              <a:off x="4891230" y="3271734"/>
              <a:ext cx="470099" cy="362107"/>
            </a:xfrm>
            <a:custGeom>
              <a:avLst/>
              <a:gdLst>
                <a:gd name="T0" fmla="*/ 228 w 258"/>
                <a:gd name="T1" fmla="*/ 0 h 156"/>
                <a:gd name="T2" fmla="*/ 234 w 258"/>
                <a:gd name="T3" fmla="*/ 12 h 156"/>
                <a:gd name="T4" fmla="*/ 234 w 258"/>
                <a:gd name="T5" fmla="*/ 24 h 156"/>
                <a:gd name="T6" fmla="*/ 240 w 258"/>
                <a:gd name="T7" fmla="*/ 36 h 156"/>
                <a:gd name="T8" fmla="*/ 246 w 258"/>
                <a:gd name="T9" fmla="*/ 48 h 156"/>
                <a:gd name="T10" fmla="*/ 246 w 258"/>
                <a:gd name="T11" fmla="*/ 60 h 156"/>
                <a:gd name="T12" fmla="*/ 252 w 258"/>
                <a:gd name="T13" fmla="*/ 72 h 156"/>
                <a:gd name="T14" fmla="*/ 252 w 258"/>
                <a:gd name="T15" fmla="*/ 90 h 156"/>
                <a:gd name="T16" fmla="*/ 252 w 258"/>
                <a:gd name="T17" fmla="*/ 102 h 156"/>
                <a:gd name="T18" fmla="*/ 258 w 258"/>
                <a:gd name="T19" fmla="*/ 114 h 156"/>
                <a:gd name="T20" fmla="*/ 258 w 258"/>
                <a:gd name="T21" fmla="*/ 126 h 156"/>
                <a:gd name="T22" fmla="*/ 258 w 258"/>
                <a:gd name="T23" fmla="*/ 138 h 156"/>
                <a:gd name="T24" fmla="*/ 258 w 258"/>
                <a:gd name="T25" fmla="*/ 150 h 156"/>
                <a:gd name="T26" fmla="*/ 24 w 258"/>
                <a:gd name="T27" fmla="*/ 156 h 156"/>
                <a:gd name="T28" fmla="*/ 24 w 258"/>
                <a:gd name="T29" fmla="*/ 138 h 156"/>
                <a:gd name="T30" fmla="*/ 24 w 258"/>
                <a:gd name="T31" fmla="*/ 126 h 156"/>
                <a:gd name="T32" fmla="*/ 18 w 258"/>
                <a:gd name="T33" fmla="*/ 108 h 156"/>
                <a:gd name="T34" fmla="*/ 18 w 258"/>
                <a:gd name="T35" fmla="*/ 96 h 156"/>
                <a:gd name="T36" fmla="*/ 12 w 258"/>
                <a:gd name="T37" fmla="*/ 78 h 156"/>
                <a:gd name="T38" fmla="*/ 12 w 258"/>
                <a:gd name="T39" fmla="*/ 66 h 156"/>
                <a:gd name="T40" fmla="*/ 6 w 258"/>
                <a:gd name="T41" fmla="*/ 48 h 156"/>
                <a:gd name="T42" fmla="*/ 0 w 258"/>
                <a:gd name="T43" fmla="*/ 36 h 156"/>
                <a:gd name="T44" fmla="*/ 228 w 258"/>
                <a:gd name="T4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8" h="156">
                  <a:moveTo>
                    <a:pt x="228" y="0"/>
                  </a:moveTo>
                  <a:lnTo>
                    <a:pt x="234" y="12"/>
                  </a:lnTo>
                  <a:lnTo>
                    <a:pt x="234" y="24"/>
                  </a:lnTo>
                  <a:lnTo>
                    <a:pt x="240" y="36"/>
                  </a:lnTo>
                  <a:lnTo>
                    <a:pt x="246" y="48"/>
                  </a:lnTo>
                  <a:lnTo>
                    <a:pt x="246" y="60"/>
                  </a:lnTo>
                  <a:lnTo>
                    <a:pt x="252" y="72"/>
                  </a:lnTo>
                  <a:lnTo>
                    <a:pt x="252" y="90"/>
                  </a:lnTo>
                  <a:lnTo>
                    <a:pt x="252" y="102"/>
                  </a:lnTo>
                  <a:lnTo>
                    <a:pt x="258" y="114"/>
                  </a:lnTo>
                  <a:lnTo>
                    <a:pt x="258" y="126"/>
                  </a:lnTo>
                  <a:lnTo>
                    <a:pt x="258" y="138"/>
                  </a:lnTo>
                  <a:lnTo>
                    <a:pt x="258" y="150"/>
                  </a:lnTo>
                  <a:lnTo>
                    <a:pt x="24" y="156"/>
                  </a:lnTo>
                  <a:lnTo>
                    <a:pt x="24" y="138"/>
                  </a:lnTo>
                  <a:lnTo>
                    <a:pt x="24" y="126"/>
                  </a:lnTo>
                  <a:lnTo>
                    <a:pt x="18" y="108"/>
                  </a:lnTo>
                  <a:lnTo>
                    <a:pt x="18" y="96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6" y="48"/>
                  </a:lnTo>
                  <a:lnTo>
                    <a:pt x="0" y="36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F4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97" name="Freeform 653"/>
            <p:cNvSpPr>
              <a:spLocks/>
            </p:cNvSpPr>
            <p:nvPr/>
          </p:nvSpPr>
          <p:spPr bwMode="auto">
            <a:xfrm>
              <a:off x="4891230" y="3271734"/>
              <a:ext cx="470099" cy="362107"/>
            </a:xfrm>
            <a:custGeom>
              <a:avLst/>
              <a:gdLst>
                <a:gd name="T0" fmla="*/ 38 w 43"/>
                <a:gd name="T1" fmla="*/ 0 h 26"/>
                <a:gd name="T2" fmla="*/ 39 w 43"/>
                <a:gd name="T3" fmla="*/ 2 h 26"/>
                <a:gd name="T4" fmla="*/ 39 w 43"/>
                <a:gd name="T5" fmla="*/ 4 h 26"/>
                <a:gd name="T6" fmla="*/ 40 w 43"/>
                <a:gd name="T7" fmla="*/ 6 h 26"/>
                <a:gd name="T8" fmla="*/ 41 w 43"/>
                <a:gd name="T9" fmla="*/ 8 h 26"/>
                <a:gd name="T10" fmla="*/ 41 w 43"/>
                <a:gd name="T11" fmla="*/ 10 h 26"/>
                <a:gd name="T12" fmla="*/ 42 w 43"/>
                <a:gd name="T13" fmla="*/ 12 h 26"/>
                <a:gd name="T14" fmla="*/ 42 w 43"/>
                <a:gd name="T15" fmla="*/ 15 h 26"/>
                <a:gd name="T16" fmla="*/ 42 w 43"/>
                <a:gd name="T17" fmla="*/ 17 h 26"/>
                <a:gd name="T18" fmla="*/ 43 w 43"/>
                <a:gd name="T19" fmla="*/ 19 h 26"/>
                <a:gd name="T20" fmla="*/ 43 w 43"/>
                <a:gd name="T21" fmla="*/ 21 h 26"/>
                <a:gd name="T22" fmla="*/ 43 w 43"/>
                <a:gd name="T23" fmla="*/ 23 h 26"/>
                <a:gd name="T24" fmla="*/ 43 w 43"/>
                <a:gd name="T25" fmla="*/ 25 h 26"/>
                <a:gd name="T26" fmla="*/ 4 w 43"/>
                <a:gd name="T27" fmla="*/ 26 h 26"/>
                <a:gd name="T28" fmla="*/ 4 w 43"/>
                <a:gd name="T29" fmla="*/ 23 h 26"/>
                <a:gd name="T30" fmla="*/ 4 w 43"/>
                <a:gd name="T31" fmla="*/ 21 h 26"/>
                <a:gd name="T32" fmla="*/ 3 w 43"/>
                <a:gd name="T33" fmla="*/ 18 h 26"/>
                <a:gd name="T34" fmla="*/ 3 w 43"/>
                <a:gd name="T35" fmla="*/ 16 h 26"/>
                <a:gd name="T36" fmla="*/ 2 w 43"/>
                <a:gd name="T37" fmla="*/ 13 h 26"/>
                <a:gd name="T38" fmla="*/ 2 w 43"/>
                <a:gd name="T39" fmla="*/ 11 h 26"/>
                <a:gd name="T40" fmla="*/ 1 w 43"/>
                <a:gd name="T41" fmla="*/ 8 h 26"/>
                <a:gd name="T42" fmla="*/ 0 w 43"/>
                <a:gd name="T43" fmla="*/ 6 h 26"/>
                <a:gd name="T44" fmla="*/ 38 w 43"/>
                <a:gd name="T4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" h="26">
                  <a:moveTo>
                    <a:pt x="38" y="0"/>
                  </a:moveTo>
                  <a:lnTo>
                    <a:pt x="39" y="2"/>
                  </a:lnTo>
                  <a:lnTo>
                    <a:pt x="39" y="4"/>
                  </a:lnTo>
                  <a:lnTo>
                    <a:pt x="40" y="6"/>
                  </a:lnTo>
                  <a:lnTo>
                    <a:pt x="41" y="8"/>
                  </a:lnTo>
                  <a:lnTo>
                    <a:pt x="41" y="10"/>
                  </a:lnTo>
                  <a:lnTo>
                    <a:pt x="42" y="12"/>
                  </a:lnTo>
                  <a:lnTo>
                    <a:pt x="42" y="15"/>
                  </a:lnTo>
                  <a:lnTo>
                    <a:pt x="42" y="17"/>
                  </a:lnTo>
                  <a:lnTo>
                    <a:pt x="43" y="19"/>
                  </a:lnTo>
                  <a:lnTo>
                    <a:pt x="43" y="21"/>
                  </a:lnTo>
                  <a:lnTo>
                    <a:pt x="43" y="23"/>
                  </a:lnTo>
                  <a:lnTo>
                    <a:pt x="43" y="25"/>
                  </a:lnTo>
                  <a:lnTo>
                    <a:pt x="4" y="26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3" y="18"/>
                  </a:lnTo>
                  <a:lnTo>
                    <a:pt x="3" y="16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1" y="8"/>
                  </a:lnTo>
                  <a:lnTo>
                    <a:pt x="0" y="6"/>
                  </a:lnTo>
                  <a:lnTo>
                    <a:pt x="38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98" name="Freeform 654"/>
            <p:cNvSpPr>
              <a:spLocks/>
            </p:cNvSpPr>
            <p:nvPr/>
          </p:nvSpPr>
          <p:spPr bwMode="auto">
            <a:xfrm>
              <a:off x="4432064" y="3369224"/>
              <a:ext cx="448234" cy="264616"/>
            </a:xfrm>
            <a:custGeom>
              <a:avLst/>
              <a:gdLst>
                <a:gd name="T0" fmla="*/ 228 w 246"/>
                <a:gd name="T1" fmla="*/ 0 h 114"/>
                <a:gd name="T2" fmla="*/ 234 w 246"/>
                <a:gd name="T3" fmla="*/ 12 h 114"/>
                <a:gd name="T4" fmla="*/ 234 w 246"/>
                <a:gd name="T5" fmla="*/ 30 h 114"/>
                <a:gd name="T6" fmla="*/ 240 w 246"/>
                <a:gd name="T7" fmla="*/ 42 h 114"/>
                <a:gd name="T8" fmla="*/ 240 w 246"/>
                <a:gd name="T9" fmla="*/ 54 h 114"/>
                <a:gd name="T10" fmla="*/ 246 w 246"/>
                <a:gd name="T11" fmla="*/ 72 h 114"/>
                <a:gd name="T12" fmla="*/ 246 w 246"/>
                <a:gd name="T13" fmla="*/ 84 h 114"/>
                <a:gd name="T14" fmla="*/ 246 w 246"/>
                <a:gd name="T15" fmla="*/ 96 h 114"/>
                <a:gd name="T16" fmla="*/ 246 w 246"/>
                <a:gd name="T17" fmla="*/ 114 h 114"/>
                <a:gd name="T18" fmla="*/ 18 w 246"/>
                <a:gd name="T19" fmla="*/ 114 h 114"/>
                <a:gd name="T20" fmla="*/ 12 w 246"/>
                <a:gd name="T21" fmla="*/ 102 h 114"/>
                <a:gd name="T22" fmla="*/ 12 w 246"/>
                <a:gd name="T23" fmla="*/ 84 h 114"/>
                <a:gd name="T24" fmla="*/ 12 w 246"/>
                <a:gd name="T25" fmla="*/ 66 h 114"/>
                <a:gd name="T26" fmla="*/ 6 w 246"/>
                <a:gd name="T27" fmla="*/ 54 h 114"/>
                <a:gd name="T28" fmla="*/ 0 w 246"/>
                <a:gd name="T29" fmla="*/ 36 h 114"/>
                <a:gd name="T30" fmla="*/ 228 w 246"/>
                <a:gd name="T3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6" h="114">
                  <a:moveTo>
                    <a:pt x="228" y="0"/>
                  </a:moveTo>
                  <a:lnTo>
                    <a:pt x="234" y="12"/>
                  </a:lnTo>
                  <a:lnTo>
                    <a:pt x="234" y="30"/>
                  </a:lnTo>
                  <a:lnTo>
                    <a:pt x="240" y="42"/>
                  </a:lnTo>
                  <a:lnTo>
                    <a:pt x="240" y="54"/>
                  </a:lnTo>
                  <a:lnTo>
                    <a:pt x="246" y="72"/>
                  </a:lnTo>
                  <a:lnTo>
                    <a:pt x="246" y="84"/>
                  </a:lnTo>
                  <a:lnTo>
                    <a:pt x="246" y="96"/>
                  </a:lnTo>
                  <a:lnTo>
                    <a:pt x="246" y="114"/>
                  </a:lnTo>
                  <a:lnTo>
                    <a:pt x="18" y="114"/>
                  </a:lnTo>
                  <a:lnTo>
                    <a:pt x="12" y="102"/>
                  </a:lnTo>
                  <a:lnTo>
                    <a:pt x="12" y="84"/>
                  </a:lnTo>
                  <a:lnTo>
                    <a:pt x="12" y="66"/>
                  </a:lnTo>
                  <a:lnTo>
                    <a:pt x="6" y="54"/>
                  </a:lnTo>
                  <a:lnTo>
                    <a:pt x="0" y="36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F4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99" name="Freeform 655"/>
            <p:cNvSpPr>
              <a:spLocks/>
            </p:cNvSpPr>
            <p:nvPr/>
          </p:nvSpPr>
          <p:spPr bwMode="auto">
            <a:xfrm>
              <a:off x="4432064" y="3369224"/>
              <a:ext cx="448234" cy="264616"/>
            </a:xfrm>
            <a:custGeom>
              <a:avLst/>
              <a:gdLst>
                <a:gd name="T0" fmla="*/ 38 w 41"/>
                <a:gd name="T1" fmla="*/ 0 h 19"/>
                <a:gd name="T2" fmla="*/ 39 w 41"/>
                <a:gd name="T3" fmla="*/ 2 h 19"/>
                <a:gd name="T4" fmla="*/ 39 w 41"/>
                <a:gd name="T5" fmla="*/ 5 h 19"/>
                <a:gd name="T6" fmla="*/ 40 w 41"/>
                <a:gd name="T7" fmla="*/ 7 h 19"/>
                <a:gd name="T8" fmla="*/ 40 w 41"/>
                <a:gd name="T9" fmla="*/ 9 h 19"/>
                <a:gd name="T10" fmla="*/ 41 w 41"/>
                <a:gd name="T11" fmla="*/ 12 h 19"/>
                <a:gd name="T12" fmla="*/ 41 w 41"/>
                <a:gd name="T13" fmla="*/ 14 h 19"/>
                <a:gd name="T14" fmla="*/ 41 w 41"/>
                <a:gd name="T15" fmla="*/ 16 h 19"/>
                <a:gd name="T16" fmla="*/ 41 w 41"/>
                <a:gd name="T17" fmla="*/ 19 h 19"/>
                <a:gd name="T18" fmla="*/ 3 w 41"/>
                <a:gd name="T19" fmla="*/ 19 h 19"/>
                <a:gd name="T20" fmla="*/ 2 w 41"/>
                <a:gd name="T21" fmla="*/ 17 h 19"/>
                <a:gd name="T22" fmla="*/ 2 w 41"/>
                <a:gd name="T23" fmla="*/ 14 h 19"/>
                <a:gd name="T24" fmla="*/ 2 w 41"/>
                <a:gd name="T25" fmla="*/ 11 h 19"/>
                <a:gd name="T26" fmla="*/ 1 w 41"/>
                <a:gd name="T27" fmla="*/ 9 h 19"/>
                <a:gd name="T28" fmla="*/ 0 w 41"/>
                <a:gd name="T29" fmla="*/ 6 h 19"/>
                <a:gd name="T30" fmla="*/ 38 w 41"/>
                <a:gd name="T3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1" h="19">
                  <a:moveTo>
                    <a:pt x="38" y="0"/>
                  </a:moveTo>
                  <a:lnTo>
                    <a:pt x="39" y="2"/>
                  </a:lnTo>
                  <a:lnTo>
                    <a:pt x="39" y="5"/>
                  </a:lnTo>
                  <a:lnTo>
                    <a:pt x="40" y="7"/>
                  </a:lnTo>
                  <a:lnTo>
                    <a:pt x="40" y="9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41" y="16"/>
                  </a:lnTo>
                  <a:lnTo>
                    <a:pt x="41" y="19"/>
                  </a:lnTo>
                  <a:lnTo>
                    <a:pt x="3" y="19"/>
                  </a:lnTo>
                  <a:lnTo>
                    <a:pt x="2" y="17"/>
                  </a:lnTo>
                  <a:lnTo>
                    <a:pt x="2" y="14"/>
                  </a:lnTo>
                  <a:lnTo>
                    <a:pt x="2" y="11"/>
                  </a:lnTo>
                  <a:lnTo>
                    <a:pt x="1" y="9"/>
                  </a:lnTo>
                  <a:lnTo>
                    <a:pt x="0" y="6"/>
                  </a:lnTo>
                  <a:lnTo>
                    <a:pt x="38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4555828">
              <a:off x="5533406" y="2434922"/>
              <a:ext cx="13849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Cambria" panose="02040503050406030204" pitchFamily="18" charset="0"/>
                </a:rPr>
                <a:t>Ramosetron</a:t>
              </a:r>
              <a:endParaRPr lang="el-GR" dirty="0">
                <a:latin typeface="Cambria" panose="020405030504060302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20834205">
              <a:off x="3580849" y="5825925"/>
              <a:ext cx="14652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Cambria" panose="02040503050406030204" pitchFamily="18" charset="0"/>
                </a:rPr>
                <a:t>Ondansetron</a:t>
              </a:r>
              <a:endParaRPr lang="el-GR" dirty="0">
                <a:latin typeface="Cambria" panose="020405030504060302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3929999">
              <a:off x="422671" y="4577277"/>
              <a:ext cx="13554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Cambria" panose="02040503050406030204" pitchFamily="18" charset="0"/>
                </a:rPr>
                <a:t>Granisetron</a:t>
              </a:r>
              <a:endParaRPr lang="el-GR" dirty="0">
                <a:latin typeface="Cambria" panose="020405030504060302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19317487">
              <a:off x="969871" y="1718065"/>
              <a:ext cx="12665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Cambria" panose="02040503050406030204" pitchFamily="18" charset="0"/>
                </a:rPr>
                <a:t>Dolasetron</a:t>
              </a:r>
              <a:endParaRPr lang="el-GR" dirty="0">
                <a:latin typeface="Cambria" panose="02040503050406030204" pitchFamily="18" charset="0"/>
              </a:endParaRPr>
            </a:p>
          </p:txBody>
        </p:sp>
        <p:cxnSp>
          <p:nvCxnSpPr>
            <p:cNvPr id="798" name="Straight Connector 797"/>
            <p:cNvCxnSpPr>
              <a:endCxn id="51" idx="8"/>
            </p:cNvCxnSpPr>
            <p:nvPr/>
          </p:nvCxnSpPr>
          <p:spPr>
            <a:xfrm>
              <a:off x="3136559" y="1035312"/>
              <a:ext cx="338908" cy="22085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2" name="Straight Connector 801"/>
            <p:cNvCxnSpPr>
              <a:endCxn id="133" idx="1"/>
            </p:cNvCxnSpPr>
            <p:nvPr/>
          </p:nvCxnSpPr>
          <p:spPr>
            <a:xfrm flipH="1">
              <a:off x="3869038" y="1844197"/>
              <a:ext cx="1931416" cy="153895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7" name="Straight Connector 806"/>
            <p:cNvCxnSpPr>
              <a:endCxn id="81" idx="6"/>
            </p:cNvCxnSpPr>
            <p:nvPr/>
          </p:nvCxnSpPr>
          <p:spPr>
            <a:xfrm flipH="1">
              <a:off x="3978364" y="3612950"/>
              <a:ext cx="2498636" cy="2089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5" name="Straight Connector 814"/>
            <p:cNvCxnSpPr>
              <a:endCxn id="157" idx="8"/>
            </p:cNvCxnSpPr>
            <p:nvPr/>
          </p:nvCxnSpPr>
          <p:spPr>
            <a:xfrm flipH="1" flipV="1">
              <a:off x="3967432" y="3731331"/>
              <a:ext cx="2509568" cy="52227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1" name="Straight Connector 820"/>
            <p:cNvCxnSpPr>
              <a:endCxn id="221" idx="8"/>
            </p:cNvCxnSpPr>
            <p:nvPr/>
          </p:nvCxnSpPr>
          <p:spPr>
            <a:xfrm flipV="1">
              <a:off x="1868384" y="3968093"/>
              <a:ext cx="1399365" cy="18784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5" name="Straight Connector 824"/>
            <p:cNvCxnSpPr>
              <a:endCxn id="253" idx="8"/>
            </p:cNvCxnSpPr>
            <p:nvPr/>
          </p:nvCxnSpPr>
          <p:spPr>
            <a:xfrm flipV="1">
              <a:off x="610163" y="3633840"/>
              <a:ext cx="2471734" cy="1392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242" name="Group 9241"/>
          <p:cNvGrpSpPr/>
          <p:nvPr/>
        </p:nvGrpSpPr>
        <p:grpSpPr>
          <a:xfrm>
            <a:off x="170346" y="2971800"/>
            <a:ext cx="1048854" cy="3404921"/>
            <a:chOff x="170346" y="2971800"/>
            <a:chExt cx="1048854" cy="3404921"/>
          </a:xfrm>
        </p:grpSpPr>
        <p:grpSp>
          <p:nvGrpSpPr>
            <p:cNvPr id="9241" name="Group 9240"/>
            <p:cNvGrpSpPr/>
            <p:nvPr/>
          </p:nvGrpSpPr>
          <p:grpSpPr>
            <a:xfrm>
              <a:off x="381000" y="3295265"/>
              <a:ext cx="838200" cy="3081456"/>
              <a:chOff x="1371599" y="1364086"/>
              <a:chExt cx="838200" cy="4506534"/>
            </a:xfrm>
          </p:grpSpPr>
          <p:sp>
            <p:nvSpPr>
              <p:cNvPr id="700" name="Rectangle 658"/>
              <p:cNvSpPr>
                <a:spLocks noChangeArrowheads="1"/>
              </p:cNvSpPr>
              <p:nvPr/>
            </p:nvSpPr>
            <p:spPr bwMode="auto">
              <a:xfrm rot="16200000">
                <a:off x="-643684" y="3469054"/>
                <a:ext cx="4269304" cy="238737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01" name="Rectangle 659"/>
              <p:cNvSpPr>
                <a:spLocks noChangeArrowheads="1"/>
              </p:cNvSpPr>
              <p:nvPr/>
            </p:nvSpPr>
            <p:spPr bwMode="auto">
              <a:xfrm rot="16200000">
                <a:off x="1457314" y="5570051"/>
                <a:ext cx="67309" cy="238737"/>
              </a:xfrm>
              <a:prstGeom prst="rect">
                <a:avLst/>
              </a:prstGeom>
              <a:solidFill>
                <a:srgbClr val="A50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02" name="Rectangle 660"/>
              <p:cNvSpPr>
                <a:spLocks noChangeArrowheads="1"/>
              </p:cNvSpPr>
              <p:nvPr/>
            </p:nvSpPr>
            <p:spPr bwMode="auto">
              <a:xfrm rot="16200000">
                <a:off x="1457314" y="5502742"/>
                <a:ext cx="67309" cy="238737"/>
              </a:xfrm>
              <a:prstGeom prst="rect">
                <a:avLst/>
              </a:prstGeom>
              <a:solidFill>
                <a:srgbClr val="A50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03" name="Rectangle 661"/>
              <p:cNvSpPr>
                <a:spLocks noChangeArrowheads="1"/>
              </p:cNvSpPr>
              <p:nvPr/>
            </p:nvSpPr>
            <p:spPr bwMode="auto">
              <a:xfrm rot="16200000">
                <a:off x="1457314" y="5435433"/>
                <a:ext cx="67309" cy="238737"/>
              </a:xfrm>
              <a:prstGeom prst="rect">
                <a:avLst/>
              </a:prstGeom>
              <a:solidFill>
                <a:srgbClr val="A50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04" name="Rectangle 662"/>
              <p:cNvSpPr>
                <a:spLocks noChangeArrowheads="1"/>
              </p:cNvSpPr>
              <p:nvPr/>
            </p:nvSpPr>
            <p:spPr bwMode="auto">
              <a:xfrm rot="16200000">
                <a:off x="1457314" y="5368124"/>
                <a:ext cx="67309" cy="238737"/>
              </a:xfrm>
              <a:prstGeom prst="rect">
                <a:avLst/>
              </a:prstGeom>
              <a:solidFill>
                <a:srgbClr val="A50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05" name="Rectangle 663"/>
              <p:cNvSpPr>
                <a:spLocks noChangeArrowheads="1"/>
              </p:cNvSpPr>
              <p:nvPr/>
            </p:nvSpPr>
            <p:spPr bwMode="auto">
              <a:xfrm rot="16200000">
                <a:off x="1462122" y="5305623"/>
                <a:ext cx="57693" cy="238737"/>
              </a:xfrm>
              <a:prstGeom prst="rect">
                <a:avLst/>
              </a:prstGeom>
              <a:solidFill>
                <a:srgbClr val="A50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06" name="Rectangle 664"/>
              <p:cNvSpPr>
                <a:spLocks noChangeArrowheads="1"/>
              </p:cNvSpPr>
              <p:nvPr/>
            </p:nvSpPr>
            <p:spPr bwMode="auto">
              <a:xfrm rot="16200000">
                <a:off x="1457314" y="5243122"/>
                <a:ext cx="67309" cy="238737"/>
              </a:xfrm>
              <a:prstGeom prst="rect">
                <a:avLst/>
              </a:prstGeom>
              <a:solidFill>
                <a:srgbClr val="A50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07" name="Rectangle 665"/>
              <p:cNvSpPr>
                <a:spLocks noChangeArrowheads="1"/>
              </p:cNvSpPr>
              <p:nvPr/>
            </p:nvSpPr>
            <p:spPr bwMode="auto">
              <a:xfrm rot="16200000">
                <a:off x="1457314" y="5175813"/>
                <a:ext cx="67309" cy="238737"/>
              </a:xfrm>
              <a:prstGeom prst="rect">
                <a:avLst/>
              </a:prstGeom>
              <a:solidFill>
                <a:srgbClr val="D730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08" name="Rectangle 666"/>
              <p:cNvSpPr>
                <a:spLocks noChangeArrowheads="1"/>
              </p:cNvSpPr>
              <p:nvPr/>
            </p:nvSpPr>
            <p:spPr bwMode="auto">
              <a:xfrm rot="16200000">
                <a:off x="1457314" y="5108504"/>
                <a:ext cx="67309" cy="238737"/>
              </a:xfrm>
              <a:prstGeom prst="rect">
                <a:avLst/>
              </a:prstGeom>
              <a:solidFill>
                <a:srgbClr val="D730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09" name="Rectangle 667"/>
              <p:cNvSpPr>
                <a:spLocks noChangeArrowheads="1"/>
              </p:cNvSpPr>
              <p:nvPr/>
            </p:nvSpPr>
            <p:spPr bwMode="auto">
              <a:xfrm rot="16200000">
                <a:off x="1457314" y="5041195"/>
                <a:ext cx="67309" cy="238737"/>
              </a:xfrm>
              <a:prstGeom prst="rect">
                <a:avLst/>
              </a:prstGeom>
              <a:solidFill>
                <a:srgbClr val="D730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10" name="Rectangle 668"/>
              <p:cNvSpPr>
                <a:spLocks noChangeArrowheads="1"/>
              </p:cNvSpPr>
              <p:nvPr/>
            </p:nvSpPr>
            <p:spPr bwMode="auto">
              <a:xfrm rot="16200000">
                <a:off x="1457314" y="4973887"/>
                <a:ext cx="67309" cy="238737"/>
              </a:xfrm>
              <a:prstGeom prst="rect">
                <a:avLst/>
              </a:prstGeom>
              <a:solidFill>
                <a:srgbClr val="D730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11" name="Rectangle 669"/>
              <p:cNvSpPr>
                <a:spLocks noChangeArrowheads="1"/>
              </p:cNvSpPr>
              <p:nvPr/>
            </p:nvSpPr>
            <p:spPr bwMode="auto">
              <a:xfrm rot="16200000">
                <a:off x="1457314" y="4906578"/>
                <a:ext cx="67309" cy="238737"/>
              </a:xfrm>
              <a:prstGeom prst="rect">
                <a:avLst/>
              </a:prstGeom>
              <a:solidFill>
                <a:srgbClr val="D730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12" name="Rectangle 670"/>
              <p:cNvSpPr>
                <a:spLocks noChangeArrowheads="1"/>
              </p:cNvSpPr>
              <p:nvPr/>
            </p:nvSpPr>
            <p:spPr bwMode="auto">
              <a:xfrm rot="16200000">
                <a:off x="1457314" y="4839269"/>
                <a:ext cx="67309" cy="238737"/>
              </a:xfrm>
              <a:prstGeom prst="rect">
                <a:avLst/>
              </a:prstGeom>
              <a:solidFill>
                <a:srgbClr val="D730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13" name="Rectangle 671"/>
              <p:cNvSpPr>
                <a:spLocks noChangeArrowheads="1"/>
              </p:cNvSpPr>
              <p:nvPr/>
            </p:nvSpPr>
            <p:spPr bwMode="auto">
              <a:xfrm rot="16200000">
                <a:off x="1457314" y="4771960"/>
                <a:ext cx="67309" cy="238737"/>
              </a:xfrm>
              <a:prstGeom prst="rect">
                <a:avLst/>
              </a:prstGeom>
              <a:solidFill>
                <a:srgbClr val="F46D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14" name="Rectangle 672"/>
              <p:cNvSpPr>
                <a:spLocks noChangeArrowheads="1"/>
              </p:cNvSpPr>
              <p:nvPr/>
            </p:nvSpPr>
            <p:spPr bwMode="auto">
              <a:xfrm rot="16200000">
                <a:off x="1457314" y="4704651"/>
                <a:ext cx="67309" cy="238737"/>
              </a:xfrm>
              <a:prstGeom prst="rect">
                <a:avLst/>
              </a:prstGeom>
              <a:solidFill>
                <a:srgbClr val="F46D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15" name="Rectangle 673"/>
              <p:cNvSpPr>
                <a:spLocks noChangeArrowheads="1"/>
              </p:cNvSpPr>
              <p:nvPr/>
            </p:nvSpPr>
            <p:spPr bwMode="auto">
              <a:xfrm rot="16200000">
                <a:off x="1457314" y="4637342"/>
                <a:ext cx="67309" cy="238737"/>
              </a:xfrm>
              <a:prstGeom prst="rect">
                <a:avLst/>
              </a:prstGeom>
              <a:solidFill>
                <a:srgbClr val="F46D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16" name="Rectangle 674"/>
              <p:cNvSpPr>
                <a:spLocks noChangeArrowheads="1"/>
              </p:cNvSpPr>
              <p:nvPr/>
            </p:nvSpPr>
            <p:spPr bwMode="auto">
              <a:xfrm rot="16200000">
                <a:off x="1457314" y="4570034"/>
                <a:ext cx="67309" cy="238737"/>
              </a:xfrm>
              <a:prstGeom prst="rect">
                <a:avLst/>
              </a:prstGeom>
              <a:solidFill>
                <a:srgbClr val="F46D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17" name="Rectangle 675"/>
              <p:cNvSpPr>
                <a:spLocks noChangeArrowheads="1"/>
              </p:cNvSpPr>
              <p:nvPr/>
            </p:nvSpPr>
            <p:spPr bwMode="auto">
              <a:xfrm rot="16200000">
                <a:off x="1457314" y="4502725"/>
                <a:ext cx="67309" cy="238737"/>
              </a:xfrm>
              <a:prstGeom prst="rect">
                <a:avLst/>
              </a:prstGeom>
              <a:solidFill>
                <a:srgbClr val="F46D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18" name="Rectangle 676"/>
              <p:cNvSpPr>
                <a:spLocks noChangeArrowheads="1"/>
              </p:cNvSpPr>
              <p:nvPr/>
            </p:nvSpPr>
            <p:spPr bwMode="auto">
              <a:xfrm rot="16200000">
                <a:off x="1457314" y="4435416"/>
                <a:ext cx="67309" cy="238737"/>
              </a:xfrm>
              <a:prstGeom prst="rect">
                <a:avLst/>
              </a:prstGeom>
              <a:solidFill>
                <a:srgbClr val="F46D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19" name="Rectangle 677"/>
              <p:cNvSpPr>
                <a:spLocks noChangeArrowheads="1"/>
              </p:cNvSpPr>
              <p:nvPr/>
            </p:nvSpPr>
            <p:spPr bwMode="auto">
              <a:xfrm rot="16200000">
                <a:off x="1457314" y="4368107"/>
                <a:ext cx="67309" cy="238737"/>
              </a:xfrm>
              <a:prstGeom prst="rect">
                <a:avLst/>
              </a:prstGeom>
              <a:solidFill>
                <a:srgbClr val="FDAE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20" name="Rectangle 678"/>
              <p:cNvSpPr>
                <a:spLocks noChangeArrowheads="1"/>
              </p:cNvSpPr>
              <p:nvPr/>
            </p:nvSpPr>
            <p:spPr bwMode="auto">
              <a:xfrm rot="16200000">
                <a:off x="1457314" y="4300798"/>
                <a:ext cx="67309" cy="238737"/>
              </a:xfrm>
              <a:prstGeom prst="rect">
                <a:avLst/>
              </a:prstGeom>
              <a:solidFill>
                <a:srgbClr val="FDAE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21" name="Rectangle 679"/>
              <p:cNvSpPr>
                <a:spLocks noChangeArrowheads="1"/>
              </p:cNvSpPr>
              <p:nvPr/>
            </p:nvSpPr>
            <p:spPr bwMode="auto">
              <a:xfrm rot="16200000">
                <a:off x="1457314" y="4233489"/>
                <a:ext cx="67309" cy="238737"/>
              </a:xfrm>
              <a:prstGeom prst="rect">
                <a:avLst/>
              </a:prstGeom>
              <a:solidFill>
                <a:srgbClr val="FDAE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22" name="Rectangle 680"/>
              <p:cNvSpPr>
                <a:spLocks noChangeArrowheads="1"/>
              </p:cNvSpPr>
              <p:nvPr/>
            </p:nvSpPr>
            <p:spPr bwMode="auto">
              <a:xfrm rot="16200000">
                <a:off x="1457314" y="4166181"/>
                <a:ext cx="67309" cy="238737"/>
              </a:xfrm>
              <a:prstGeom prst="rect">
                <a:avLst/>
              </a:prstGeom>
              <a:solidFill>
                <a:srgbClr val="FDAE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23" name="Rectangle 681"/>
              <p:cNvSpPr>
                <a:spLocks noChangeArrowheads="1"/>
              </p:cNvSpPr>
              <p:nvPr/>
            </p:nvSpPr>
            <p:spPr bwMode="auto">
              <a:xfrm rot="16200000">
                <a:off x="1462122" y="4103680"/>
                <a:ext cx="57693" cy="238737"/>
              </a:xfrm>
              <a:prstGeom prst="rect">
                <a:avLst/>
              </a:prstGeom>
              <a:solidFill>
                <a:srgbClr val="FDAE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24" name="Rectangle 682"/>
              <p:cNvSpPr>
                <a:spLocks noChangeArrowheads="1"/>
              </p:cNvSpPr>
              <p:nvPr/>
            </p:nvSpPr>
            <p:spPr bwMode="auto">
              <a:xfrm rot="16200000">
                <a:off x="1457314" y="4041178"/>
                <a:ext cx="67309" cy="238737"/>
              </a:xfrm>
              <a:prstGeom prst="rect">
                <a:avLst/>
              </a:prstGeom>
              <a:solidFill>
                <a:srgbClr val="FEE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25" name="Rectangle 683"/>
              <p:cNvSpPr>
                <a:spLocks noChangeArrowheads="1"/>
              </p:cNvSpPr>
              <p:nvPr/>
            </p:nvSpPr>
            <p:spPr bwMode="auto">
              <a:xfrm rot="16200000">
                <a:off x="1457314" y="3973870"/>
                <a:ext cx="67309" cy="238737"/>
              </a:xfrm>
              <a:prstGeom prst="rect">
                <a:avLst/>
              </a:prstGeom>
              <a:solidFill>
                <a:srgbClr val="FEE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26" name="Rectangle 684"/>
              <p:cNvSpPr>
                <a:spLocks noChangeArrowheads="1"/>
              </p:cNvSpPr>
              <p:nvPr/>
            </p:nvSpPr>
            <p:spPr bwMode="auto">
              <a:xfrm rot="16200000">
                <a:off x="1457314" y="3906561"/>
                <a:ext cx="67309" cy="238737"/>
              </a:xfrm>
              <a:prstGeom prst="rect">
                <a:avLst/>
              </a:prstGeom>
              <a:solidFill>
                <a:srgbClr val="FEE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27" name="Rectangle 685"/>
              <p:cNvSpPr>
                <a:spLocks noChangeArrowheads="1"/>
              </p:cNvSpPr>
              <p:nvPr/>
            </p:nvSpPr>
            <p:spPr bwMode="auto">
              <a:xfrm rot="16200000">
                <a:off x="1457314" y="3839252"/>
                <a:ext cx="67309" cy="238737"/>
              </a:xfrm>
              <a:prstGeom prst="rect">
                <a:avLst/>
              </a:prstGeom>
              <a:solidFill>
                <a:srgbClr val="FEE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28" name="Rectangle 686"/>
              <p:cNvSpPr>
                <a:spLocks noChangeArrowheads="1"/>
              </p:cNvSpPr>
              <p:nvPr/>
            </p:nvSpPr>
            <p:spPr bwMode="auto">
              <a:xfrm rot="16200000">
                <a:off x="1457314" y="3771943"/>
                <a:ext cx="67309" cy="238737"/>
              </a:xfrm>
              <a:prstGeom prst="rect">
                <a:avLst/>
              </a:prstGeom>
              <a:solidFill>
                <a:srgbClr val="FEE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29" name="Rectangle 687"/>
              <p:cNvSpPr>
                <a:spLocks noChangeArrowheads="1"/>
              </p:cNvSpPr>
              <p:nvPr/>
            </p:nvSpPr>
            <p:spPr bwMode="auto">
              <a:xfrm rot="16200000">
                <a:off x="1457314" y="3704634"/>
                <a:ext cx="67309" cy="238737"/>
              </a:xfrm>
              <a:prstGeom prst="rect">
                <a:avLst/>
              </a:prstGeom>
              <a:solidFill>
                <a:srgbClr val="FEE0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30" name="Rectangle 688"/>
              <p:cNvSpPr>
                <a:spLocks noChangeArrowheads="1"/>
              </p:cNvSpPr>
              <p:nvPr/>
            </p:nvSpPr>
            <p:spPr bwMode="auto">
              <a:xfrm rot="16200000">
                <a:off x="1457314" y="3637325"/>
                <a:ext cx="67309" cy="238737"/>
              </a:xfrm>
              <a:prstGeom prst="rect">
                <a:avLst/>
              </a:pr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31" name="Rectangle 689"/>
              <p:cNvSpPr>
                <a:spLocks noChangeArrowheads="1"/>
              </p:cNvSpPr>
              <p:nvPr/>
            </p:nvSpPr>
            <p:spPr bwMode="auto">
              <a:xfrm rot="16200000">
                <a:off x="1457314" y="3570017"/>
                <a:ext cx="67309" cy="238737"/>
              </a:xfrm>
              <a:prstGeom prst="rect">
                <a:avLst/>
              </a:pr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32" name="Rectangle 690"/>
              <p:cNvSpPr>
                <a:spLocks noChangeArrowheads="1"/>
              </p:cNvSpPr>
              <p:nvPr/>
            </p:nvSpPr>
            <p:spPr bwMode="auto">
              <a:xfrm rot="16200000">
                <a:off x="1457314" y="3502708"/>
                <a:ext cx="67309" cy="238737"/>
              </a:xfrm>
              <a:prstGeom prst="rect">
                <a:avLst/>
              </a:pr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33" name="Rectangle 691"/>
              <p:cNvSpPr>
                <a:spLocks noChangeArrowheads="1"/>
              </p:cNvSpPr>
              <p:nvPr/>
            </p:nvSpPr>
            <p:spPr bwMode="auto">
              <a:xfrm rot="16200000">
                <a:off x="1457314" y="3435399"/>
                <a:ext cx="67309" cy="238737"/>
              </a:xfrm>
              <a:prstGeom prst="rect">
                <a:avLst/>
              </a:pr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34" name="Rectangle 692"/>
              <p:cNvSpPr>
                <a:spLocks noChangeArrowheads="1"/>
              </p:cNvSpPr>
              <p:nvPr/>
            </p:nvSpPr>
            <p:spPr bwMode="auto">
              <a:xfrm rot="16200000">
                <a:off x="1457314" y="3368090"/>
                <a:ext cx="67309" cy="238737"/>
              </a:xfrm>
              <a:prstGeom prst="rect">
                <a:avLst/>
              </a:pr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35" name="Rectangle 693"/>
              <p:cNvSpPr>
                <a:spLocks noChangeArrowheads="1"/>
              </p:cNvSpPr>
              <p:nvPr/>
            </p:nvSpPr>
            <p:spPr bwMode="auto">
              <a:xfrm rot="16200000">
                <a:off x="1457314" y="3300781"/>
                <a:ext cx="67309" cy="238737"/>
              </a:xfrm>
              <a:prstGeom prst="rect">
                <a:avLst/>
              </a:pr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36" name="Rectangle 694"/>
              <p:cNvSpPr>
                <a:spLocks noChangeArrowheads="1"/>
              </p:cNvSpPr>
              <p:nvPr/>
            </p:nvSpPr>
            <p:spPr bwMode="auto">
              <a:xfrm rot="16200000">
                <a:off x="1457314" y="3233472"/>
                <a:ext cx="67309" cy="238737"/>
              </a:xfrm>
              <a:prstGeom prst="rect">
                <a:avLst/>
              </a:prstGeom>
              <a:solidFill>
                <a:srgbClr val="D9EF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37" name="Rectangle 695"/>
              <p:cNvSpPr>
                <a:spLocks noChangeArrowheads="1"/>
              </p:cNvSpPr>
              <p:nvPr/>
            </p:nvSpPr>
            <p:spPr bwMode="auto">
              <a:xfrm rot="16200000">
                <a:off x="1457314" y="3166163"/>
                <a:ext cx="67309" cy="238737"/>
              </a:xfrm>
              <a:prstGeom prst="rect">
                <a:avLst/>
              </a:prstGeom>
              <a:solidFill>
                <a:srgbClr val="D9EF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38" name="Rectangle 696"/>
              <p:cNvSpPr>
                <a:spLocks noChangeArrowheads="1"/>
              </p:cNvSpPr>
              <p:nvPr/>
            </p:nvSpPr>
            <p:spPr bwMode="auto">
              <a:xfrm rot="16200000">
                <a:off x="1457314" y="3098855"/>
                <a:ext cx="67309" cy="238737"/>
              </a:xfrm>
              <a:prstGeom prst="rect">
                <a:avLst/>
              </a:prstGeom>
              <a:solidFill>
                <a:srgbClr val="D9EF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39" name="Rectangle 697"/>
              <p:cNvSpPr>
                <a:spLocks noChangeArrowheads="1"/>
              </p:cNvSpPr>
              <p:nvPr/>
            </p:nvSpPr>
            <p:spPr bwMode="auto">
              <a:xfrm rot="16200000">
                <a:off x="1457314" y="3031546"/>
                <a:ext cx="67309" cy="238737"/>
              </a:xfrm>
              <a:prstGeom prst="rect">
                <a:avLst/>
              </a:prstGeom>
              <a:solidFill>
                <a:srgbClr val="D9EF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40" name="Rectangle 698"/>
              <p:cNvSpPr>
                <a:spLocks noChangeArrowheads="1"/>
              </p:cNvSpPr>
              <p:nvPr/>
            </p:nvSpPr>
            <p:spPr bwMode="auto">
              <a:xfrm rot="16200000">
                <a:off x="1457314" y="2964237"/>
                <a:ext cx="67309" cy="238737"/>
              </a:xfrm>
              <a:prstGeom prst="rect">
                <a:avLst/>
              </a:prstGeom>
              <a:solidFill>
                <a:srgbClr val="D9EF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41" name="Rectangle 699"/>
              <p:cNvSpPr>
                <a:spLocks noChangeArrowheads="1"/>
              </p:cNvSpPr>
              <p:nvPr/>
            </p:nvSpPr>
            <p:spPr bwMode="auto">
              <a:xfrm rot="16200000">
                <a:off x="1457314" y="2896928"/>
                <a:ext cx="67309" cy="238737"/>
              </a:xfrm>
              <a:prstGeom prst="rect">
                <a:avLst/>
              </a:prstGeom>
              <a:solidFill>
                <a:srgbClr val="D9EF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42" name="Rectangle 700"/>
              <p:cNvSpPr>
                <a:spLocks noChangeArrowheads="1"/>
              </p:cNvSpPr>
              <p:nvPr/>
            </p:nvSpPr>
            <p:spPr bwMode="auto">
              <a:xfrm rot="16200000">
                <a:off x="1462122" y="2834427"/>
                <a:ext cx="57693" cy="238737"/>
              </a:xfrm>
              <a:prstGeom prst="rect">
                <a:avLst/>
              </a:prstGeom>
              <a:solidFill>
                <a:srgbClr val="A6D9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43" name="Rectangle 701"/>
              <p:cNvSpPr>
                <a:spLocks noChangeArrowheads="1"/>
              </p:cNvSpPr>
              <p:nvPr/>
            </p:nvSpPr>
            <p:spPr bwMode="auto">
              <a:xfrm rot="16200000">
                <a:off x="1457314" y="2771926"/>
                <a:ext cx="67309" cy="238737"/>
              </a:xfrm>
              <a:prstGeom prst="rect">
                <a:avLst/>
              </a:prstGeom>
              <a:solidFill>
                <a:srgbClr val="A6D9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44" name="Rectangle 702"/>
              <p:cNvSpPr>
                <a:spLocks noChangeArrowheads="1"/>
              </p:cNvSpPr>
              <p:nvPr/>
            </p:nvSpPr>
            <p:spPr bwMode="auto">
              <a:xfrm rot="16200000">
                <a:off x="1457314" y="2704617"/>
                <a:ext cx="67309" cy="238737"/>
              </a:xfrm>
              <a:prstGeom prst="rect">
                <a:avLst/>
              </a:prstGeom>
              <a:solidFill>
                <a:srgbClr val="A6D9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45" name="Rectangle 703"/>
              <p:cNvSpPr>
                <a:spLocks noChangeArrowheads="1"/>
              </p:cNvSpPr>
              <p:nvPr/>
            </p:nvSpPr>
            <p:spPr bwMode="auto">
              <a:xfrm rot="16200000">
                <a:off x="1457314" y="2637308"/>
                <a:ext cx="67309" cy="238737"/>
              </a:xfrm>
              <a:prstGeom prst="rect">
                <a:avLst/>
              </a:prstGeom>
              <a:solidFill>
                <a:srgbClr val="A6D9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46" name="Rectangle 704"/>
              <p:cNvSpPr>
                <a:spLocks noChangeArrowheads="1"/>
              </p:cNvSpPr>
              <p:nvPr/>
            </p:nvSpPr>
            <p:spPr bwMode="auto">
              <a:xfrm rot="16200000">
                <a:off x="1457314" y="2569999"/>
                <a:ext cx="67309" cy="238737"/>
              </a:xfrm>
              <a:prstGeom prst="rect">
                <a:avLst/>
              </a:prstGeom>
              <a:solidFill>
                <a:srgbClr val="A6D9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47" name="Rectangle 705"/>
              <p:cNvSpPr>
                <a:spLocks noChangeArrowheads="1"/>
              </p:cNvSpPr>
              <p:nvPr/>
            </p:nvSpPr>
            <p:spPr bwMode="auto">
              <a:xfrm rot="16200000">
                <a:off x="1457314" y="2502691"/>
                <a:ext cx="67309" cy="238737"/>
              </a:xfrm>
              <a:prstGeom prst="rect">
                <a:avLst/>
              </a:prstGeom>
              <a:solidFill>
                <a:srgbClr val="66BD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48" name="Rectangle 706"/>
              <p:cNvSpPr>
                <a:spLocks noChangeArrowheads="1"/>
              </p:cNvSpPr>
              <p:nvPr/>
            </p:nvSpPr>
            <p:spPr bwMode="auto">
              <a:xfrm rot="16200000">
                <a:off x="1457314" y="2435382"/>
                <a:ext cx="67309" cy="238737"/>
              </a:xfrm>
              <a:prstGeom prst="rect">
                <a:avLst/>
              </a:prstGeom>
              <a:solidFill>
                <a:srgbClr val="66BD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49" name="Rectangle 707"/>
              <p:cNvSpPr>
                <a:spLocks noChangeArrowheads="1"/>
              </p:cNvSpPr>
              <p:nvPr/>
            </p:nvSpPr>
            <p:spPr bwMode="auto">
              <a:xfrm rot="16200000">
                <a:off x="1457314" y="2368073"/>
                <a:ext cx="67309" cy="238737"/>
              </a:xfrm>
              <a:prstGeom prst="rect">
                <a:avLst/>
              </a:prstGeom>
              <a:solidFill>
                <a:srgbClr val="66BD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50" name="Rectangle 708"/>
              <p:cNvSpPr>
                <a:spLocks noChangeArrowheads="1"/>
              </p:cNvSpPr>
              <p:nvPr/>
            </p:nvSpPr>
            <p:spPr bwMode="auto">
              <a:xfrm rot="16200000">
                <a:off x="1457314" y="2300764"/>
                <a:ext cx="67309" cy="238737"/>
              </a:xfrm>
              <a:prstGeom prst="rect">
                <a:avLst/>
              </a:prstGeom>
              <a:solidFill>
                <a:srgbClr val="66BD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51" name="Rectangle 709"/>
              <p:cNvSpPr>
                <a:spLocks noChangeArrowheads="1"/>
              </p:cNvSpPr>
              <p:nvPr/>
            </p:nvSpPr>
            <p:spPr bwMode="auto">
              <a:xfrm rot="16200000">
                <a:off x="1457314" y="2233455"/>
                <a:ext cx="67309" cy="238737"/>
              </a:xfrm>
              <a:prstGeom prst="rect">
                <a:avLst/>
              </a:prstGeom>
              <a:solidFill>
                <a:srgbClr val="66BD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52" name="Rectangle 710"/>
              <p:cNvSpPr>
                <a:spLocks noChangeArrowheads="1"/>
              </p:cNvSpPr>
              <p:nvPr/>
            </p:nvSpPr>
            <p:spPr bwMode="auto">
              <a:xfrm rot="16200000">
                <a:off x="1457314" y="2166146"/>
                <a:ext cx="67309" cy="238737"/>
              </a:xfrm>
              <a:prstGeom prst="rect">
                <a:avLst/>
              </a:prstGeom>
              <a:solidFill>
                <a:srgbClr val="66BD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53" name="Rectangle 711"/>
              <p:cNvSpPr>
                <a:spLocks noChangeArrowheads="1"/>
              </p:cNvSpPr>
              <p:nvPr/>
            </p:nvSpPr>
            <p:spPr bwMode="auto">
              <a:xfrm rot="16200000">
                <a:off x="1457314" y="2098838"/>
                <a:ext cx="67309" cy="238737"/>
              </a:xfrm>
              <a:prstGeom prst="rect">
                <a:avLst/>
              </a:prstGeom>
              <a:solidFill>
                <a:srgbClr val="1A9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54" name="Rectangle 712"/>
              <p:cNvSpPr>
                <a:spLocks noChangeArrowheads="1"/>
              </p:cNvSpPr>
              <p:nvPr/>
            </p:nvSpPr>
            <p:spPr bwMode="auto">
              <a:xfrm rot="16200000">
                <a:off x="1457314" y="2031529"/>
                <a:ext cx="67309" cy="238737"/>
              </a:xfrm>
              <a:prstGeom prst="rect">
                <a:avLst/>
              </a:prstGeom>
              <a:solidFill>
                <a:srgbClr val="1A9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55" name="Rectangle 713"/>
              <p:cNvSpPr>
                <a:spLocks noChangeArrowheads="1"/>
              </p:cNvSpPr>
              <p:nvPr/>
            </p:nvSpPr>
            <p:spPr bwMode="auto">
              <a:xfrm rot="16200000">
                <a:off x="1457314" y="1964220"/>
                <a:ext cx="67309" cy="238737"/>
              </a:xfrm>
              <a:prstGeom prst="rect">
                <a:avLst/>
              </a:prstGeom>
              <a:solidFill>
                <a:srgbClr val="1A9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56" name="Rectangle 714"/>
              <p:cNvSpPr>
                <a:spLocks noChangeArrowheads="1"/>
              </p:cNvSpPr>
              <p:nvPr/>
            </p:nvSpPr>
            <p:spPr bwMode="auto">
              <a:xfrm rot="16200000">
                <a:off x="1457314" y="1896911"/>
                <a:ext cx="67309" cy="238737"/>
              </a:xfrm>
              <a:prstGeom prst="rect">
                <a:avLst/>
              </a:prstGeom>
              <a:solidFill>
                <a:srgbClr val="1A9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57" name="Rectangle 715"/>
              <p:cNvSpPr>
                <a:spLocks noChangeArrowheads="1"/>
              </p:cNvSpPr>
              <p:nvPr/>
            </p:nvSpPr>
            <p:spPr bwMode="auto">
              <a:xfrm rot="16200000">
                <a:off x="1457314" y="1829602"/>
                <a:ext cx="67309" cy="238737"/>
              </a:xfrm>
              <a:prstGeom prst="rect">
                <a:avLst/>
              </a:prstGeom>
              <a:solidFill>
                <a:srgbClr val="1A9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58" name="Rectangle 716"/>
              <p:cNvSpPr>
                <a:spLocks noChangeArrowheads="1"/>
              </p:cNvSpPr>
              <p:nvPr/>
            </p:nvSpPr>
            <p:spPr bwMode="auto">
              <a:xfrm rot="16200000">
                <a:off x="1457314" y="1762293"/>
                <a:ext cx="67309" cy="238737"/>
              </a:xfrm>
              <a:prstGeom prst="rect">
                <a:avLst/>
              </a:prstGeom>
              <a:solidFill>
                <a:srgbClr val="1A9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59" name="Rectangle 717"/>
              <p:cNvSpPr>
                <a:spLocks noChangeArrowheads="1"/>
              </p:cNvSpPr>
              <p:nvPr/>
            </p:nvSpPr>
            <p:spPr bwMode="auto">
              <a:xfrm rot="16200000">
                <a:off x="1457314" y="1694985"/>
                <a:ext cx="67309" cy="238737"/>
              </a:xfrm>
              <a:prstGeom prst="rect">
                <a:avLst/>
              </a:prstGeom>
              <a:solidFill>
                <a:srgbClr val="0068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60" name="Rectangle 718"/>
              <p:cNvSpPr>
                <a:spLocks noChangeArrowheads="1"/>
              </p:cNvSpPr>
              <p:nvPr/>
            </p:nvSpPr>
            <p:spPr bwMode="auto">
              <a:xfrm rot="16200000">
                <a:off x="1457314" y="1627676"/>
                <a:ext cx="67309" cy="238737"/>
              </a:xfrm>
              <a:prstGeom prst="rect">
                <a:avLst/>
              </a:prstGeom>
              <a:solidFill>
                <a:srgbClr val="0068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61" name="Rectangle 719"/>
              <p:cNvSpPr>
                <a:spLocks noChangeArrowheads="1"/>
              </p:cNvSpPr>
              <p:nvPr/>
            </p:nvSpPr>
            <p:spPr bwMode="auto">
              <a:xfrm rot="16200000">
                <a:off x="1462122" y="1565175"/>
                <a:ext cx="57693" cy="238737"/>
              </a:xfrm>
              <a:prstGeom prst="rect">
                <a:avLst/>
              </a:prstGeom>
              <a:solidFill>
                <a:srgbClr val="0068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62" name="Rectangle 720"/>
              <p:cNvSpPr>
                <a:spLocks noChangeArrowheads="1"/>
              </p:cNvSpPr>
              <p:nvPr/>
            </p:nvSpPr>
            <p:spPr bwMode="auto">
              <a:xfrm rot="16200000">
                <a:off x="1457314" y="1502674"/>
                <a:ext cx="67309" cy="238737"/>
              </a:xfrm>
              <a:prstGeom prst="rect">
                <a:avLst/>
              </a:prstGeom>
              <a:solidFill>
                <a:srgbClr val="0068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63" name="Rectangle 721"/>
              <p:cNvSpPr>
                <a:spLocks noChangeArrowheads="1"/>
              </p:cNvSpPr>
              <p:nvPr/>
            </p:nvSpPr>
            <p:spPr bwMode="auto">
              <a:xfrm rot="16200000">
                <a:off x="1457314" y="1435365"/>
                <a:ext cx="67309" cy="238737"/>
              </a:xfrm>
              <a:prstGeom prst="rect">
                <a:avLst/>
              </a:prstGeom>
              <a:solidFill>
                <a:srgbClr val="0068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64" name="Rectangle 722"/>
              <p:cNvSpPr>
                <a:spLocks noChangeArrowheads="1"/>
              </p:cNvSpPr>
              <p:nvPr/>
            </p:nvSpPr>
            <p:spPr bwMode="auto">
              <a:xfrm rot="16200000">
                <a:off x="1457314" y="1368056"/>
                <a:ext cx="67309" cy="238737"/>
              </a:xfrm>
              <a:prstGeom prst="rect">
                <a:avLst/>
              </a:prstGeom>
              <a:solidFill>
                <a:srgbClr val="0068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65" name="Line 723"/>
              <p:cNvSpPr>
                <a:spLocks noChangeShapeType="1"/>
              </p:cNvSpPr>
              <p:nvPr/>
            </p:nvSpPr>
            <p:spPr bwMode="auto">
              <a:xfrm rot="16200000">
                <a:off x="-524315" y="3588422"/>
                <a:ext cx="4269304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66" name="Line 724"/>
              <p:cNvSpPr>
                <a:spLocks noChangeShapeType="1"/>
              </p:cNvSpPr>
              <p:nvPr/>
            </p:nvSpPr>
            <p:spPr bwMode="auto">
              <a:xfrm rot="16200000">
                <a:off x="1657047" y="5676365"/>
                <a:ext cx="0" cy="93419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67" name="Line 725"/>
              <p:cNvSpPr>
                <a:spLocks noChangeShapeType="1"/>
              </p:cNvSpPr>
              <p:nvPr/>
            </p:nvSpPr>
            <p:spPr bwMode="auto">
              <a:xfrm rot="16200000">
                <a:off x="1657047" y="4820581"/>
                <a:ext cx="0" cy="93419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68" name="Line 726"/>
              <p:cNvSpPr>
                <a:spLocks noChangeShapeType="1"/>
              </p:cNvSpPr>
              <p:nvPr/>
            </p:nvSpPr>
            <p:spPr bwMode="auto">
              <a:xfrm rot="16200000">
                <a:off x="1657047" y="3964797"/>
                <a:ext cx="0" cy="93419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69" name="Line 727"/>
              <p:cNvSpPr>
                <a:spLocks noChangeShapeType="1"/>
              </p:cNvSpPr>
              <p:nvPr/>
            </p:nvSpPr>
            <p:spPr bwMode="auto">
              <a:xfrm rot="16200000">
                <a:off x="1657047" y="3118629"/>
                <a:ext cx="0" cy="93419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70" name="Line 728"/>
              <p:cNvSpPr>
                <a:spLocks noChangeShapeType="1"/>
              </p:cNvSpPr>
              <p:nvPr/>
            </p:nvSpPr>
            <p:spPr bwMode="auto">
              <a:xfrm rot="16200000">
                <a:off x="1657047" y="2262845"/>
                <a:ext cx="0" cy="93419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71" name="Line 729"/>
              <p:cNvSpPr>
                <a:spLocks noChangeShapeType="1"/>
              </p:cNvSpPr>
              <p:nvPr/>
            </p:nvSpPr>
            <p:spPr bwMode="auto">
              <a:xfrm rot="16200000">
                <a:off x="1657047" y="1407061"/>
                <a:ext cx="0" cy="93419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72" name="Rectangle 730"/>
              <p:cNvSpPr>
                <a:spLocks noChangeArrowheads="1"/>
              </p:cNvSpPr>
              <p:nvPr/>
            </p:nvSpPr>
            <p:spPr bwMode="auto">
              <a:xfrm>
                <a:off x="1801361" y="5600552"/>
                <a:ext cx="408438" cy="2700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</a:rPr>
                  <a:t>0%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endParaRPr>
              </a:p>
            </p:txBody>
          </p:sp>
          <p:sp>
            <p:nvSpPr>
              <p:cNvPr id="773" name="Rectangle 731"/>
              <p:cNvSpPr>
                <a:spLocks noChangeArrowheads="1"/>
              </p:cNvSpPr>
              <p:nvPr/>
            </p:nvSpPr>
            <p:spPr bwMode="auto">
              <a:xfrm>
                <a:off x="1828800" y="4760604"/>
                <a:ext cx="380999" cy="2700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</a:rPr>
                  <a:t>20%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endParaRPr>
              </a:p>
            </p:txBody>
          </p:sp>
          <p:sp>
            <p:nvSpPr>
              <p:cNvPr id="774" name="Rectangle 732"/>
              <p:cNvSpPr>
                <a:spLocks noChangeArrowheads="1"/>
              </p:cNvSpPr>
              <p:nvPr/>
            </p:nvSpPr>
            <p:spPr bwMode="auto">
              <a:xfrm>
                <a:off x="1828800" y="3904819"/>
                <a:ext cx="380999" cy="2700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</a:rPr>
                  <a:t>40%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endParaRPr>
              </a:p>
            </p:txBody>
          </p:sp>
          <p:sp>
            <p:nvSpPr>
              <p:cNvPr id="775" name="Rectangle 733"/>
              <p:cNvSpPr>
                <a:spLocks noChangeArrowheads="1"/>
              </p:cNvSpPr>
              <p:nvPr/>
            </p:nvSpPr>
            <p:spPr bwMode="auto">
              <a:xfrm>
                <a:off x="1828800" y="3058651"/>
                <a:ext cx="380999" cy="2700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</a:rPr>
                  <a:t>60%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endParaRPr>
              </a:p>
            </p:txBody>
          </p:sp>
          <p:sp>
            <p:nvSpPr>
              <p:cNvPr id="776" name="Rectangle 734"/>
              <p:cNvSpPr>
                <a:spLocks noChangeArrowheads="1"/>
              </p:cNvSpPr>
              <p:nvPr/>
            </p:nvSpPr>
            <p:spPr bwMode="auto">
              <a:xfrm>
                <a:off x="1828800" y="2202868"/>
                <a:ext cx="380999" cy="2700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</a:rPr>
                  <a:t>80%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endParaRPr>
              </a:p>
            </p:txBody>
          </p:sp>
          <p:sp>
            <p:nvSpPr>
              <p:cNvPr id="777" name="Rectangle 735"/>
              <p:cNvSpPr>
                <a:spLocks noChangeArrowheads="1"/>
              </p:cNvSpPr>
              <p:nvPr/>
            </p:nvSpPr>
            <p:spPr bwMode="auto">
              <a:xfrm>
                <a:off x="1816574" y="1364086"/>
                <a:ext cx="393225" cy="2700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</a:rPr>
                  <a:t>100%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</a:endParaRPr>
              </a:p>
            </p:txBody>
          </p:sp>
          <p:sp>
            <p:nvSpPr>
              <p:cNvPr id="778" name="Rectangle 736"/>
              <p:cNvSpPr>
                <a:spLocks noChangeArrowheads="1"/>
              </p:cNvSpPr>
              <p:nvPr/>
            </p:nvSpPr>
            <p:spPr bwMode="auto">
              <a:xfrm rot="16200000">
                <a:off x="-643684" y="3469054"/>
                <a:ext cx="4269304" cy="238737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</a:endParaRPr>
              </a:p>
            </p:txBody>
          </p:sp>
        </p:grpSp>
        <p:sp>
          <p:nvSpPr>
            <p:cNvPr id="831" name="Rectangle 830"/>
            <p:cNvSpPr/>
            <p:nvPr/>
          </p:nvSpPr>
          <p:spPr>
            <a:xfrm>
              <a:off x="170346" y="2971800"/>
              <a:ext cx="104885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u="sng" dirty="0" smtClean="0">
                  <a:latin typeface="Cambria" panose="02040503050406030204" pitchFamily="18" charset="0"/>
                </a:rPr>
                <a:t>SUCRA scale</a:t>
              </a:r>
              <a:endParaRPr lang="en-US" sz="1200" dirty="0" smtClean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138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162800" y="5105400"/>
            <a:ext cx="1973329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7" name="Title 1"/>
          <p:cNvSpPr>
            <a:spLocks noGrp="1"/>
          </p:cNvSpPr>
          <p:nvPr>
            <p:ph type="title"/>
          </p:nvPr>
        </p:nvSpPr>
        <p:spPr>
          <a:xfrm>
            <a:off x="446088" y="476250"/>
            <a:ext cx="8229600" cy="6921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l-GR" sz="3200" dirty="0"/>
              <a:t>Summary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FE781-37DD-4402-B913-F53B005E31E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270489" y="4311628"/>
            <a:ext cx="1592163" cy="1524000"/>
            <a:chOff x="6012160" y="3102478"/>
            <a:chExt cx="2487271" cy="2050339"/>
          </a:xfrm>
        </p:grpSpPr>
        <p:pic>
          <p:nvPicPr>
            <p:cNvPr id="5123" name="Picture 3" descr="C:\Users\Argie-Alex\Desktop\toonvectors-13041-14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3102478"/>
              <a:ext cx="1908032" cy="205033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http://vectortoons.com/wp-content/uploads/2015/02/capsule-emoji-collection-1-006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74423" y1="41406" x2="74423" y2="41406"/>
                          <a14:foregroundMark x1="69808" y1="35840" x2="69808" y2="35840"/>
                          <a14:foregroundMark x1="69808" y1="35840" x2="65385" y2="50488"/>
                          <a14:foregroundMark x1="27308" y1="36035" x2="22500" y2="61914"/>
                          <a14:foregroundMark x1="18846" y1="22852" x2="90962" y2="15527"/>
                          <a14:foregroundMark x1="89231" y1="27051" x2="40577" y2="12207"/>
                          <a14:foregroundMark x1="81538" y1="24121" x2="73654" y2="14746"/>
                          <a14:foregroundMark x1="25769" y1="21973" x2="56346" y2="13965"/>
                          <a14:foregroundMark x1="20577" y1="20508" x2="72885" y2="16895"/>
                          <a14:foregroundMark x1="25000" y1="19531" x2="25000" y2="19531"/>
                          <a14:foregroundMark x1="84038" y1="87598" x2="90962" y2="74414"/>
                          <a14:foregroundMark x1="82692" y1="90527" x2="90769" y2="65234"/>
                          <a14:foregroundMark x1="74423" y1="61035" x2="8269" y2="65039"/>
                          <a14:foregroundMark x1="26731" y1="70117" x2="63269" y2="66016"/>
                          <a14:foregroundMark x1="55769" y1="37598" x2="97500" y2="48730"/>
                          <a14:foregroundMark x1="90000" y1="34082" x2="0" y2="53809"/>
                          <a14:foregroundMark x1="26154" y1="46680" x2="37692" y2="34375"/>
                          <a14:foregroundMark x1="69038" y1="32129" x2="58654" y2="59180"/>
                          <a14:foregroundMark x1="58846" y1="31836" x2="92885" y2="39258"/>
                          <a14:foregroundMark x1="49615" y1="36328" x2="91923" y2="41992"/>
                          <a14:foregroundMark x1="60962" y1="36328" x2="69808" y2="52637"/>
                          <a14:foregroundMark x1="93462" y1="45801" x2="20577" y2="31152"/>
                          <a14:foregroundMark x1="12692" y1="48633" x2="25192" y2="26855"/>
                          <a14:foregroundMark x1="16346" y1="56836" x2="40769" y2="24219"/>
                          <a14:foregroundMark x1="26346" y1="58887" x2="49423" y2="24805"/>
                          <a14:foregroundMark x1="38846" y1="54395" x2="48462" y2="274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2012">
              <a:off x="7789228" y="3693176"/>
              <a:ext cx="710203" cy="139855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76200" y="4343400"/>
            <a:ext cx="7391400" cy="2362200"/>
          </a:xfrm>
        </p:spPr>
        <p:txBody>
          <a:bodyPr>
            <a:noAutofit/>
          </a:bodyPr>
          <a:lstStyle/>
          <a:p>
            <a:pPr marL="630238" lvl="2" indent="-255588"/>
            <a:r>
              <a:rPr lang="en-US" sz="2000" dirty="0" smtClean="0">
                <a:latin typeface="Cambria" panose="02040503050406030204" pitchFamily="18" charset="0"/>
              </a:rPr>
              <a:t>Allows the </a:t>
            </a:r>
            <a:r>
              <a:rPr lang="en-US" sz="20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identification</a:t>
            </a:r>
            <a:r>
              <a:rPr lang="en-US" sz="2000" dirty="0" smtClean="0">
                <a:latin typeface="Cambria" panose="02040503050406030204" pitchFamily="18" charset="0"/>
              </a:rPr>
              <a:t> of </a:t>
            </a:r>
            <a:r>
              <a:rPr lang="en-US" sz="2000" dirty="0">
                <a:latin typeface="Cambria" panose="02040503050406030204" pitchFamily="18" charset="0"/>
              </a:rPr>
              <a:t>not only the best treatment in a network, but also the </a:t>
            </a:r>
            <a:r>
              <a:rPr lang="en-US" sz="2000" dirty="0">
                <a:solidFill>
                  <a:srgbClr val="0000FF"/>
                </a:solidFill>
                <a:latin typeface="Cambria" panose="02040503050406030204" pitchFamily="18" charset="0"/>
              </a:rPr>
              <a:t>most effective dose </a:t>
            </a:r>
            <a:endParaRPr lang="en-US" sz="2000" dirty="0" smtClean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marL="630238" lvl="2" indent="-255588"/>
            <a:r>
              <a:rPr lang="en-US" sz="20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Increases power </a:t>
            </a:r>
            <a:r>
              <a:rPr lang="en-US" sz="2000" dirty="0" smtClean="0">
                <a:latin typeface="Cambria" panose="02040503050406030204" pitchFamily="18" charset="0"/>
              </a:rPr>
              <a:t>compared to carrying out several independent subgroup analyses, lumping or extreme splitting approaches</a:t>
            </a:r>
          </a:p>
          <a:p>
            <a:pPr marL="630238" lvl="2" indent="-255588"/>
            <a:r>
              <a:rPr lang="en-US" sz="2000" dirty="0" smtClean="0">
                <a:latin typeface="Cambria" panose="02040503050406030204" pitchFamily="18" charset="0"/>
              </a:rPr>
              <a:t>Provides </a:t>
            </a:r>
            <a:r>
              <a:rPr lang="en-US" sz="2000" dirty="0">
                <a:latin typeface="Cambria" panose="02040503050406030204" pitchFamily="18" charset="0"/>
              </a:rPr>
              <a:t>additional insight on </a:t>
            </a:r>
            <a:r>
              <a:rPr lang="en-US" sz="2000" dirty="0">
                <a:solidFill>
                  <a:srgbClr val="0000FF"/>
                </a:solidFill>
                <a:latin typeface="Cambria" panose="02040503050406030204" pitchFamily="18" charset="0"/>
              </a:rPr>
              <a:t>heterogeneity</a:t>
            </a:r>
            <a:r>
              <a:rPr lang="en-US" sz="2000" dirty="0">
                <a:latin typeface="Cambria" panose="02040503050406030204" pitchFamily="18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Cambria" panose="02040503050406030204" pitchFamily="18" charset="0"/>
              </a:rPr>
              <a:t>inconsistency</a:t>
            </a:r>
            <a:r>
              <a:rPr lang="en-US" sz="2000" dirty="0">
                <a:latin typeface="Cambria" panose="02040503050406030204" pitchFamily="18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Cambria" panose="02040503050406030204" pitchFamily="18" charset="0"/>
              </a:rPr>
              <a:t>intervention ranking</a:t>
            </a:r>
            <a:r>
              <a:rPr lang="en-US" sz="2000" dirty="0">
                <a:latin typeface="Cambria" panose="02040503050406030204" pitchFamily="18" charset="0"/>
              </a:rPr>
              <a:t>, and hence </a:t>
            </a:r>
            <a:r>
              <a:rPr lang="en-US" sz="20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decision-making</a:t>
            </a:r>
            <a:endParaRPr lang="en-US" sz="2000" dirty="0" smtClean="0">
              <a:latin typeface="Cambria" panose="02040503050406030204" pitchFamily="18" charset="0"/>
            </a:endParaRPr>
          </a:p>
          <a:p>
            <a:pPr marL="630238" lvl="2" indent="-255588">
              <a:buClrTx/>
              <a:buFont typeface="Arial" pitchFamily="34" charset="0"/>
              <a:buChar char="•"/>
            </a:pPr>
            <a:endParaRPr lang="en-GB" sz="2200" dirty="0">
              <a:latin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1143000"/>
            <a:ext cx="91075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Cambria" panose="02040503050406030204" pitchFamily="18" charset="0"/>
              </a:rPr>
              <a:t>Different </a:t>
            </a:r>
            <a:r>
              <a:rPr lang="en-US" sz="2200" dirty="0">
                <a:latin typeface="Cambria" panose="02040503050406030204" pitchFamily="18" charset="0"/>
              </a:rPr>
              <a:t>approaches </a:t>
            </a:r>
            <a:r>
              <a:rPr lang="en-US" sz="2200" dirty="0" smtClean="0">
                <a:latin typeface="Cambria" panose="02040503050406030204" pitchFamily="18" charset="0"/>
              </a:rPr>
              <a:t>used to </a:t>
            </a:r>
            <a:r>
              <a:rPr lang="en-US" sz="2200" smtClean="0">
                <a:latin typeface="Cambria" panose="02040503050406030204" pitchFamily="18" charset="0"/>
              </a:rPr>
              <a:t>classify treatments </a:t>
            </a:r>
            <a:r>
              <a:rPr lang="en-US" sz="2200" dirty="0">
                <a:latin typeface="Cambria" panose="02040503050406030204" pitchFamily="18" charset="0"/>
              </a:rPr>
              <a:t>in a network may result in </a:t>
            </a:r>
            <a:r>
              <a:rPr lang="en-US" sz="2200" dirty="0">
                <a:solidFill>
                  <a:srgbClr val="C00000"/>
                </a:solidFill>
                <a:latin typeface="Cambria" panose="02040503050406030204" pitchFamily="18" charset="0"/>
              </a:rPr>
              <a:t>important variations </a:t>
            </a:r>
            <a:r>
              <a:rPr lang="en-US" sz="2200" dirty="0">
                <a:latin typeface="Cambria" panose="02040503050406030204" pitchFamily="18" charset="0"/>
              </a:rPr>
              <a:t>in interpretations drawn from </a:t>
            </a:r>
            <a:r>
              <a:rPr lang="en-US" sz="2200" dirty="0" smtClean="0">
                <a:latin typeface="Cambria" panose="02040503050406030204" pitchFamily="18" charset="0"/>
              </a:rPr>
              <a:t>NMA</a:t>
            </a:r>
            <a:endParaRPr lang="en-US" sz="2200" dirty="0"/>
          </a:p>
        </p:txBody>
      </p:sp>
      <p:sp>
        <p:nvSpPr>
          <p:cNvPr id="9" name="Rectangle 8"/>
          <p:cNvSpPr/>
          <p:nvPr/>
        </p:nvSpPr>
        <p:spPr>
          <a:xfrm>
            <a:off x="76200" y="2209800"/>
            <a:ext cx="89916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2200" dirty="0">
                <a:latin typeface="Cambria" panose="02040503050406030204" pitchFamily="18" charset="0"/>
              </a:rPr>
              <a:t>Modelling dose-effects in NMA and accounting for the intervention-dose </a:t>
            </a:r>
            <a:r>
              <a:rPr lang="en-GB" sz="2200" dirty="0" smtClean="0">
                <a:latin typeface="Cambria" panose="02040503050406030204" pitchFamily="18" charset="0"/>
              </a:rPr>
              <a:t>relationship:</a:t>
            </a:r>
          </a:p>
          <a:p>
            <a:pPr marL="71755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Borrow </a:t>
            </a:r>
            <a:r>
              <a:rPr lang="en-US" sz="2000" dirty="0">
                <a:solidFill>
                  <a:srgbClr val="0000FF"/>
                </a:solidFill>
                <a:latin typeface="Cambria" panose="02040503050406030204" pitchFamily="18" charset="0"/>
              </a:rPr>
              <a:t>strength </a:t>
            </a:r>
            <a:r>
              <a:rPr lang="en-US" sz="2000" dirty="0">
                <a:latin typeface="Cambria" panose="02040503050406030204" pitchFamily="18" charset="0"/>
              </a:rPr>
              <a:t>in estimating dose-effects within treatment </a:t>
            </a:r>
            <a:r>
              <a:rPr lang="en-US" sz="2000" dirty="0" smtClean="0">
                <a:latin typeface="Cambria" panose="02040503050406030204" pitchFamily="18" charset="0"/>
              </a:rPr>
              <a:t>classes</a:t>
            </a:r>
          </a:p>
          <a:p>
            <a:pPr marL="717550" lvl="2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mbria" panose="02040503050406030204" pitchFamily="18" charset="0"/>
              </a:rPr>
              <a:t>Overcome </a:t>
            </a:r>
            <a:r>
              <a:rPr lang="en-GB" sz="2000" dirty="0">
                <a:latin typeface="Cambria" panose="02040503050406030204" pitchFamily="18" charset="0"/>
              </a:rPr>
              <a:t>problems with </a:t>
            </a:r>
            <a:r>
              <a:rPr lang="en-GB" sz="2000" dirty="0">
                <a:solidFill>
                  <a:srgbClr val="0000FF"/>
                </a:solidFill>
                <a:latin typeface="Cambria" panose="02040503050406030204" pitchFamily="18" charset="0"/>
              </a:rPr>
              <a:t>sparse data </a:t>
            </a:r>
            <a:r>
              <a:rPr lang="en-GB" sz="2000" dirty="0">
                <a:latin typeface="Cambria" panose="02040503050406030204" pitchFamily="18" charset="0"/>
              </a:rPr>
              <a:t>in the treatment </a:t>
            </a:r>
            <a:r>
              <a:rPr lang="en-GB" sz="2000" dirty="0" smtClean="0">
                <a:latin typeface="Cambria" panose="02040503050406030204" pitchFamily="18" charset="0"/>
              </a:rPr>
              <a:t>networks</a:t>
            </a:r>
          </a:p>
          <a:p>
            <a:pPr marL="71755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Increases </a:t>
            </a:r>
            <a:r>
              <a:rPr lang="en-US" sz="2000" dirty="0">
                <a:solidFill>
                  <a:srgbClr val="0000FF"/>
                </a:solidFill>
                <a:latin typeface="Cambria" panose="02040503050406030204" pitchFamily="18" charset="0"/>
              </a:rPr>
              <a:t>the amount of data </a:t>
            </a:r>
            <a:r>
              <a:rPr lang="en-US" sz="2000" dirty="0">
                <a:latin typeface="Cambria" panose="02040503050406030204" pitchFamily="18" charset="0"/>
              </a:rPr>
              <a:t>in NMA by incorporating studies that compare the </a:t>
            </a:r>
            <a:r>
              <a:rPr lang="en-US" sz="2000" dirty="0">
                <a:solidFill>
                  <a:srgbClr val="0000FF"/>
                </a:solidFill>
                <a:latin typeface="Cambria" panose="02040503050406030204" pitchFamily="18" charset="0"/>
              </a:rPr>
              <a:t>same treatment at different doses</a:t>
            </a:r>
          </a:p>
        </p:txBody>
      </p:sp>
    </p:spTree>
    <p:extLst>
      <p:ext uri="{BB962C8B-B14F-4D97-AF65-F5344CB8AC3E}">
        <p14:creationId xmlns:p14="http://schemas.microsoft.com/office/powerpoint/2010/main" val="242615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0" y="990600"/>
            <a:ext cx="9144000" cy="5863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500" dirty="0">
                <a:latin typeface="Cambria" panose="02040503050406030204" pitchFamily="18" charset="0"/>
              </a:rPr>
              <a:t>Del </a:t>
            </a:r>
            <a:r>
              <a:rPr lang="en-US" sz="1500" dirty="0" err="1">
                <a:latin typeface="Cambria" panose="02040503050406030204" pitchFamily="18" charset="0"/>
              </a:rPr>
              <a:t>Giovane</a:t>
            </a:r>
            <a:r>
              <a:rPr lang="en-US" sz="1500" dirty="0">
                <a:latin typeface="Cambria" panose="02040503050406030204" pitchFamily="18" charset="0"/>
              </a:rPr>
              <a:t> C, </a:t>
            </a:r>
            <a:r>
              <a:rPr lang="en-US" sz="1500" dirty="0" err="1">
                <a:latin typeface="Cambria" panose="02040503050406030204" pitchFamily="18" charset="0"/>
              </a:rPr>
              <a:t>Vacchi</a:t>
            </a:r>
            <a:r>
              <a:rPr lang="en-US" sz="1500" dirty="0">
                <a:latin typeface="Cambria" panose="02040503050406030204" pitchFamily="18" charset="0"/>
              </a:rPr>
              <a:t> L, </a:t>
            </a:r>
            <a:r>
              <a:rPr lang="en-US" sz="1500" dirty="0" err="1">
                <a:latin typeface="Cambria" panose="02040503050406030204" pitchFamily="18" charset="0"/>
              </a:rPr>
              <a:t>Mavridis</a:t>
            </a:r>
            <a:r>
              <a:rPr lang="en-US" sz="1500" dirty="0">
                <a:latin typeface="Cambria" panose="02040503050406030204" pitchFamily="18" charset="0"/>
              </a:rPr>
              <a:t> D, </a:t>
            </a:r>
            <a:r>
              <a:rPr lang="en-US" sz="1500" dirty="0" err="1">
                <a:latin typeface="Cambria" panose="02040503050406030204" pitchFamily="18" charset="0"/>
              </a:rPr>
              <a:t>Filippini</a:t>
            </a:r>
            <a:r>
              <a:rPr lang="en-US" sz="1500" dirty="0">
                <a:latin typeface="Cambria" panose="02040503050406030204" pitchFamily="18" charset="0"/>
              </a:rPr>
              <a:t> G, </a:t>
            </a:r>
            <a:r>
              <a:rPr lang="en-US" sz="1500" dirty="0" err="1">
                <a:latin typeface="Cambria" panose="02040503050406030204" pitchFamily="18" charset="0"/>
              </a:rPr>
              <a:t>Salanti</a:t>
            </a:r>
            <a:r>
              <a:rPr lang="en-US" sz="1500" dirty="0">
                <a:latin typeface="Cambria" panose="02040503050406030204" pitchFamily="18" charset="0"/>
              </a:rPr>
              <a:t> G. Network meta-analysis models to account for variability </a:t>
            </a:r>
            <a:r>
              <a:rPr lang="en-US" sz="1500" dirty="0" smtClean="0">
                <a:latin typeface="Cambria" panose="02040503050406030204" pitchFamily="18" charset="0"/>
              </a:rPr>
              <a:t>in treatment </a:t>
            </a:r>
            <a:r>
              <a:rPr lang="en-US" sz="1500" dirty="0">
                <a:latin typeface="Cambria" panose="02040503050406030204" pitchFamily="18" charset="0"/>
              </a:rPr>
              <a:t>definitions: application to dose effects. </a:t>
            </a:r>
            <a:r>
              <a:rPr lang="en-US" sz="1500" i="1" dirty="0">
                <a:latin typeface="Cambria" panose="02040503050406030204" pitchFamily="18" charset="0"/>
              </a:rPr>
              <a:t>Statistics in Medicine </a:t>
            </a:r>
            <a:r>
              <a:rPr lang="en-US" sz="1500" dirty="0">
                <a:latin typeface="Cambria" panose="02040503050406030204" pitchFamily="18" charset="0"/>
              </a:rPr>
              <a:t>2013; </a:t>
            </a:r>
            <a:r>
              <a:rPr lang="en-US" sz="1500" dirty="0" smtClean="0">
                <a:latin typeface="Cambria" panose="02040503050406030204" pitchFamily="18" charset="0"/>
              </a:rPr>
              <a:t>32:25–39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 err="1" smtClean="0">
                <a:latin typeface="Cambria" panose="02040503050406030204" pitchFamily="18" charset="0"/>
              </a:rPr>
              <a:t>Nikolakopoulou</a:t>
            </a:r>
            <a:r>
              <a:rPr lang="en-US" sz="1500" dirty="0">
                <a:latin typeface="Cambria" panose="02040503050406030204" pitchFamily="18" charset="0"/>
              </a:rPr>
              <a:t> A, Chaimani A, Veroniki AA, </a:t>
            </a:r>
            <a:r>
              <a:rPr lang="en-US" sz="1500" dirty="0" err="1">
                <a:latin typeface="Cambria" panose="02040503050406030204" pitchFamily="18" charset="0"/>
              </a:rPr>
              <a:t>Vasiliadis</a:t>
            </a:r>
            <a:r>
              <a:rPr lang="en-US" sz="1500" dirty="0">
                <a:latin typeface="Cambria" panose="02040503050406030204" pitchFamily="18" charset="0"/>
              </a:rPr>
              <a:t> HS, </a:t>
            </a:r>
            <a:r>
              <a:rPr lang="en-US" sz="1500" dirty="0" err="1">
                <a:latin typeface="Cambria" panose="02040503050406030204" pitchFamily="18" charset="0"/>
              </a:rPr>
              <a:t>Schmid</a:t>
            </a:r>
            <a:r>
              <a:rPr lang="en-US" sz="1500" dirty="0">
                <a:latin typeface="Cambria" panose="02040503050406030204" pitchFamily="18" charset="0"/>
              </a:rPr>
              <a:t> CH, </a:t>
            </a:r>
            <a:r>
              <a:rPr lang="en-US" sz="1500" dirty="0" err="1">
                <a:latin typeface="Cambria" panose="02040503050406030204" pitchFamily="18" charset="0"/>
              </a:rPr>
              <a:t>Salanti</a:t>
            </a:r>
            <a:r>
              <a:rPr lang="en-US" sz="1500" dirty="0">
                <a:latin typeface="Cambria" panose="02040503050406030204" pitchFamily="18" charset="0"/>
              </a:rPr>
              <a:t> </a:t>
            </a:r>
            <a:r>
              <a:rPr lang="en-US" sz="1500" dirty="0" smtClean="0">
                <a:latin typeface="Cambria" panose="02040503050406030204" pitchFamily="18" charset="0"/>
              </a:rPr>
              <a:t>G. </a:t>
            </a:r>
            <a:r>
              <a:rPr lang="en-US" sz="1500" dirty="0" err="1" smtClean="0">
                <a:latin typeface="Cambria" panose="02040503050406030204" pitchFamily="18" charset="0"/>
              </a:rPr>
              <a:t>PLoS</a:t>
            </a:r>
            <a:r>
              <a:rPr lang="en-US" sz="1500" dirty="0" smtClean="0">
                <a:latin typeface="Cambria" panose="02040503050406030204" pitchFamily="18" charset="0"/>
              </a:rPr>
              <a:t> </a:t>
            </a:r>
            <a:r>
              <a:rPr lang="en-US" sz="1500" dirty="0">
                <a:latin typeface="Cambria" panose="02040503050406030204" pitchFamily="18" charset="0"/>
              </a:rPr>
              <a:t>One. 2014 </a:t>
            </a:r>
            <a:r>
              <a:rPr lang="en-US" sz="1500" dirty="0" smtClean="0">
                <a:latin typeface="Cambria" panose="02040503050406030204" pitchFamily="18" charset="0"/>
              </a:rPr>
              <a:t> </a:t>
            </a:r>
            <a:r>
              <a:rPr lang="en-US" sz="1500" dirty="0">
                <a:latin typeface="Cambria" panose="02040503050406030204" pitchFamily="18" charset="0"/>
              </a:rPr>
              <a:t>22;9(1):e86754. </a:t>
            </a:r>
            <a:r>
              <a:rPr lang="en-US" sz="1500" dirty="0" err="1">
                <a:latin typeface="Cambria" panose="02040503050406030204" pitchFamily="18" charset="0"/>
              </a:rPr>
              <a:t>doi</a:t>
            </a:r>
            <a:r>
              <a:rPr lang="en-US" sz="1500" dirty="0">
                <a:latin typeface="Cambria" panose="02040503050406030204" pitchFamily="18" charset="0"/>
              </a:rPr>
              <a:t>: 10.1371/journal.pone.0086754. </a:t>
            </a:r>
            <a:endParaRPr lang="en-US" sz="1500" dirty="0" smtClean="0">
              <a:latin typeface="Cambria" panose="020405030504060302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500" dirty="0" smtClean="0">
                <a:latin typeface="Cambria" panose="02040503050406030204" pitchFamily="18" charset="0"/>
              </a:rPr>
              <a:t>Owen </a:t>
            </a:r>
            <a:r>
              <a:rPr lang="en-US" sz="1500" dirty="0">
                <a:latin typeface="Cambria" panose="02040503050406030204" pitchFamily="18" charset="0"/>
              </a:rPr>
              <a:t>RK, </a:t>
            </a:r>
            <a:r>
              <a:rPr lang="en-US" sz="1500" dirty="0" err="1">
                <a:latin typeface="Cambria" panose="02040503050406030204" pitchFamily="18" charset="0"/>
              </a:rPr>
              <a:t>Tincello</a:t>
            </a:r>
            <a:r>
              <a:rPr lang="en-US" sz="1500" dirty="0">
                <a:latin typeface="Cambria" panose="02040503050406030204" pitchFamily="18" charset="0"/>
              </a:rPr>
              <a:t> DG, Keith RA</a:t>
            </a:r>
            <a:r>
              <a:rPr lang="en-GB" sz="1500" dirty="0">
                <a:latin typeface="Cambria" panose="02040503050406030204" pitchFamily="18" charset="0"/>
              </a:rPr>
              <a:t>. </a:t>
            </a:r>
            <a:r>
              <a:rPr lang="en-US" sz="1500" dirty="0">
                <a:latin typeface="Cambria" panose="02040503050406030204" pitchFamily="18" charset="0"/>
              </a:rPr>
              <a:t>Network meta-analysis: development of a three-level hierarchical modeling approach incorporating dose-related constraints</a:t>
            </a:r>
            <a:r>
              <a:rPr lang="en-GB" sz="1500" dirty="0">
                <a:latin typeface="Cambria" panose="02040503050406030204" pitchFamily="18" charset="0"/>
              </a:rPr>
              <a:t>. </a:t>
            </a:r>
            <a:r>
              <a:rPr lang="en-US" sz="1500" i="1" dirty="0">
                <a:latin typeface="Cambria" panose="02040503050406030204" pitchFamily="18" charset="0"/>
              </a:rPr>
              <a:t>Value Health </a:t>
            </a:r>
            <a:r>
              <a:rPr lang="en-GB" sz="1500" dirty="0">
                <a:latin typeface="Cambria" panose="02040503050406030204" pitchFamily="18" charset="0"/>
              </a:rPr>
              <a:t>2015 </a:t>
            </a:r>
            <a:r>
              <a:rPr lang="en-US" sz="1500" dirty="0">
                <a:latin typeface="Cambria" panose="02040503050406030204" pitchFamily="18" charset="0"/>
              </a:rPr>
              <a:t>18(1):116-26. </a:t>
            </a:r>
            <a:r>
              <a:rPr lang="en-US" sz="1500" dirty="0" err="1" smtClean="0">
                <a:latin typeface="Cambria" panose="02040503050406030204" pitchFamily="18" charset="0"/>
              </a:rPr>
              <a:t>doi</a:t>
            </a:r>
            <a:r>
              <a:rPr lang="en-US" sz="1500" dirty="0" smtClean="0">
                <a:latin typeface="Cambria" panose="02040503050406030204" pitchFamily="18" charset="0"/>
              </a:rPr>
              <a:t>: 10.1016/ j.jval.2014.10.006</a:t>
            </a:r>
            <a:r>
              <a:rPr lang="en-GB" sz="1500" dirty="0" smtClean="0">
                <a:latin typeface="Cambria" panose="020405030504060302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500" dirty="0">
                <a:latin typeface="Cambria" panose="02040503050406030204" pitchFamily="18" charset="0"/>
              </a:rPr>
              <a:t>Salanti G, Marinho V, Higgins JP. </a:t>
            </a:r>
            <a:r>
              <a:rPr lang="en-US" sz="1500" dirty="0">
                <a:latin typeface="Cambria" panose="02040503050406030204" pitchFamily="18" charset="0"/>
              </a:rPr>
              <a:t>A case study of multiple-treatments meta-analysis demonstrates that covariates should be considered. </a:t>
            </a:r>
            <a:r>
              <a:rPr lang="fr-FR" sz="1500" i="1" dirty="0">
                <a:latin typeface="Cambria" panose="02040503050406030204" pitchFamily="18" charset="0"/>
              </a:rPr>
              <a:t>J Clin </a:t>
            </a:r>
            <a:r>
              <a:rPr lang="fr-FR" sz="1500" i="1" dirty="0" err="1">
                <a:latin typeface="Cambria" panose="02040503050406030204" pitchFamily="18" charset="0"/>
              </a:rPr>
              <a:t>Epidemiol</a:t>
            </a:r>
            <a:r>
              <a:rPr lang="fr-FR" sz="1500" dirty="0">
                <a:latin typeface="Cambria" panose="02040503050406030204" pitchFamily="18" charset="0"/>
              </a:rPr>
              <a:t>. 2009;62(8):857-64</a:t>
            </a:r>
            <a:endParaRPr lang="en-US" sz="1500" dirty="0">
              <a:latin typeface="Cambria" panose="020405030504060302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500" dirty="0" smtClean="0">
                <a:latin typeface="Cambria" panose="02040503050406030204" pitchFamily="18" charset="0"/>
              </a:rPr>
              <a:t>Tricco </a:t>
            </a:r>
            <a:r>
              <a:rPr lang="en-GB" sz="1500" dirty="0">
                <a:latin typeface="Cambria" panose="02040503050406030204" pitchFamily="18" charset="0"/>
              </a:rPr>
              <a:t>A.C., Soobiah C., .Blondal E., Veroniki A.A., Khan P.A., Vafaei A., Ivory J., Strifler L., Ashoor H., MacDonald H., </a:t>
            </a:r>
            <a:r>
              <a:rPr lang="en-GB" sz="1500" dirty="0" err="1">
                <a:latin typeface="Cambria" panose="02040503050406030204" pitchFamily="18" charset="0"/>
              </a:rPr>
              <a:t>Reynen</a:t>
            </a:r>
            <a:r>
              <a:rPr lang="en-GB" sz="1500" dirty="0">
                <a:latin typeface="Cambria" panose="02040503050406030204" pitchFamily="18" charset="0"/>
              </a:rPr>
              <a:t> E., Robson R., </a:t>
            </a:r>
            <a:r>
              <a:rPr lang="en-GB" sz="1500" dirty="0" err="1">
                <a:latin typeface="Cambria" panose="02040503050406030204" pitchFamily="18" charset="0"/>
              </a:rPr>
              <a:t>Ho</a:t>
            </a:r>
            <a:r>
              <a:rPr lang="en-GB" sz="1500" dirty="0">
                <a:latin typeface="Cambria" panose="02040503050406030204" pitchFamily="18" charset="0"/>
              </a:rPr>
              <a:t> J., Ng C., Antony J., </a:t>
            </a:r>
            <a:r>
              <a:rPr lang="en-GB" sz="1500" dirty="0" err="1">
                <a:latin typeface="Cambria" panose="02040503050406030204" pitchFamily="18" charset="0"/>
              </a:rPr>
              <a:t>Mrklas</a:t>
            </a:r>
            <a:r>
              <a:rPr lang="en-GB" sz="1500" dirty="0">
                <a:latin typeface="Cambria" panose="02040503050406030204" pitchFamily="18" charset="0"/>
              </a:rPr>
              <a:t> K., Hutton B.,  </a:t>
            </a:r>
            <a:r>
              <a:rPr lang="en-GB" sz="1500" dirty="0" err="1">
                <a:latin typeface="Cambria" panose="02040503050406030204" pitchFamily="18" charset="0"/>
              </a:rPr>
              <a:t>Hemmelgarn</a:t>
            </a:r>
            <a:r>
              <a:rPr lang="en-GB" sz="1500" dirty="0">
                <a:latin typeface="Cambria" panose="02040503050406030204" pitchFamily="18" charset="0"/>
              </a:rPr>
              <a:t> B., </a:t>
            </a:r>
            <a:r>
              <a:rPr lang="en-GB" sz="1500" dirty="0" err="1">
                <a:latin typeface="Cambria" panose="02040503050406030204" pitchFamily="18" charset="0"/>
              </a:rPr>
              <a:t>Moher</a:t>
            </a:r>
            <a:r>
              <a:rPr lang="en-GB" sz="1500" dirty="0">
                <a:latin typeface="Cambria" panose="02040503050406030204" pitchFamily="18" charset="0"/>
              </a:rPr>
              <a:t> D., Straus S.E. Comparative safety of serotonin (5-HT3) receptor antagonists in patients undergoing surgery: A systematic review and network meta-analysis. BMC Medicine; 2015 (under review</a:t>
            </a:r>
            <a:r>
              <a:rPr lang="en-GB" sz="1500" dirty="0" smtClean="0">
                <a:latin typeface="Cambria" panose="02040503050406030204" pitchFamily="18" charset="0"/>
              </a:rPr>
              <a:t>)</a:t>
            </a:r>
            <a:endParaRPr lang="en-US" sz="1500" dirty="0" smtClean="0">
              <a:latin typeface="Cambria" panose="020405030504060302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500" dirty="0" smtClean="0">
                <a:latin typeface="Cambria" panose="02040503050406030204" pitchFamily="18" charset="0"/>
              </a:rPr>
              <a:t>Tricco </a:t>
            </a:r>
            <a:r>
              <a:rPr lang="en-GB" sz="1500" dirty="0">
                <a:latin typeface="Cambria" panose="02040503050406030204" pitchFamily="18" charset="0"/>
              </a:rPr>
              <a:t>A.C., Soobiah C., .Blondal E., Veroniki A.A., Khan P.A., Vafaei A., Ivory J., Strifler L., Ashoor H., MacDonald H., </a:t>
            </a:r>
            <a:r>
              <a:rPr lang="en-GB" sz="1500" dirty="0" err="1">
                <a:latin typeface="Cambria" panose="02040503050406030204" pitchFamily="18" charset="0"/>
              </a:rPr>
              <a:t>Reynen</a:t>
            </a:r>
            <a:r>
              <a:rPr lang="en-GB" sz="1500" dirty="0">
                <a:latin typeface="Cambria" panose="02040503050406030204" pitchFamily="18" charset="0"/>
              </a:rPr>
              <a:t> E., Robson R., </a:t>
            </a:r>
            <a:r>
              <a:rPr lang="en-GB" sz="1500" dirty="0" err="1">
                <a:latin typeface="Cambria" panose="02040503050406030204" pitchFamily="18" charset="0"/>
              </a:rPr>
              <a:t>Ho</a:t>
            </a:r>
            <a:r>
              <a:rPr lang="en-GB" sz="1500" dirty="0">
                <a:latin typeface="Cambria" panose="02040503050406030204" pitchFamily="18" charset="0"/>
              </a:rPr>
              <a:t> J., Ng C., Antony J., </a:t>
            </a:r>
            <a:r>
              <a:rPr lang="en-GB" sz="1500" dirty="0" err="1">
                <a:latin typeface="Cambria" panose="02040503050406030204" pitchFamily="18" charset="0"/>
              </a:rPr>
              <a:t>Mrklas</a:t>
            </a:r>
            <a:r>
              <a:rPr lang="en-GB" sz="1500" dirty="0">
                <a:latin typeface="Cambria" panose="02040503050406030204" pitchFamily="18" charset="0"/>
              </a:rPr>
              <a:t> K., Hutton B.,  </a:t>
            </a:r>
            <a:r>
              <a:rPr lang="en-GB" sz="1500" dirty="0" err="1">
                <a:latin typeface="Cambria" panose="02040503050406030204" pitchFamily="18" charset="0"/>
              </a:rPr>
              <a:t>Hemmelgarn</a:t>
            </a:r>
            <a:r>
              <a:rPr lang="en-GB" sz="1500" dirty="0">
                <a:latin typeface="Cambria" panose="02040503050406030204" pitchFamily="18" charset="0"/>
              </a:rPr>
              <a:t> B., </a:t>
            </a:r>
            <a:r>
              <a:rPr lang="en-GB" sz="1500" dirty="0" err="1">
                <a:latin typeface="Cambria" panose="02040503050406030204" pitchFamily="18" charset="0"/>
              </a:rPr>
              <a:t>Moher</a:t>
            </a:r>
            <a:r>
              <a:rPr lang="en-GB" sz="1500" dirty="0">
                <a:latin typeface="Cambria" panose="02040503050406030204" pitchFamily="18" charset="0"/>
              </a:rPr>
              <a:t> D., Straus S.E. Comparative efficacy of serotonin (5-HT3) receptor antagonists in patients undergoing surgery: A systematic review and network meta-analysis. BMC Medicine; 2015 (under review)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l-GR" sz="1500" dirty="0" smtClean="0">
                <a:latin typeface="Cambria" panose="02040503050406030204" pitchFamily="18" charset="0"/>
              </a:rPr>
              <a:t>Veroniki </a:t>
            </a:r>
            <a:r>
              <a:rPr lang="el-GR" sz="1500" dirty="0">
                <a:latin typeface="Cambria" panose="02040503050406030204" pitchFamily="18" charset="0"/>
              </a:rPr>
              <a:t>AA, </a:t>
            </a:r>
            <a:r>
              <a:rPr lang="en-US" sz="1500" dirty="0" err="1" smtClean="0">
                <a:latin typeface="Cambria" panose="02040503050406030204" pitchFamily="18" charset="0"/>
              </a:rPr>
              <a:t>Mavridis</a:t>
            </a:r>
            <a:r>
              <a:rPr lang="en-US" sz="1500" dirty="0" smtClean="0">
                <a:latin typeface="Cambria" panose="02040503050406030204" pitchFamily="18" charset="0"/>
              </a:rPr>
              <a:t> D</a:t>
            </a:r>
            <a:r>
              <a:rPr lang="el-GR" sz="1500" dirty="0" smtClean="0">
                <a:latin typeface="Cambria" panose="02040503050406030204" pitchFamily="18" charset="0"/>
              </a:rPr>
              <a:t>, </a:t>
            </a:r>
            <a:r>
              <a:rPr lang="el-GR" sz="1500" dirty="0">
                <a:latin typeface="Cambria" panose="02040503050406030204" pitchFamily="18" charset="0"/>
              </a:rPr>
              <a:t>Higgins JP, Salanti </a:t>
            </a:r>
            <a:r>
              <a:rPr lang="el-GR" sz="1500" dirty="0" smtClean="0">
                <a:latin typeface="Cambria" panose="02040503050406030204" pitchFamily="18" charset="0"/>
              </a:rPr>
              <a:t>G</a:t>
            </a:r>
            <a:r>
              <a:rPr lang="en-US" sz="1500" dirty="0" smtClean="0">
                <a:latin typeface="Cambria" panose="02040503050406030204" pitchFamily="18" charset="0"/>
              </a:rPr>
              <a:t>.</a:t>
            </a:r>
            <a:r>
              <a:rPr lang="en-US" sz="1500" b="1" dirty="0" smtClean="0">
                <a:latin typeface="Cambria" panose="02040503050406030204" pitchFamily="18" charset="0"/>
              </a:rPr>
              <a:t> </a:t>
            </a:r>
            <a:r>
              <a:rPr lang="en-US" sz="1500" dirty="0" smtClean="0">
                <a:latin typeface="Cambria" panose="02040503050406030204" pitchFamily="18" charset="0"/>
              </a:rPr>
              <a:t>Statistical evaluation of inconsistency in a loop of evidence: a simulation study informed by empirical evidence</a:t>
            </a:r>
            <a:r>
              <a:rPr lang="el-GR" sz="1500" dirty="0" smtClean="0">
                <a:latin typeface="Cambria" panose="02040503050406030204" pitchFamily="18" charset="0"/>
              </a:rPr>
              <a:t>. </a:t>
            </a:r>
            <a:r>
              <a:rPr lang="en-US" sz="1500" i="1" dirty="0" smtClean="0">
                <a:latin typeface="Cambria" panose="02040503050406030204" pitchFamily="18" charset="0"/>
              </a:rPr>
              <a:t>BMC Medical Research Methodology </a:t>
            </a:r>
            <a:r>
              <a:rPr lang="el-GR" sz="1500" dirty="0" smtClean="0">
                <a:latin typeface="Cambria" panose="02040503050406030204" pitchFamily="18" charset="0"/>
              </a:rPr>
              <a:t>201</a:t>
            </a:r>
            <a:r>
              <a:rPr lang="en-US" sz="1500" dirty="0" smtClean="0">
                <a:latin typeface="Cambria" panose="02040503050406030204" pitchFamily="18" charset="0"/>
              </a:rPr>
              <a:t>4;</a:t>
            </a:r>
            <a:r>
              <a:rPr lang="en-US" sz="1500" b="1" dirty="0">
                <a:latin typeface="Cambria" panose="02040503050406030204" pitchFamily="18" charset="0"/>
              </a:rPr>
              <a:t> </a:t>
            </a:r>
            <a:r>
              <a:rPr lang="en-US" sz="1500" b="1" dirty="0" smtClean="0">
                <a:latin typeface="Cambria" panose="02040503050406030204" pitchFamily="18" charset="0"/>
              </a:rPr>
              <a:t>14</a:t>
            </a:r>
            <a:r>
              <a:rPr lang="en-US" sz="1500" dirty="0" smtClean="0">
                <a:latin typeface="Cambria" panose="02040503050406030204" pitchFamily="18" charset="0"/>
              </a:rPr>
              <a:t>:106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500" dirty="0" smtClean="0">
                <a:latin typeface="Cambria" panose="02040503050406030204" pitchFamily="18" charset="0"/>
              </a:rPr>
              <a:t>Warren </a:t>
            </a:r>
            <a:r>
              <a:rPr lang="en-US" sz="1500" dirty="0" err="1">
                <a:latin typeface="Cambria" panose="02040503050406030204" pitchFamily="18" charset="0"/>
              </a:rPr>
              <a:t>FC,AbramsKR,SuttonAJ.Hierarchical</a:t>
            </a:r>
            <a:r>
              <a:rPr lang="en-US" sz="1500" dirty="0">
                <a:latin typeface="Cambria" panose="02040503050406030204" pitchFamily="18" charset="0"/>
              </a:rPr>
              <a:t> Bayesian </a:t>
            </a:r>
            <a:r>
              <a:rPr lang="en-US" sz="1500" dirty="0" err="1">
                <a:latin typeface="Cambria" panose="02040503050406030204" pitchFamily="18" charset="0"/>
              </a:rPr>
              <a:t>networkmeta</a:t>
            </a:r>
            <a:r>
              <a:rPr lang="en-US" sz="1500" dirty="0">
                <a:latin typeface="Cambria" panose="02040503050406030204" pitchFamily="18" charset="0"/>
              </a:rPr>
              <a:t>-analysis models to address </a:t>
            </a:r>
            <a:r>
              <a:rPr lang="en-US" sz="1500" dirty="0" err="1">
                <a:latin typeface="Cambria" panose="02040503050406030204" pitchFamily="18" charset="0"/>
              </a:rPr>
              <a:t>sparsity</a:t>
            </a:r>
            <a:r>
              <a:rPr lang="en-US" sz="1500" dirty="0">
                <a:latin typeface="Cambria" panose="02040503050406030204" pitchFamily="18" charset="0"/>
              </a:rPr>
              <a:t> of events and differing treatment classifications with regard to adverse outcomes. </a:t>
            </a:r>
            <a:r>
              <a:rPr lang="en-US" sz="1500" i="1" dirty="0">
                <a:latin typeface="Cambria" panose="02040503050406030204" pitchFamily="18" charset="0"/>
              </a:rPr>
              <a:t>Stat Med </a:t>
            </a:r>
            <a:r>
              <a:rPr lang="en-US" sz="1500" dirty="0">
                <a:latin typeface="Cambria" panose="02040503050406030204" pitchFamily="18" charset="0"/>
              </a:rPr>
              <a:t>2014;33:2449–66</a:t>
            </a:r>
            <a:r>
              <a:rPr lang="en-US" sz="1500" dirty="0" smtClean="0">
                <a:latin typeface="Cambria" panose="020405030504060302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500" dirty="0" smtClean="0">
                <a:latin typeface="Cambria" panose="02040503050406030204" pitchFamily="18" charset="0"/>
              </a:rPr>
              <a:t>White IR, </a:t>
            </a:r>
            <a:r>
              <a:rPr lang="en-GB" sz="1500" dirty="0" err="1" smtClean="0">
                <a:latin typeface="Cambria" panose="02040503050406030204" pitchFamily="18" charset="0"/>
              </a:rPr>
              <a:t>Barret</a:t>
            </a:r>
            <a:r>
              <a:rPr lang="en-GB" sz="1500" dirty="0" smtClean="0">
                <a:latin typeface="Cambria" panose="02040503050406030204" pitchFamily="18" charset="0"/>
              </a:rPr>
              <a:t> JK, Jackson D, Higgins JPT. Consistency and inconsistency in multiple treatments meta-analysis: model estimation using multivariate meta-regression. </a:t>
            </a:r>
            <a:r>
              <a:rPr lang="en-GB" sz="1500" i="1" dirty="0" smtClean="0">
                <a:latin typeface="Cambria" panose="02040503050406030204" pitchFamily="18" charset="0"/>
              </a:rPr>
              <a:t>Research Synthesis Methods</a:t>
            </a:r>
            <a:r>
              <a:rPr lang="en-GB" sz="1500" dirty="0" smtClean="0">
                <a:latin typeface="Cambria" panose="02040503050406030204" pitchFamily="18" charset="0"/>
              </a:rPr>
              <a:t> 2012;</a:t>
            </a:r>
            <a:r>
              <a:rPr lang="en-GB" sz="1500" b="1" dirty="0" smtClean="0">
                <a:latin typeface="Cambria" panose="02040503050406030204" pitchFamily="18" charset="0"/>
              </a:rPr>
              <a:t>3</a:t>
            </a:r>
            <a:r>
              <a:rPr lang="en-GB" sz="1500" dirty="0" smtClean="0">
                <a:latin typeface="Cambria" panose="02040503050406030204" pitchFamily="18" charset="0"/>
              </a:rPr>
              <a:t>(2):111-25.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46088" y="289818"/>
            <a:ext cx="8229600" cy="90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GB" sz="3200" dirty="0">
                <a:solidFill>
                  <a:schemeClr val="tx1"/>
                </a:solidFill>
                <a:latin typeface="Georgia" panose="02040502050405020303" pitchFamily="18" charset="0"/>
              </a:rPr>
              <a:t>References…</a:t>
            </a:r>
            <a:endParaRPr lang="en-US" altLang="el-GR" sz="3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45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3059112" y="577850"/>
            <a:ext cx="433228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altLang="el-GR" sz="3600" dirty="0" smtClean="0">
                <a:latin typeface="Georgia" panose="02040502050405020303" pitchFamily="18" charset="0"/>
              </a:rPr>
              <a:t> </a:t>
            </a:r>
            <a:r>
              <a:rPr lang="en-US" altLang="el-GR" sz="3200" dirty="0">
                <a:solidFill>
                  <a:schemeClr val="tx1"/>
                </a:solidFill>
                <a:latin typeface="Georgia" panose="02040502050405020303" pitchFamily="18" charset="0"/>
              </a:rPr>
              <a:t>of the presentation</a:t>
            </a:r>
          </a:p>
        </p:txBody>
      </p:sp>
      <p:pic>
        <p:nvPicPr>
          <p:cNvPr id="3074" name="Picture 2" descr="https://pbs.twimg.com/profile_images/3300827474/958733464a413296848373287a86ceca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69600" l="0" r="100000">
                        <a14:foregroundMark x1="49000" y1="19200" x2="49000" y2="19200"/>
                        <a14:foregroundMark x1="59800" y1="21000" x2="73200" y2="22800"/>
                        <a14:foregroundMark x1="78600" y1="28200" x2="97400" y2="16400"/>
                        <a14:foregroundMark x1="41000" y1="16400" x2="41000" y2="16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12"/>
          <a:stretch/>
        </p:blipFill>
        <p:spPr bwMode="auto">
          <a:xfrm>
            <a:off x="1600200" y="609600"/>
            <a:ext cx="1524000" cy="117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1771111"/>
            <a:ext cx="8501063" cy="4934489"/>
          </a:xfrm>
        </p:spPr>
        <p:txBody>
          <a:bodyPr>
            <a:normAutofit/>
          </a:bodyPr>
          <a:lstStyle/>
          <a:p>
            <a:r>
              <a:rPr lang="en-US" sz="2200" dirty="0">
                <a:cs typeface="Tahoma" pitchFamily="34" charset="0"/>
              </a:rPr>
              <a:t>To present approaches </a:t>
            </a:r>
            <a:r>
              <a:rPr lang="en-US" sz="2200" dirty="0" smtClean="0">
                <a:cs typeface="Tahoma" pitchFamily="34" charset="0"/>
              </a:rPr>
              <a:t>to model the effects of drug dosages in </a:t>
            </a:r>
            <a:r>
              <a:rPr lang="en-US" sz="2200" dirty="0">
                <a:cs typeface="Tahoma" pitchFamily="34" charset="0"/>
              </a:rPr>
              <a:t>hierarchical </a:t>
            </a:r>
            <a:r>
              <a:rPr lang="en-US" sz="2200" dirty="0" smtClean="0">
                <a:cs typeface="Tahoma" pitchFamily="34" charset="0"/>
              </a:rPr>
              <a:t>network meta-analysis (NMA).</a:t>
            </a:r>
            <a:endParaRPr lang="en-US" sz="2200" dirty="0">
              <a:cs typeface="Tahoma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l-GR" sz="2000" dirty="0" smtClean="0">
                <a:solidFill>
                  <a:schemeClr val="accent5"/>
                </a:solidFill>
                <a:cs typeface="Tahoma" pitchFamily="34" charset="0"/>
              </a:rPr>
              <a:t>How can we model dose-effects in NMA while accounting for the drug-dose relationship?</a:t>
            </a:r>
            <a:endParaRPr lang="en-GB" altLang="el-GR" sz="2000" dirty="0">
              <a:solidFill>
                <a:schemeClr val="accent5"/>
              </a:solidFill>
              <a:cs typeface="Tahoma" pitchFamily="34" charset="0"/>
            </a:endParaRPr>
          </a:p>
          <a:p>
            <a:pPr>
              <a:buClrTx/>
            </a:pPr>
            <a:r>
              <a:rPr lang="en-US" sz="2200" dirty="0" smtClean="0">
                <a:cs typeface="Tahoma" pitchFamily="34" charset="0"/>
              </a:rPr>
              <a:t>To discuss approaches that account </a:t>
            </a:r>
            <a:r>
              <a:rPr lang="en-US" sz="2200" dirty="0">
                <a:cs typeface="Tahoma" pitchFamily="34" charset="0"/>
              </a:rPr>
              <a:t>for variability in treatment nodes by drug, dose-category and single </a:t>
            </a:r>
            <a:r>
              <a:rPr lang="en-US" sz="2200" dirty="0" smtClean="0">
                <a:cs typeface="Tahoma" pitchFamily="34" charset="0"/>
              </a:rPr>
              <a:t>dose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5"/>
                </a:solidFill>
                <a:cs typeface="Tahoma" pitchFamily="34" charset="0"/>
              </a:rPr>
              <a:t>How initial decisions on the network structure impact heterogeneity and inconsistency?</a:t>
            </a:r>
            <a:endParaRPr lang="en-US" sz="2000" dirty="0">
              <a:solidFill>
                <a:schemeClr val="accent5"/>
              </a:solidFill>
              <a:cs typeface="Tahoma" pitchFamily="34" charset="0"/>
            </a:endParaRPr>
          </a:p>
          <a:p>
            <a:pPr>
              <a:buClrTx/>
            </a:pPr>
            <a:r>
              <a:rPr lang="en-US" sz="2200" dirty="0" smtClean="0">
                <a:cs typeface="Tahoma" pitchFamily="34" charset="0"/>
              </a:rPr>
              <a:t>To illustrate examples of the available approaches</a:t>
            </a:r>
          </a:p>
          <a:p>
            <a:pPr marL="630238" lvl="2" indent="-255588">
              <a:buClrTx/>
              <a:buFont typeface="Georgia" pitchFamily="18" charset="0"/>
              <a:buChar char="•"/>
            </a:pPr>
            <a:r>
              <a:rPr lang="en-US" altLang="el-GR" sz="2000" dirty="0" smtClean="0">
                <a:solidFill>
                  <a:schemeClr val="accent5"/>
                </a:solidFill>
                <a:cs typeface="Tahoma" pitchFamily="34" charset="0"/>
              </a:rPr>
              <a:t>Does the effect size vary across different dose levels?</a:t>
            </a:r>
            <a:endParaRPr lang="en-US" altLang="el-GR" sz="2000" dirty="0">
              <a:solidFill>
                <a:schemeClr val="accent5"/>
              </a:solidFill>
              <a:cs typeface="Tahoma" pitchFamily="34" charset="0"/>
            </a:endParaRPr>
          </a:p>
          <a:p>
            <a:pPr marL="630238" lvl="2" indent="-255588">
              <a:spcAft>
                <a:spcPts val="600"/>
              </a:spcAft>
              <a:buClrTx/>
              <a:buFont typeface="Georgia" pitchFamily="18" charset="0"/>
              <a:buChar char="•"/>
            </a:pPr>
            <a:r>
              <a:rPr lang="en-US" altLang="el-GR" sz="2000" dirty="0" smtClean="0">
                <a:solidFill>
                  <a:schemeClr val="accent5"/>
                </a:solidFill>
                <a:cs typeface="Tahoma" pitchFamily="34" charset="0"/>
              </a:rPr>
              <a:t>Is there a pattern in dose-effects?</a:t>
            </a:r>
            <a:endParaRPr lang="en-GB" altLang="el-GR" sz="2000" dirty="0">
              <a:solidFill>
                <a:schemeClr val="accent5"/>
              </a:solidFill>
              <a:cs typeface="Tahoma" pitchFamily="34" charset="0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715000" y="6369050"/>
            <a:ext cx="2133600" cy="365125"/>
          </a:xfrm>
        </p:spPr>
        <p:txBody>
          <a:bodyPr/>
          <a:lstStyle/>
          <a:p>
            <a:pPr>
              <a:defRPr/>
            </a:pPr>
            <a:fld id="{7B5FE781-37DD-4402-B913-F53B005E31E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5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http://upload.wikimedia.org/wikipedia/en/thumb/9/9a/UofT_Logo.svg/1280px-UofT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" y="5705748"/>
            <a:ext cx="2362200" cy="110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neuroscience.utoronto.ca/Assets/Neuroscience+Digital+Assets/Neuroscience/UTNP+Digital+Assets/images/St.+Michael$!27s+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19112" r="10138" b="12884"/>
          <a:stretch/>
        </p:blipFill>
        <p:spPr bwMode="auto">
          <a:xfrm>
            <a:off x="6675415" y="381000"/>
            <a:ext cx="2468585" cy="13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194412" y="6305490"/>
            <a:ext cx="32880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000" dirty="0" smtClean="0">
                <a:latin typeface="Georgia" panose="02040502050405020303" pitchFamily="18" charset="0"/>
              </a:rPr>
              <a:t>E-mail: VeronikiA@smh.ca</a:t>
            </a:r>
            <a:endParaRPr lang="en-GB" sz="2000" dirty="0">
              <a:latin typeface="Georgia" panose="02040502050405020303" pitchFamily="18" charset="0"/>
            </a:endParaRPr>
          </a:p>
        </p:txBody>
      </p:sp>
      <p:pic>
        <p:nvPicPr>
          <p:cNvPr id="6" name="Picture 2" descr="C:\Users\Argie-Alex\Desktop\thank-yo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412" y="4503051"/>
            <a:ext cx="3090427" cy="179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260" y="1490752"/>
            <a:ext cx="911573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 i="1" dirty="0" smtClean="0">
                <a:latin typeface="Georgia" panose="02040502050405020303" pitchFamily="18" charset="0"/>
              </a:rPr>
              <a:t>Special thanks to: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000" u="sng" dirty="0" smtClean="0">
                <a:latin typeface="Georgia" panose="02040502050405020303" pitchFamily="18" charset="0"/>
              </a:rPr>
              <a:t>My supervisor and mentors</a:t>
            </a:r>
            <a:r>
              <a:rPr lang="en-CA" sz="2000" dirty="0" smtClean="0">
                <a:latin typeface="Georgia" panose="02040502050405020303" pitchFamily="18" charset="0"/>
              </a:rPr>
              <a:t>: Dr. </a:t>
            </a:r>
            <a:r>
              <a:rPr lang="en-GB" altLang="el-GR" sz="2000" dirty="0" smtClean="0">
                <a:latin typeface="Georgia" panose="02040502050405020303" pitchFamily="18" charset="0"/>
              </a:rPr>
              <a:t>Sharon Straus</a:t>
            </a:r>
            <a:r>
              <a:rPr lang="en-GB" altLang="el-GR" sz="2000" dirty="0">
                <a:latin typeface="Georgia" panose="02040502050405020303" pitchFamily="18" charset="0"/>
              </a:rPr>
              <a:t>, </a:t>
            </a:r>
            <a:r>
              <a:rPr lang="en-CA" sz="2000" dirty="0">
                <a:latin typeface="Georgia" panose="02040502050405020303" pitchFamily="18" charset="0"/>
              </a:rPr>
              <a:t>Dr.</a:t>
            </a:r>
            <a:r>
              <a:rPr lang="en-GB" altLang="el-GR" sz="2000" dirty="0" smtClean="0">
                <a:latin typeface="Georgia" panose="02040502050405020303" pitchFamily="18" charset="0"/>
              </a:rPr>
              <a:t> Andrea Tricco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l-GR" sz="2000" u="sng" dirty="0" smtClean="0">
                <a:latin typeface="Georgia" panose="02040502050405020303" pitchFamily="18" charset="0"/>
              </a:rPr>
              <a:t>Co-authors</a:t>
            </a:r>
            <a:r>
              <a:rPr lang="en-GB" altLang="el-GR" sz="2000" dirty="0" smtClean="0">
                <a:latin typeface="Georgia" panose="02040502050405020303" pitchFamily="18" charset="0"/>
              </a:rPr>
              <a:t>:</a:t>
            </a:r>
            <a:r>
              <a:rPr lang="en-US" sz="2000" dirty="0"/>
              <a:t> </a:t>
            </a:r>
            <a:r>
              <a:rPr lang="en-US" sz="2000" dirty="0">
                <a:latin typeface="Georgia" panose="02040502050405020303" pitchFamily="18" charset="0"/>
              </a:rPr>
              <a:t>Dr. </a:t>
            </a:r>
            <a:r>
              <a:rPr lang="en-US" sz="2000" dirty="0" err="1">
                <a:latin typeface="Georgia" panose="02040502050405020303" pitchFamily="18" charset="0"/>
              </a:rPr>
              <a:t>Cinzia</a:t>
            </a:r>
            <a:r>
              <a:rPr lang="en-US" sz="2000" dirty="0">
                <a:latin typeface="Georgia" panose="02040502050405020303" pitchFamily="18" charset="0"/>
              </a:rPr>
              <a:t> Del </a:t>
            </a:r>
            <a:r>
              <a:rPr lang="en-US" sz="2000" dirty="0" err="1">
                <a:latin typeface="Georgia" panose="02040502050405020303" pitchFamily="18" charset="0"/>
              </a:rPr>
              <a:t>Giovane</a:t>
            </a:r>
            <a:r>
              <a:rPr lang="en-US" sz="2000" dirty="0">
                <a:latin typeface="Georgia" panose="02040502050405020303" pitchFamily="18" charset="0"/>
              </a:rPr>
              <a:t>, </a:t>
            </a:r>
            <a:r>
              <a:rPr lang="en-US" sz="2000" dirty="0" smtClean="0">
                <a:latin typeface="Georgia" panose="02040502050405020303" pitchFamily="18" charset="0"/>
              </a:rPr>
              <a:t>Mr. Erik </a:t>
            </a:r>
            <a:r>
              <a:rPr lang="en-US" sz="2000" dirty="0">
                <a:latin typeface="Georgia" panose="02040502050405020303" pitchFamily="18" charset="0"/>
              </a:rPr>
              <a:t>Blondal, </a:t>
            </a:r>
            <a:r>
              <a:rPr lang="en-US" sz="2000" dirty="0" smtClean="0">
                <a:latin typeface="Georgia" panose="02040502050405020303" pitchFamily="18" charset="0"/>
              </a:rPr>
              <a:t>Dr. Kednapa Thavorn</a:t>
            </a:r>
            <a:endParaRPr lang="en-GB" altLang="el-GR" sz="2000" dirty="0" smtClean="0">
              <a:latin typeface="Georgia" panose="02040502050405020303" pitchFamily="18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Georgia" panose="02040502050405020303" pitchFamily="18" charset="0"/>
              </a:rPr>
              <a:t>Banting</a:t>
            </a:r>
            <a:r>
              <a:rPr lang="en-US" sz="2000" dirty="0">
                <a:latin typeface="Georgia" panose="02040502050405020303" pitchFamily="18" charset="0"/>
              </a:rPr>
              <a:t> Postdoctoral Fellowship </a:t>
            </a:r>
            <a:r>
              <a:rPr lang="en-US" sz="2000" dirty="0" smtClean="0">
                <a:latin typeface="Georgia" panose="02040502050405020303" pitchFamily="18" charset="0"/>
              </a:rPr>
              <a:t>Program from the CIHR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This study is funded </a:t>
            </a:r>
            <a:r>
              <a:rPr lang="en-US" sz="2000" dirty="0">
                <a:latin typeface="Georgia" panose="02040502050405020303" pitchFamily="18" charset="0"/>
              </a:rPr>
              <a:t>in part by </a:t>
            </a:r>
            <a:r>
              <a:rPr lang="en-US" sz="2000" dirty="0" smtClean="0">
                <a:latin typeface="Georgia" panose="02040502050405020303" pitchFamily="18" charset="0"/>
              </a:rPr>
              <a:t>DSEN/CIHR</a:t>
            </a:r>
            <a:endParaRPr lang="en-US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70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70671" y="5105400"/>
            <a:ext cx="1973329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46088" y="577850"/>
            <a:ext cx="8229600" cy="690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l-GR" sz="3200" dirty="0" smtClean="0"/>
              <a:t>Network Meta-analysis (NMA)</a:t>
            </a:r>
            <a:endParaRPr lang="en-US" altLang="el-GR" sz="3200" dirty="0"/>
          </a:p>
        </p:txBody>
      </p:sp>
      <p:sp>
        <p:nvSpPr>
          <p:cNvPr id="3" name="AutoShape 6" descr="http://images.medicaldaily.com/sites/medicaldaily.com/files/styles/headline/public/2013/12/03/shutterstockphoto-stacked-studies.jpg?itok=96zHrYY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8" name="Group 147"/>
          <p:cNvGrpSpPr/>
          <p:nvPr/>
        </p:nvGrpSpPr>
        <p:grpSpPr>
          <a:xfrm>
            <a:off x="77061" y="4506011"/>
            <a:ext cx="2514600" cy="652240"/>
            <a:chOff x="3657600" y="1711473"/>
            <a:chExt cx="2514600" cy="652240"/>
          </a:xfrm>
        </p:grpSpPr>
        <p:sp>
          <p:nvSpPr>
            <p:cNvPr id="152" name="Oval 40"/>
            <p:cNvSpPr>
              <a:spLocks noChangeArrowheads="1"/>
            </p:cNvSpPr>
            <p:nvPr/>
          </p:nvSpPr>
          <p:spPr bwMode="auto">
            <a:xfrm>
              <a:off x="3657600" y="1711473"/>
              <a:ext cx="685800" cy="650727"/>
            </a:xfrm>
            <a:prstGeom prst="ellipse">
              <a:avLst/>
            </a:prstGeom>
            <a:solidFill>
              <a:srgbClr val="0000FF"/>
            </a:solidFill>
            <a:ln w="174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A</a:t>
              </a:r>
              <a:endParaRPr lang="en-US" sz="24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  <p:cxnSp>
          <p:nvCxnSpPr>
            <p:cNvPr id="154" name="Straight Connector 153"/>
            <p:cNvCxnSpPr/>
            <p:nvPr/>
          </p:nvCxnSpPr>
          <p:spPr>
            <a:xfrm>
              <a:off x="4353085" y="2038350"/>
              <a:ext cx="1133315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6" name="Oval 40"/>
            <p:cNvSpPr>
              <a:spLocks noChangeArrowheads="1"/>
            </p:cNvSpPr>
            <p:nvPr/>
          </p:nvSpPr>
          <p:spPr bwMode="auto">
            <a:xfrm>
              <a:off x="5486400" y="1712986"/>
              <a:ext cx="685800" cy="650727"/>
            </a:xfrm>
            <a:prstGeom prst="ellipse">
              <a:avLst/>
            </a:prstGeom>
            <a:solidFill>
              <a:srgbClr val="0000FF"/>
            </a:solidFill>
            <a:ln w="174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B</a:t>
              </a:r>
              <a:endParaRPr lang="en-US" sz="24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pic>
        <p:nvPicPr>
          <p:cNvPr id="164" name="Picture 3" descr="C:\Users\Georgina\Desktop\how good is research reall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45389" y="5197675"/>
            <a:ext cx="1375841" cy="109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5" name="Group 164"/>
          <p:cNvGrpSpPr/>
          <p:nvPr/>
        </p:nvGrpSpPr>
        <p:grpSpPr>
          <a:xfrm>
            <a:off x="2819400" y="4671934"/>
            <a:ext cx="2633756" cy="1957466"/>
            <a:chOff x="6324600" y="2971800"/>
            <a:chExt cx="2633756" cy="1957466"/>
          </a:xfrm>
        </p:grpSpPr>
        <p:sp>
          <p:nvSpPr>
            <p:cNvPr id="166" name="Rectangle 165"/>
            <p:cNvSpPr/>
            <p:nvPr/>
          </p:nvSpPr>
          <p:spPr>
            <a:xfrm>
              <a:off x="6324600" y="2971800"/>
              <a:ext cx="2633756" cy="1957466"/>
            </a:xfrm>
            <a:prstGeom prst="rect">
              <a:avLst/>
            </a:prstGeom>
            <a:solidFill>
              <a:srgbClr val="E1EEFF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7" name="Group 166"/>
            <p:cNvGrpSpPr/>
            <p:nvPr/>
          </p:nvGrpSpPr>
          <p:grpSpPr>
            <a:xfrm>
              <a:off x="6400150" y="3048000"/>
              <a:ext cx="2465623" cy="1737294"/>
              <a:chOff x="6602177" y="1524000"/>
              <a:chExt cx="2465623" cy="1737294"/>
            </a:xfrm>
          </p:grpSpPr>
          <p:sp>
            <p:nvSpPr>
              <p:cNvPr id="168" name="Rectangle 51"/>
              <p:cNvSpPr>
                <a:spLocks noChangeArrowheads="1"/>
              </p:cNvSpPr>
              <p:nvPr/>
            </p:nvSpPr>
            <p:spPr bwMode="auto">
              <a:xfrm>
                <a:off x="7884296" y="1973541"/>
                <a:ext cx="307388" cy="25039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9" name="Freeform 52"/>
              <p:cNvSpPr>
                <a:spLocks/>
              </p:cNvSpPr>
              <p:nvPr/>
            </p:nvSpPr>
            <p:spPr bwMode="auto">
              <a:xfrm>
                <a:off x="7749518" y="2098736"/>
                <a:ext cx="592254" cy="53795"/>
              </a:xfrm>
              <a:custGeom>
                <a:avLst/>
                <a:gdLst>
                  <a:gd name="T0" fmla="*/ 2147483647 w 483"/>
                  <a:gd name="T1" fmla="*/ 0 h 1587"/>
                  <a:gd name="T2" fmla="*/ 2147483647 w 483"/>
                  <a:gd name="T3" fmla="*/ 0 h 1587"/>
                  <a:gd name="T4" fmla="*/ 0 w 483"/>
                  <a:gd name="T5" fmla="*/ 0 h 1587"/>
                  <a:gd name="T6" fmla="*/ 0 60000 65536"/>
                  <a:gd name="T7" fmla="*/ 0 60000 65536"/>
                  <a:gd name="T8" fmla="*/ 0 60000 65536"/>
                  <a:gd name="T9" fmla="*/ 0 w 483"/>
                  <a:gd name="T10" fmla="*/ 0 h 1587"/>
                  <a:gd name="T11" fmla="*/ 483 w 483"/>
                  <a:gd name="T12" fmla="*/ 1587 h 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3" h="1587">
                    <a:moveTo>
                      <a:pt x="483" y="0"/>
                    </a:moveTo>
                    <a:lnTo>
                      <a:pt x="241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6"/>
              </a:solidFill>
              <a:ln w="9525" cap="flat" cmpd="sng" algn="ctr">
                <a:solidFill>
                  <a:srgbClr val="5C92B5"/>
                </a:solidFill>
                <a:prstDash val="solid"/>
                <a:headEnd/>
                <a:tailEnd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0" name="Rectangle 53"/>
              <p:cNvSpPr>
                <a:spLocks noChangeArrowheads="1"/>
              </p:cNvSpPr>
              <p:nvPr/>
            </p:nvSpPr>
            <p:spPr bwMode="auto">
              <a:xfrm>
                <a:off x="7459897" y="2346442"/>
                <a:ext cx="230940" cy="14706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1" name="Freeform 54"/>
              <p:cNvSpPr>
                <a:spLocks/>
              </p:cNvSpPr>
              <p:nvPr/>
            </p:nvSpPr>
            <p:spPr bwMode="auto">
              <a:xfrm flipV="1">
                <a:off x="7169002" y="2288752"/>
                <a:ext cx="812730" cy="131222"/>
              </a:xfrm>
              <a:custGeom>
                <a:avLst/>
                <a:gdLst>
                  <a:gd name="T0" fmla="*/ 2147483647 w 568"/>
                  <a:gd name="T1" fmla="*/ 0 h 1588"/>
                  <a:gd name="T2" fmla="*/ 2147483647 w 568"/>
                  <a:gd name="T3" fmla="*/ 0 h 1588"/>
                  <a:gd name="T4" fmla="*/ 0 w 568"/>
                  <a:gd name="T5" fmla="*/ 0 h 1588"/>
                  <a:gd name="T6" fmla="*/ 0 60000 65536"/>
                  <a:gd name="T7" fmla="*/ 0 60000 65536"/>
                  <a:gd name="T8" fmla="*/ 0 60000 65536"/>
                  <a:gd name="T9" fmla="*/ 0 w 568"/>
                  <a:gd name="T10" fmla="*/ 0 h 1588"/>
                  <a:gd name="T11" fmla="*/ 568 w 568"/>
                  <a:gd name="T12" fmla="*/ 1588 h 15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8" h="1588">
                    <a:moveTo>
                      <a:pt x="568" y="0"/>
                    </a:moveTo>
                    <a:lnTo>
                      <a:pt x="284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6"/>
              </a:solidFill>
              <a:ln w="9525" cap="flat" cmpd="sng" algn="ctr">
                <a:solidFill>
                  <a:srgbClr val="5C92B5"/>
                </a:solidFill>
                <a:prstDash val="solid"/>
                <a:headEnd/>
                <a:tailEnd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2" name="Rectangle 55"/>
              <p:cNvSpPr>
                <a:spLocks noChangeArrowheads="1"/>
              </p:cNvSpPr>
              <p:nvPr/>
            </p:nvSpPr>
            <p:spPr bwMode="auto">
              <a:xfrm>
                <a:off x="7694619" y="2514678"/>
                <a:ext cx="84116" cy="5989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3" name="Freeform 56"/>
              <p:cNvSpPr>
                <a:spLocks/>
              </p:cNvSpPr>
              <p:nvPr/>
            </p:nvSpPr>
            <p:spPr bwMode="auto">
              <a:xfrm flipV="1">
                <a:off x="6964913" y="2475763"/>
                <a:ext cx="1465909" cy="68859"/>
              </a:xfrm>
              <a:custGeom>
                <a:avLst/>
                <a:gdLst>
                  <a:gd name="T0" fmla="*/ 2147483647 w 735"/>
                  <a:gd name="T1" fmla="*/ 0 h 1588"/>
                  <a:gd name="T2" fmla="*/ 2147483647 w 735"/>
                  <a:gd name="T3" fmla="*/ 0 h 1588"/>
                  <a:gd name="T4" fmla="*/ 0 w 735"/>
                  <a:gd name="T5" fmla="*/ 0 h 1588"/>
                  <a:gd name="T6" fmla="*/ 0 60000 65536"/>
                  <a:gd name="T7" fmla="*/ 0 60000 65536"/>
                  <a:gd name="T8" fmla="*/ 0 60000 65536"/>
                  <a:gd name="T9" fmla="*/ 0 w 735"/>
                  <a:gd name="T10" fmla="*/ 0 h 1588"/>
                  <a:gd name="T11" fmla="*/ 735 w 735"/>
                  <a:gd name="T12" fmla="*/ 1588 h 15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35" h="1588">
                    <a:moveTo>
                      <a:pt x="735" y="0"/>
                    </a:moveTo>
                    <a:lnTo>
                      <a:pt x="367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6"/>
              </a:solidFill>
              <a:ln w="9525" cap="flat" cmpd="sng" algn="ctr">
                <a:solidFill>
                  <a:srgbClr val="5C92B5"/>
                </a:solidFill>
                <a:prstDash val="solid"/>
                <a:headEnd/>
                <a:tailEnd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4" name="Rectangle 57"/>
              <p:cNvSpPr>
                <a:spLocks noChangeArrowheads="1"/>
              </p:cNvSpPr>
              <p:nvPr/>
            </p:nvSpPr>
            <p:spPr bwMode="auto">
              <a:xfrm>
                <a:off x="7949565" y="2709529"/>
                <a:ext cx="207207" cy="9141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5" name="Freeform 58"/>
              <p:cNvSpPr>
                <a:spLocks/>
              </p:cNvSpPr>
              <p:nvPr/>
            </p:nvSpPr>
            <p:spPr bwMode="auto">
              <a:xfrm>
                <a:off x="7516422" y="2748435"/>
                <a:ext cx="1000390" cy="105111"/>
              </a:xfrm>
              <a:custGeom>
                <a:avLst/>
                <a:gdLst>
                  <a:gd name="T0" fmla="*/ 2147483647 w 632"/>
                  <a:gd name="T1" fmla="*/ 0 h 1587"/>
                  <a:gd name="T2" fmla="*/ 2147483647 w 632"/>
                  <a:gd name="T3" fmla="*/ 0 h 1587"/>
                  <a:gd name="T4" fmla="*/ 0 w 632"/>
                  <a:gd name="T5" fmla="*/ 0 h 1587"/>
                  <a:gd name="T6" fmla="*/ 0 60000 65536"/>
                  <a:gd name="T7" fmla="*/ 0 60000 65536"/>
                  <a:gd name="T8" fmla="*/ 0 60000 65536"/>
                  <a:gd name="T9" fmla="*/ 0 w 632"/>
                  <a:gd name="T10" fmla="*/ 0 h 1587"/>
                  <a:gd name="T11" fmla="*/ 632 w 632"/>
                  <a:gd name="T12" fmla="*/ 1587 h 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32" h="1587">
                    <a:moveTo>
                      <a:pt x="632" y="0"/>
                    </a:moveTo>
                    <a:lnTo>
                      <a:pt x="315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6"/>
              </a:solidFill>
              <a:ln w="9525" cap="flat" cmpd="sng" algn="ctr">
                <a:solidFill>
                  <a:srgbClr val="5C92B5">
                    <a:lumMod val="75000"/>
                  </a:srgbClr>
                </a:solidFill>
                <a:prstDash val="solid"/>
                <a:headEnd/>
                <a:tailEnd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76" name="Group 66"/>
              <p:cNvGrpSpPr>
                <a:grpSpLocks/>
              </p:cNvGrpSpPr>
              <p:nvPr/>
            </p:nvGrpSpPr>
            <p:grpSpPr bwMode="auto">
              <a:xfrm>
                <a:off x="6602177" y="3215575"/>
                <a:ext cx="2465623" cy="45719"/>
                <a:chOff x="3271215" y="5473700"/>
                <a:chExt cx="1863500" cy="69830"/>
              </a:xfrm>
            </p:grpSpPr>
            <p:sp>
              <p:nvSpPr>
                <p:cNvPr id="180" name="Line 6"/>
                <p:cNvSpPr>
                  <a:spLocks noChangeShapeType="1"/>
                </p:cNvSpPr>
                <p:nvPr/>
              </p:nvSpPr>
              <p:spPr bwMode="auto">
                <a:xfrm>
                  <a:off x="3271215" y="5473700"/>
                  <a:ext cx="817" cy="6983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headEnd/>
                  <a:tailEnd/>
                </a:ln>
                <a:effectLst>
                  <a:outerShdw blurRad="51500" dist="25400" dir="54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1" name="Line 7"/>
                <p:cNvSpPr>
                  <a:spLocks noChangeShapeType="1"/>
                </p:cNvSpPr>
                <p:nvPr/>
              </p:nvSpPr>
              <p:spPr bwMode="auto">
                <a:xfrm>
                  <a:off x="3582207" y="5473700"/>
                  <a:ext cx="816" cy="6983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headEnd/>
                  <a:tailEnd/>
                </a:ln>
                <a:effectLst>
                  <a:outerShdw blurRad="51500" dist="25400" dir="54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2" name="Line 8"/>
                <p:cNvSpPr>
                  <a:spLocks noChangeShapeType="1"/>
                </p:cNvSpPr>
                <p:nvPr/>
              </p:nvSpPr>
              <p:spPr bwMode="auto">
                <a:xfrm>
                  <a:off x="3891565" y="5473700"/>
                  <a:ext cx="817" cy="6983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headEnd/>
                  <a:tailEnd/>
                </a:ln>
                <a:effectLst>
                  <a:outerShdw blurRad="51500" dist="25400" dir="54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3" name="Line 9"/>
                <p:cNvSpPr>
                  <a:spLocks noChangeShapeType="1"/>
                </p:cNvSpPr>
                <p:nvPr/>
              </p:nvSpPr>
              <p:spPr bwMode="auto">
                <a:xfrm>
                  <a:off x="4201740" y="5473700"/>
                  <a:ext cx="817" cy="6983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headEnd/>
                  <a:tailEnd/>
                </a:ln>
                <a:effectLst>
                  <a:outerShdw blurRad="51500" dist="25400" dir="54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4" name="Line 10"/>
                <p:cNvSpPr>
                  <a:spLocks noChangeShapeType="1"/>
                </p:cNvSpPr>
                <p:nvPr/>
              </p:nvSpPr>
              <p:spPr bwMode="auto">
                <a:xfrm>
                  <a:off x="4512732" y="5473700"/>
                  <a:ext cx="816" cy="6983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headEnd/>
                  <a:tailEnd/>
                </a:ln>
                <a:effectLst>
                  <a:outerShdw blurRad="51500" dist="25400" dir="54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5" name="Line 11"/>
                <p:cNvSpPr>
                  <a:spLocks noChangeShapeType="1"/>
                </p:cNvSpPr>
                <p:nvPr/>
              </p:nvSpPr>
              <p:spPr bwMode="auto">
                <a:xfrm>
                  <a:off x="4822907" y="5473700"/>
                  <a:ext cx="816" cy="6983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headEnd/>
                  <a:tailEnd/>
                </a:ln>
                <a:effectLst>
                  <a:outerShdw blurRad="51500" dist="25400" dir="54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6" name="Line 12"/>
                <p:cNvSpPr>
                  <a:spLocks noChangeShapeType="1"/>
                </p:cNvSpPr>
                <p:nvPr/>
              </p:nvSpPr>
              <p:spPr bwMode="auto">
                <a:xfrm>
                  <a:off x="5133898" y="5473700"/>
                  <a:ext cx="817" cy="6983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headEnd/>
                  <a:tailEnd/>
                </a:ln>
                <a:effectLst>
                  <a:outerShdw blurRad="51500" dist="25400" dir="54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7" name="Line 13"/>
                <p:cNvSpPr>
                  <a:spLocks noChangeShapeType="1"/>
                </p:cNvSpPr>
                <p:nvPr/>
              </p:nvSpPr>
              <p:spPr bwMode="auto">
                <a:xfrm>
                  <a:off x="3271215" y="5473700"/>
                  <a:ext cx="1862683" cy="1454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headEnd/>
                  <a:tailEnd/>
                </a:ln>
                <a:effectLst>
                  <a:outerShdw blurRad="51500" dist="25400" dir="54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77" name="Line 61"/>
              <p:cNvSpPr>
                <a:spLocks noChangeShapeType="1"/>
              </p:cNvSpPr>
              <p:nvPr/>
            </p:nvSpPr>
            <p:spPr bwMode="auto">
              <a:xfrm flipV="1">
                <a:off x="8244257" y="1524000"/>
                <a:ext cx="15728" cy="1672766"/>
              </a:xfrm>
              <a:prstGeom prst="line">
                <a:avLst/>
              </a:prstGeom>
              <a:solidFill>
                <a:srgbClr val="438086"/>
              </a:solidFill>
              <a:ln w="22225">
                <a:solidFill>
                  <a:srgbClr val="DEDEDE">
                    <a:lumMod val="50000"/>
                  </a:srgbClr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3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8" name="Freeform 96"/>
              <p:cNvSpPr>
                <a:spLocks noChangeAspect="1"/>
              </p:cNvSpPr>
              <p:nvPr/>
            </p:nvSpPr>
            <p:spPr bwMode="auto">
              <a:xfrm>
                <a:off x="7549684" y="2970573"/>
                <a:ext cx="736270" cy="173114"/>
              </a:xfrm>
              <a:custGeom>
                <a:avLst/>
                <a:gdLst>
                  <a:gd name="T0" fmla="*/ 328 w 328"/>
                  <a:gd name="T1" fmla="*/ 125 h 250"/>
                  <a:gd name="T2" fmla="*/ 164 w 328"/>
                  <a:gd name="T3" fmla="*/ 250 h 250"/>
                  <a:gd name="T4" fmla="*/ 0 w 328"/>
                  <a:gd name="T5" fmla="*/ 125 h 250"/>
                  <a:gd name="T6" fmla="*/ 164 w 328"/>
                  <a:gd name="T7" fmla="*/ 0 h 250"/>
                  <a:gd name="T8" fmla="*/ 328 w 328"/>
                  <a:gd name="T9" fmla="*/ 125 h 2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50"/>
                  <a:gd name="T17" fmla="*/ 328 w 328"/>
                  <a:gd name="T18" fmla="*/ 250 h 2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50">
                    <a:moveTo>
                      <a:pt x="328" y="125"/>
                    </a:moveTo>
                    <a:lnTo>
                      <a:pt x="164" y="250"/>
                    </a:lnTo>
                    <a:lnTo>
                      <a:pt x="0" y="125"/>
                    </a:lnTo>
                    <a:lnTo>
                      <a:pt x="164" y="0"/>
                    </a:lnTo>
                    <a:lnTo>
                      <a:pt x="328" y="125"/>
                    </a:lnTo>
                  </a:path>
                </a:pathLst>
              </a:custGeom>
              <a:solidFill>
                <a:schemeClr val="accent6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9" name="Line 13"/>
              <p:cNvSpPr>
                <a:spLocks noChangeShapeType="1"/>
              </p:cNvSpPr>
              <p:nvPr/>
            </p:nvSpPr>
            <p:spPr bwMode="auto">
              <a:xfrm flipH="1">
                <a:off x="7920505" y="1796167"/>
                <a:ext cx="0" cy="1200321"/>
              </a:xfrm>
              <a:prstGeom prst="line">
                <a:avLst/>
              </a:prstGeom>
              <a:solidFill>
                <a:schemeClr val="accent6"/>
              </a:solidFill>
              <a:ln w="9525" cap="flat" cmpd="sng" algn="ctr">
                <a:solidFill>
                  <a:srgbClr val="5C92B5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eorgia"/>
                </a:endParaRPr>
              </a:p>
            </p:txBody>
          </p:sp>
        </p:grpSp>
      </p:grpSp>
      <p:cxnSp>
        <p:nvCxnSpPr>
          <p:cNvPr id="189" name="Straight Arrow Connector 188"/>
          <p:cNvCxnSpPr/>
          <p:nvPr/>
        </p:nvCxnSpPr>
        <p:spPr>
          <a:xfrm>
            <a:off x="2209800" y="5518349"/>
            <a:ext cx="407960" cy="14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1" name="TextBox 190"/>
          <p:cNvSpPr txBox="1"/>
          <p:nvPr/>
        </p:nvSpPr>
        <p:spPr>
          <a:xfrm>
            <a:off x="3048000" y="4248090"/>
            <a:ext cx="2060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mbria" panose="02040503050406030204" pitchFamily="18" charset="0"/>
              </a:rPr>
              <a:t>Meta-analysis</a:t>
            </a:r>
            <a:endParaRPr lang="en-US" sz="2000" dirty="0">
              <a:latin typeface="Cambria" panose="02040503050406030204" pitchFamily="18" charset="0"/>
            </a:endParaRPr>
          </a:p>
        </p:txBody>
      </p:sp>
      <p:grpSp>
        <p:nvGrpSpPr>
          <p:cNvPr id="192" name="Group 191"/>
          <p:cNvGrpSpPr/>
          <p:nvPr/>
        </p:nvGrpSpPr>
        <p:grpSpPr>
          <a:xfrm>
            <a:off x="5964254" y="1543110"/>
            <a:ext cx="3041067" cy="5314890"/>
            <a:chOff x="3283533" y="3878363"/>
            <a:chExt cx="3041067" cy="5314890"/>
          </a:xfrm>
        </p:grpSpPr>
        <p:sp>
          <p:nvSpPr>
            <p:cNvPr id="193" name="Rectangle 192"/>
            <p:cNvSpPr/>
            <p:nvPr/>
          </p:nvSpPr>
          <p:spPr>
            <a:xfrm>
              <a:off x="3283533" y="3878363"/>
              <a:ext cx="3041067" cy="5314890"/>
            </a:xfrm>
            <a:prstGeom prst="rect">
              <a:avLst/>
            </a:prstGeom>
            <a:solidFill>
              <a:srgbClr val="E1EEFF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4" name="Group 193"/>
            <p:cNvGrpSpPr/>
            <p:nvPr/>
          </p:nvGrpSpPr>
          <p:grpSpPr>
            <a:xfrm>
              <a:off x="3383019" y="3936599"/>
              <a:ext cx="2789181" cy="2721550"/>
              <a:chOff x="542181" y="3351333"/>
              <a:chExt cx="3327090" cy="3397590"/>
            </a:xfrm>
          </p:grpSpPr>
          <p:sp>
            <p:nvSpPr>
              <p:cNvPr id="195" name="Rectangle 59"/>
              <p:cNvSpPr>
                <a:spLocks noChangeArrowheads="1"/>
              </p:cNvSpPr>
              <p:nvPr/>
            </p:nvSpPr>
            <p:spPr bwMode="auto">
              <a:xfrm>
                <a:off x="3095659" y="4750836"/>
                <a:ext cx="96734" cy="7092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6" name="Freeform 60"/>
              <p:cNvSpPr>
                <a:spLocks/>
              </p:cNvSpPr>
              <p:nvPr/>
            </p:nvSpPr>
            <p:spPr bwMode="auto">
              <a:xfrm>
                <a:off x="2772961" y="4790431"/>
                <a:ext cx="736271" cy="45719"/>
              </a:xfrm>
              <a:custGeom>
                <a:avLst/>
                <a:gdLst>
                  <a:gd name="T0" fmla="*/ 2147483647 w 630"/>
                  <a:gd name="T1" fmla="*/ 0 h 1587"/>
                  <a:gd name="T2" fmla="*/ 2147483647 w 630"/>
                  <a:gd name="T3" fmla="*/ 0 h 1587"/>
                  <a:gd name="T4" fmla="*/ 0 w 630"/>
                  <a:gd name="T5" fmla="*/ 0 h 1587"/>
                  <a:gd name="T6" fmla="*/ 0 60000 65536"/>
                  <a:gd name="T7" fmla="*/ 0 60000 65536"/>
                  <a:gd name="T8" fmla="*/ 0 60000 65536"/>
                  <a:gd name="T9" fmla="*/ 0 w 630"/>
                  <a:gd name="T10" fmla="*/ 0 h 1587"/>
                  <a:gd name="T11" fmla="*/ 630 w 630"/>
                  <a:gd name="T12" fmla="*/ 1587 h 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30" h="1587">
                    <a:moveTo>
                      <a:pt x="630" y="0"/>
                    </a:moveTo>
                    <a:lnTo>
                      <a:pt x="315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6"/>
              </a:solidFill>
              <a:ln w="9525" cap="flat" cmpd="sng" algn="ctr">
                <a:solidFill>
                  <a:srgbClr val="5C92B5">
                    <a:lumMod val="75000"/>
                  </a:srgbClr>
                </a:solidFill>
                <a:prstDash val="solid"/>
                <a:headEnd/>
                <a:tailEnd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7" name="Freeform 96"/>
              <p:cNvSpPr>
                <a:spLocks noChangeAspect="1"/>
              </p:cNvSpPr>
              <p:nvPr/>
            </p:nvSpPr>
            <p:spPr bwMode="auto">
              <a:xfrm>
                <a:off x="2895600" y="4992035"/>
                <a:ext cx="736270" cy="173114"/>
              </a:xfrm>
              <a:custGeom>
                <a:avLst/>
                <a:gdLst>
                  <a:gd name="T0" fmla="*/ 328 w 328"/>
                  <a:gd name="T1" fmla="*/ 125 h 250"/>
                  <a:gd name="T2" fmla="*/ 164 w 328"/>
                  <a:gd name="T3" fmla="*/ 250 h 250"/>
                  <a:gd name="T4" fmla="*/ 0 w 328"/>
                  <a:gd name="T5" fmla="*/ 125 h 250"/>
                  <a:gd name="T6" fmla="*/ 164 w 328"/>
                  <a:gd name="T7" fmla="*/ 0 h 250"/>
                  <a:gd name="T8" fmla="*/ 328 w 328"/>
                  <a:gd name="T9" fmla="*/ 125 h 2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50"/>
                  <a:gd name="T17" fmla="*/ 328 w 328"/>
                  <a:gd name="T18" fmla="*/ 250 h 2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50">
                    <a:moveTo>
                      <a:pt x="328" y="125"/>
                    </a:moveTo>
                    <a:lnTo>
                      <a:pt x="164" y="250"/>
                    </a:lnTo>
                    <a:lnTo>
                      <a:pt x="0" y="125"/>
                    </a:lnTo>
                    <a:lnTo>
                      <a:pt x="164" y="0"/>
                    </a:lnTo>
                    <a:lnTo>
                      <a:pt x="328" y="125"/>
                    </a:lnTo>
                  </a:path>
                </a:pathLst>
              </a:custGeom>
              <a:solidFill>
                <a:schemeClr val="accent6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8" name="Line 13"/>
              <p:cNvSpPr>
                <a:spLocks noChangeShapeType="1"/>
              </p:cNvSpPr>
              <p:nvPr/>
            </p:nvSpPr>
            <p:spPr bwMode="auto">
              <a:xfrm flipH="1">
                <a:off x="3266421" y="4403423"/>
                <a:ext cx="0" cy="653455"/>
              </a:xfrm>
              <a:prstGeom prst="line">
                <a:avLst/>
              </a:prstGeom>
              <a:noFill/>
              <a:ln w="9525" cap="flat" cmpd="sng" algn="ctr">
                <a:solidFill>
                  <a:srgbClr val="5C92B5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eorgia"/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638856" y="4887402"/>
                <a:ext cx="840295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dirty="0" smtClean="0">
                    <a:solidFill>
                      <a:prstClr val="black"/>
                    </a:solidFill>
                    <a:latin typeface="Georgia"/>
                    <a:cs typeface="Arial" charset="0"/>
                  </a:rPr>
                  <a:t>A </a:t>
                </a:r>
                <a:r>
                  <a:rPr lang="en-GB" dirty="0" err="1" smtClean="0">
                    <a:solidFill>
                      <a:prstClr val="black"/>
                    </a:solidFill>
                    <a:latin typeface="Georgia"/>
                    <a:cs typeface="Arial" charset="0"/>
                  </a:rPr>
                  <a:t>vs</a:t>
                </a:r>
                <a:r>
                  <a:rPr lang="en-GB" dirty="0" smtClean="0">
                    <a:solidFill>
                      <a:prstClr val="black"/>
                    </a:solidFill>
                    <a:latin typeface="Georgia"/>
                    <a:cs typeface="Arial" charset="0"/>
                  </a:rPr>
                  <a:t> C</a:t>
                </a:r>
                <a:endParaRPr lang="en-GB" dirty="0">
                  <a:solidFill>
                    <a:prstClr val="black"/>
                  </a:solidFill>
                  <a:latin typeface="Georgia"/>
                  <a:cs typeface="Arial" charset="0"/>
                </a:endParaRPr>
              </a:p>
            </p:txBody>
          </p:sp>
          <p:sp>
            <p:nvSpPr>
              <p:cNvPr id="200" name="Rectangle 51"/>
              <p:cNvSpPr>
                <a:spLocks noChangeArrowheads="1"/>
              </p:cNvSpPr>
              <p:nvPr/>
            </p:nvSpPr>
            <p:spPr bwMode="auto">
              <a:xfrm>
                <a:off x="2465743" y="3601371"/>
                <a:ext cx="307388" cy="25039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1" name="Freeform 52"/>
              <p:cNvSpPr>
                <a:spLocks/>
              </p:cNvSpPr>
              <p:nvPr/>
            </p:nvSpPr>
            <p:spPr bwMode="auto">
              <a:xfrm>
                <a:off x="2330965" y="3726566"/>
                <a:ext cx="592254" cy="53795"/>
              </a:xfrm>
              <a:custGeom>
                <a:avLst/>
                <a:gdLst>
                  <a:gd name="T0" fmla="*/ 2147483647 w 483"/>
                  <a:gd name="T1" fmla="*/ 0 h 1587"/>
                  <a:gd name="T2" fmla="*/ 2147483647 w 483"/>
                  <a:gd name="T3" fmla="*/ 0 h 1587"/>
                  <a:gd name="T4" fmla="*/ 0 w 483"/>
                  <a:gd name="T5" fmla="*/ 0 h 1587"/>
                  <a:gd name="T6" fmla="*/ 0 60000 65536"/>
                  <a:gd name="T7" fmla="*/ 0 60000 65536"/>
                  <a:gd name="T8" fmla="*/ 0 60000 65536"/>
                  <a:gd name="T9" fmla="*/ 0 w 483"/>
                  <a:gd name="T10" fmla="*/ 0 h 1587"/>
                  <a:gd name="T11" fmla="*/ 483 w 483"/>
                  <a:gd name="T12" fmla="*/ 1587 h 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3" h="1587">
                    <a:moveTo>
                      <a:pt x="483" y="0"/>
                    </a:moveTo>
                    <a:lnTo>
                      <a:pt x="241" y="0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rgbClr val="C4652D">
                      <a:tint val="1000"/>
                      <a:satMod val="255000"/>
                    </a:srgbClr>
                  </a:gs>
                  <a:gs pos="55000">
                    <a:srgbClr val="C4652D">
                      <a:tint val="12000"/>
                      <a:satMod val="255000"/>
                    </a:srgbClr>
                  </a:gs>
                  <a:gs pos="100000">
                    <a:srgbClr val="C4652D">
                      <a:tint val="45000"/>
                      <a:satMod val="250000"/>
                    </a:srgb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6"/>
                </a:solidFill>
                <a:prstDash val="solid"/>
                <a:headEnd/>
                <a:tailEnd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2" name="Rectangle 57"/>
              <p:cNvSpPr>
                <a:spLocks noChangeArrowheads="1"/>
              </p:cNvSpPr>
              <p:nvPr/>
            </p:nvSpPr>
            <p:spPr bwMode="auto">
              <a:xfrm>
                <a:off x="2941985" y="3990431"/>
                <a:ext cx="207207" cy="9141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3" name="Freeform 58"/>
              <p:cNvSpPr>
                <a:spLocks/>
              </p:cNvSpPr>
              <p:nvPr/>
            </p:nvSpPr>
            <p:spPr bwMode="auto">
              <a:xfrm>
                <a:off x="2508842" y="4029337"/>
                <a:ext cx="1000390" cy="105111"/>
              </a:xfrm>
              <a:custGeom>
                <a:avLst/>
                <a:gdLst>
                  <a:gd name="T0" fmla="*/ 2147483647 w 632"/>
                  <a:gd name="T1" fmla="*/ 0 h 1587"/>
                  <a:gd name="T2" fmla="*/ 2147483647 w 632"/>
                  <a:gd name="T3" fmla="*/ 0 h 1587"/>
                  <a:gd name="T4" fmla="*/ 0 w 632"/>
                  <a:gd name="T5" fmla="*/ 0 h 1587"/>
                  <a:gd name="T6" fmla="*/ 0 60000 65536"/>
                  <a:gd name="T7" fmla="*/ 0 60000 65536"/>
                  <a:gd name="T8" fmla="*/ 0 60000 65536"/>
                  <a:gd name="T9" fmla="*/ 0 w 632"/>
                  <a:gd name="T10" fmla="*/ 0 h 1587"/>
                  <a:gd name="T11" fmla="*/ 632 w 632"/>
                  <a:gd name="T12" fmla="*/ 1587 h 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32" h="1587">
                    <a:moveTo>
                      <a:pt x="632" y="0"/>
                    </a:moveTo>
                    <a:lnTo>
                      <a:pt x="315" y="0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rgbClr val="C4652D">
                      <a:tint val="1000"/>
                      <a:satMod val="255000"/>
                    </a:srgbClr>
                  </a:gs>
                  <a:gs pos="55000">
                    <a:srgbClr val="C4652D">
                      <a:tint val="12000"/>
                      <a:satMod val="255000"/>
                    </a:srgbClr>
                  </a:gs>
                  <a:gs pos="100000">
                    <a:srgbClr val="C4652D">
                      <a:tint val="45000"/>
                      <a:satMod val="250000"/>
                    </a:srgb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6"/>
                </a:solidFill>
                <a:prstDash val="solid"/>
                <a:headEnd/>
                <a:tailEnd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4" name="Rectangle 59"/>
              <p:cNvSpPr>
                <a:spLocks noChangeArrowheads="1"/>
              </p:cNvSpPr>
              <p:nvPr/>
            </p:nvSpPr>
            <p:spPr bwMode="auto">
              <a:xfrm>
                <a:off x="2390077" y="4099455"/>
                <a:ext cx="96734" cy="7092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5" name="Freeform 60"/>
              <p:cNvSpPr>
                <a:spLocks/>
              </p:cNvSpPr>
              <p:nvPr/>
            </p:nvSpPr>
            <p:spPr bwMode="auto">
              <a:xfrm>
                <a:off x="1677621" y="4125816"/>
                <a:ext cx="1543577" cy="82094"/>
              </a:xfrm>
              <a:custGeom>
                <a:avLst/>
                <a:gdLst>
                  <a:gd name="T0" fmla="*/ 2147483647 w 630"/>
                  <a:gd name="T1" fmla="*/ 0 h 1587"/>
                  <a:gd name="T2" fmla="*/ 2147483647 w 630"/>
                  <a:gd name="T3" fmla="*/ 0 h 1587"/>
                  <a:gd name="T4" fmla="*/ 0 w 630"/>
                  <a:gd name="T5" fmla="*/ 0 h 1587"/>
                  <a:gd name="T6" fmla="*/ 0 60000 65536"/>
                  <a:gd name="T7" fmla="*/ 0 60000 65536"/>
                  <a:gd name="T8" fmla="*/ 0 60000 65536"/>
                  <a:gd name="T9" fmla="*/ 0 w 630"/>
                  <a:gd name="T10" fmla="*/ 0 h 1587"/>
                  <a:gd name="T11" fmla="*/ 630 w 630"/>
                  <a:gd name="T12" fmla="*/ 1587 h 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30" h="1587">
                    <a:moveTo>
                      <a:pt x="630" y="0"/>
                    </a:moveTo>
                    <a:lnTo>
                      <a:pt x="315" y="0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rgbClr val="C4652D">
                      <a:tint val="1000"/>
                      <a:satMod val="255000"/>
                    </a:srgbClr>
                  </a:gs>
                  <a:gs pos="55000">
                    <a:srgbClr val="C4652D">
                      <a:tint val="12000"/>
                      <a:satMod val="255000"/>
                    </a:srgbClr>
                  </a:gs>
                  <a:gs pos="100000">
                    <a:srgbClr val="C4652D">
                      <a:tint val="45000"/>
                      <a:satMod val="250000"/>
                    </a:srgb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6"/>
                </a:solidFill>
                <a:prstDash val="solid"/>
                <a:headEnd/>
                <a:tailEnd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6" name="Freeform 96"/>
              <p:cNvSpPr>
                <a:spLocks noChangeAspect="1"/>
              </p:cNvSpPr>
              <p:nvPr/>
            </p:nvSpPr>
            <p:spPr bwMode="auto">
              <a:xfrm>
                <a:off x="2285096" y="4316866"/>
                <a:ext cx="736270" cy="173114"/>
              </a:xfrm>
              <a:custGeom>
                <a:avLst/>
                <a:gdLst>
                  <a:gd name="T0" fmla="*/ 328 w 328"/>
                  <a:gd name="T1" fmla="*/ 125 h 250"/>
                  <a:gd name="T2" fmla="*/ 164 w 328"/>
                  <a:gd name="T3" fmla="*/ 250 h 250"/>
                  <a:gd name="T4" fmla="*/ 0 w 328"/>
                  <a:gd name="T5" fmla="*/ 125 h 250"/>
                  <a:gd name="T6" fmla="*/ 164 w 328"/>
                  <a:gd name="T7" fmla="*/ 0 h 250"/>
                  <a:gd name="T8" fmla="*/ 328 w 328"/>
                  <a:gd name="T9" fmla="*/ 125 h 2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50"/>
                  <a:gd name="T17" fmla="*/ 328 w 328"/>
                  <a:gd name="T18" fmla="*/ 250 h 2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50">
                    <a:moveTo>
                      <a:pt x="328" y="125"/>
                    </a:moveTo>
                    <a:lnTo>
                      <a:pt x="164" y="250"/>
                    </a:lnTo>
                    <a:lnTo>
                      <a:pt x="0" y="125"/>
                    </a:lnTo>
                    <a:lnTo>
                      <a:pt x="164" y="0"/>
                    </a:lnTo>
                    <a:lnTo>
                      <a:pt x="328" y="125"/>
                    </a:lnTo>
                  </a:path>
                </a:pathLst>
              </a:custGeom>
              <a:solidFill>
                <a:schemeClr val="accent6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7" name="Line 13"/>
              <p:cNvSpPr>
                <a:spLocks noChangeShapeType="1"/>
              </p:cNvSpPr>
              <p:nvPr/>
            </p:nvSpPr>
            <p:spPr bwMode="auto">
              <a:xfrm flipH="1">
                <a:off x="2655917" y="3351334"/>
                <a:ext cx="0" cy="1054163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eorgia"/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638856" y="4126376"/>
                <a:ext cx="8066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dirty="0" smtClean="0">
                    <a:solidFill>
                      <a:prstClr val="black"/>
                    </a:solidFill>
                    <a:latin typeface="Georgia"/>
                    <a:cs typeface="Arial" charset="0"/>
                  </a:rPr>
                  <a:t>A </a:t>
                </a:r>
                <a:r>
                  <a:rPr lang="en-GB" dirty="0" err="1" smtClean="0">
                    <a:solidFill>
                      <a:prstClr val="black"/>
                    </a:solidFill>
                    <a:latin typeface="Georgia"/>
                    <a:cs typeface="Arial" charset="0"/>
                  </a:rPr>
                  <a:t>vs</a:t>
                </a:r>
                <a:r>
                  <a:rPr lang="en-GB" dirty="0" smtClean="0">
                    <a:solidFill>
                      <a:prstClr val="black"/>
                    </a:solidFill>
                    <a:latin typeface="Georgia"/>
                    <a:cs typeface="Arial" charset="0"/>
                  </a:rPr>
                  <a:t> Z</a:t>
                </a:r>
                <a:endParaRPr lang="en-GB" dirty="0">
                  <a:solidFill>
                    <a:prstClr val="black"/>
                  </a:solidFill>
                  <a:latin typeface="Georgia"/>
                  <a:cs typeface="Arial" charset="0"/>
                </a:endParaRPr>
              </a:p>
            </p:txBody>
          </p:sp>
          <p:sp>
            <p:nvSpPr>
              <p:cNvPr id="209" name="Rectangle 51"/>
              <p:cNvSpPr>
                <a:spLocks noChangeArrowheads="1"/>
              </p:cNvSpPr>
              <p:nvPr/>
            </p:nvSpPr>
            <p:spPr bwMode="auto">
              <a:xfrm>
                <a:off x="2653874" y="5461170"/>
                <a:ext cx="307388" cy="25039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0" name="Freeform 52"/>
              <p:cNvSpPr>
                <a:spLocks/>
              </p:cNvSpPr>
              <p:nvPr/>
            </p:nvSpPr>
            <p:spPr bwMode="auto">
              <a:xfrm>
                <a:off x="2519096" y="5586365"/>
                <a:ext cx="592254" cy="53795"/>
              </a:xfrm>
              <a:custGeom>
                <a:avLst/>
                <a:gdLst>
                  <a:gd name="T0" fmla="*/ 2147483647 w 483"/>
                  <a:gd name="T1" fmla="*/ 0 h 1587"/>
                  <a:gd name="T2" fmla="*/ 2147483647 w 483"/>
                  <a:gd name="T3" fmla="*/ 0 h 1587"/>
                  <a:gd name="T4" fmla="*/ 0 w 483"/>
                  <a:gd name="T5" fmla="*/ 0 h 1587"/>
                  <a:gd name="T6" fmla="*/ 0 60000 65536"/>
                  <a:gd name="T7" fmla="*/ 0 60000 65536"/>
                  <a:gd name="T8" fmla="*/ 0 60000 65536"/>
                  <a:gd name="T9" fmla="*/ 0 w 483"/>
                  <a:gd name="T10" fmla="*/ 0 h 1587"/>
                  <a:gd name="T11" fmla="*/ 483 w 483"/>
                  <a:gd name="T12" fmla="*/ 1587 h 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3" h="1587">
                    <a:moveTo>
                      <a:pt x="483" y="0"/>
                    </a:moveTo>
                    <a:lnTo>
                      <a:pt x="241" y="0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rgbClr val="5C92B5">
                      <a:tint val="1000"/>
                      <a:satMod val="255000"/>
                    </a:srgbClr>
                  </a:gs>
                  <a:gs pos="55000">
                    <a:srgbClr val="5C92B5">
                      <a:tint val="12000"/>
                      <a:satMod val="255000"/>
                    </a:srgbClr>
                  </a:gs>
                  <a:gs pos="100000">
                    <a:srgbClr val="5C92B5">
                      <a:tint val="45000"/>
                      <a:satMod val="250000"/>
                    </a:srgb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6"/>
                </a:solidFill>
                <a:prstDash val="solid"/>
                <a:headEnd/>
                <a:tailEnd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1" name="Rectangle 53"/>
              <p:cNvSpPr>
                <a:spLocks noChangeArrowheads="1"/>
              </p:cNvSpPr>
              <p:nvPr/>
            </p:nvSpPr>
            <p:spPr bwMode="auto">
              <a:xfrm>
                <a:off x="2229475" y="5834071"/>
                <a:ext cx="230940" cy="14706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2" name="Freeform 54"/>
              <p:cNvSpPr>
                <a:spLocks/>
              </p:cNvSpPr>
              <p:nvPr/>
            </p:nvSpPr>
            <p:spPr bwMode="auto">
              <a:xfrm flipV="1">
                <a:off x="1938580" y="5776381"/>
                <a:ext cx="812730" cy="131222"/>
              </a:xfrm>
              <a:custGeom>
                <a:avLst/>
                <a:gdLst>
                  <a:gd name="T0" fmla="*/ 2147483647 w 568"/>
                  <a:gd name="T1" fmla="*/ 0 h 1588"/>
                  <a:gd name="T2" fmla="*/ 2147483647 w 568"/>
                  <a:gd name="T3" fmla="*/ 0 h 1588"/>
                  <a:gd name="T4" fmla="*/ 0 w 568"/>
                  <a:gd name="T5" fmla="*/ 0 h 1588"/>
                  <a:gd name="T6" fmla="*/ 0 60000 65536"/>
                  <a:gd name="T7" fmla="*/ 0 60000 65536"/>
                  <a:gd name="T8" fmla="*/ 0 60000 65536"/>
                  <a:gd name="T9" fmla="*/ 0 w 568"/>
                  <a:gd name="T10" fmla="*/ 0 h 1588"/>
                  <a:gd name="T11" fmla="*/ 568 w 568"/>
                  <a:gd name="T12" fmla="*/ 1588 h 15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8" h="1588">
                    <a:moveTo>
                      <a:pt x="568" y="0"/>
                    </a:moveTo>
                    <a:lnTo>
                      <a:pt x="284" y="0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rgbClr val="5C92B5">
                      <a:tint val="1000"/>
                      <a:satMod val="255000"/>
                    </a:srgbClr>
                  </a:gs>
                  <a:gs pos="55000">
                    <a:srgbClr val="5C92B5">
                      <a:tint val="12000"/>
                      <a:satMod val="255000"/>
                    </a:srgbClr>
                  </a:gs>
                  <a:gs pos="100000">
                    <a:srgbClr val="5C92B5">
                      <a:tint val="45000"/>
                      <a:satMod val="250000"/>
                    </a:srgb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6"/>
                </a:solidFill>
                <a:prstDash val="solid"/>
                <a:headEnd/>
                <a:tailEnd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3" name="Rectangle 55"/>
              <p:cNvSpPr>
                <a:spLocks noChangeArrowheads="1"/>
              </p:cNvSpPr>
              <p:nvPr/>
            </p:nvSpPr>
            <p:spPr bwMode="auto">
              <a:xfrm>
                <a:off x="2464197" y="6002307"/>
                <a:ext cx="84116" cy="5989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4" name="Freeform 56"/>
              <p:cNvSpPr>
                <a:spLocks/>
              </p:cNvSpPr>
              <p:nvPr/>
            </p:nvSpPr>
            <p:spPr bwMode="auto">
              <a:xfrm flipV="1">
                <a:off x="1734491" y="5963392"/>
                <a:ext cx="1465909" cy="68859"/>
              </a:xfrm>
              <a:custGeom>
                <a:avLst/>
                <a:gdLst>
                  <a:gd name="T0" fmla="*/ 2147483647 w 735"/>
                  <a:gd name="T1" fmla="*/ 0 h 1588"/>
                  <a:gd name="T2" fmla="*/ 2147483647 w 735"/>
                  <a:gd name="T3" fmla="*/ 0 h 1588"/>
                  <a:gd name="T4" fmla="*/ 0 w 735"/>
                  <a:gd name="T5" fmla="*/ 0 h 1588"/>
                  <a:gd name="T6" fmla="*/ 0 60000 65536"/>
                  <a:gd name="T7" fmla="*/ 0 60000 65536"/>
                  <a:gd name="T8" fmla="*/ 0 60000 65536"/>
                  <a:gd name="T9" fmla="*/ 0 w 735"/>
                  <a:gd name="T10" fmla="*/ 0 h 1588"/>
                  <a:gd name="T11" fmla="*/ 735 w 735"/>
                  <a:gd name="T12" fmla="*/ 1588 h 15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35" h="1588">
                    <a:moveTo>
                      <a:pt x="735" y="0"/>
                    </a:moveTo>
                    <a:lnTo>
                      <a:pt x="367" y="0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rgbClr val="5C92B5">
                      <a:tint val="1000"/>
                      <a:satMod val="255000"/>
                    </a:srgbClr>
                  </a:gs>
                  <a:gs pos="55000">
                    <a:srgbClr val="5C92B5">
                      <a:tint val="12000"/>
                      <a:satMod val="255000"/>
                    </a:srgbClr>
                  </a:gs>
                  <a:gs pos="100000">
                    <a:srgbClr val="5C92B5">
                      <a:tint val="45000"/>
                      <a:satMod val="250000"/>
                    </a:srgb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6"/>
                </a:solidFill>
                <a:prstDash val="solid"/>
                <a:headEnd/>
                <a:tailEnd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5" name="Rectangle 57"/>
              <p:cNvSpPr>
                <a:spLocks noChangeArrowheads="1"/>
              </p:cNvSpPr>
              <p:nvPr/>
            </p:nvSpPr>
            <p:spPr bwMode="auto">
              <a:xfrm>
                <a:off x="2719143" y="6197158"/>
                <a:ext cx="207207" cy="9141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6" name="Freeform 58"/>
              <p:cNvSpPr>
                <a:spLocks/>
              </p:cNvSpPr>
              <p:nvPr/>
            </p:nvSpPr>
            <p:spPr bwMode="auto">
              <a:xfrm>
                <a:off x="2286000" y="6236064"/>
                <a:ext cx="1000390" cy="105111"/>
              </a:xfrm>
              <a:custGeom>
                <a:avLst/>
                <a:gdLst>
                  <a:gd name="T0" fmla="*/ 2147483647 w 632"/>
                  <a:gd name="T1" fmla="*/ 0 h 1587"/>
                  <a:gd name="T2" fmla="*/ 2147483647 w 632"/>
                  <a:gd name="T3" fmla="*/ 0 h 1587"/>
                  <a:gd name="T4" fmla="*/ 0 w 632"/>
                  <a:gd name="T5" fmla="*/ 0 h 1587"/>
                  <a:gd name="T6" fmla="*/ 0 60000 65536"/>
                  <a:gd name="T7" fmla="*/ 0 60000 65536"/>
                  <a:gd name="T8" fmla="*/ 0 60000 65536"/>
                  <a:gd name="T9" fmla="*/ 0 w 632"/>
                  <a:gd name="T10" fmla="*/ 0 h 1587"/>
                  <a:gd name="T11" fmla="*/ 632 w 632"/>
                  <a:gd name="T12" fmla="*/ 1587 h 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32" h="1587">
                    <a:moveTo>
                      <a:pt x="632" y="0"/>
                    </a:moveTo>
                    <a:lnTo>
                      <a:pt x="315" y="0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rgbClr val="C4652D">
                      <a:tint val="1000"/>
                      <a:satMod val="255000"/>
                    </a:srgbClr>
                  </a:gs>
                  <a:gs pos="55000">
                    <a:srgbClr val="C4652D">
                      <a:tint val="12000"/>
                      <a:satMod val="255000"/>
                    </a:srgbClr>
                  </a:gs>
                  <a:gs pos="100000">
                    <a:srgbClr val="C4652D">
                      <a:tint val="45000"/>
                      <a:satMod val="250000"/>
                    </a:srgb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6"/>
                </a:solidFill>
                <a:prstDash val="solid"/>
                <a:headEnd/>
                <a:tailEnd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17" name="Group 66"/>
              <p:cNvGrpSpPr>
                <a:grpSpLocks/>
              </p:cNvGrpSpPr>
              <p:nvPr/>
            </p:nvGrpSpPr>
            <p:grpSpPr bwMode="auto">
              <a:xfrm>
                <a:off x="1403648" y="6703204"/>
                <a:ext cx="2465623" cy="45719"/>
                <a:chOff x="3271215" y="5473700"/>
                <a:chExt cx="1863500" cy="69830"/>
              </a:xfrm>
            </p:grpSpPr>
            <p:sp>
              <p:nvSpPr>
                <p:cNvPr id="225" name="Line 6"/>
                <p:cNvSpPr>
                  <a:spLocks noChangeShapeType="1"/>
                </p:cNvSpPr>
                <p:nvPr/>
              </p:nvSpPr>
              <p:spPr bwMode="auto">
                <a:xfrm>
                  <a:off x="3271215" y="5473700"/>
                  <a:ext cx="817" cy="6983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headEnd/>
                  <a:tailEnd/>
                </a:ln>
                <a:effectLst>
                  <a:outerShdw blurRad="51500" dist="25400" dir="54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6" name="Line 7"/>
                <p:cNvSpPr>
                  <a:spLocks noChangeShapeType="1"/>
                </p:cNvSpPr>
                <p:nvPr/>
              </p:nvSpPr>
              <p:spPr bwMode="auto">
                <a:xfrm>
                  <a:off x="3582207" y="5473700"/>
                  <a:ext cx="816" cy="6983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headEnd/>
                  <a:tailEnd/>
                </a:ln>
                <a:effectLst>
                  <a:outerShdw blurRad="51500" dist="25400" dir="54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7" name="Line 8"/>
                <p:cNvSpPr>
                  <a:spLocks noChangeShapeType="1"/>
                </p:cNvSpPr>
                <p:nvPr/>
              </p:nvSpPr>
              <p:spPr bwMode="auto">
                <a:xfrm>
                  <a:off x="3891565" y="5473700"/>
                  <a:ext cx="817" cy="6983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headEnd/>
                  <a:tailEnd/>
                </a:ln>
                <a:effectLst>
                  <a:outerShdw blurRad="51500" dist="25400" dir="54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8" name="Line 9"/>
                <p:cNvSpPr>
                  <a:spLocks noChangeShapeType="1"/>
                </p:cNvSpPr>
                <p:nvPr/>
              </p:nvSpPr>
              <p:spPr bwMode="auto">
                <a:xfrm>
                  <a:off x="4201740" y="5473700"/>
                  <a:ext cx="817" cy="6983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headEnd/>
                  <a:tailEnd/>
                </a:ln>
                <a:effectLst>
                  <a:outerShdw blurRad="51500" dist="25400" dir="54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9" name="Line 10"/>
                <p:cNvSpPr>
                  <a:spLocks noChangeShapeType="1"/>
                </p:cNvSpPr>
                <p:nvPr/>
              </p:nvSpPr>
              <p:spPr bwMode="auto">
                <a:xfrm>
                  <a:off x="4512732" y="5473700"/>
                  <a:ext cx="816" cy="6983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headEnd/>
                  <a:tailEnd/>
                </a:ln>
                <a:effectLst>
                  <a:outerShdw blurRad="51500" dist="25400" dir="54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0" name="Line 11"/>
                <p:cNvSpPr>
                  <a:spLocks noChangeShapeType="1"/>
                </p:cNvSpPr>
                <p:nvPr/>
              </p:nvSpPr>
              <p:spPr bwMode="auto">
                <a:xfrm>
                  <a:off x="4822907" y="5473700"/>
                  <a:ext cx="816" cy="6983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headEnd/>
                  <a:tailEnd/>
                </a:ln>
                <a:effectLst>
                  <a:outerShdw blurRad="51500" dist="25400" dir="54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1" name="Line 12"/>
                <p:cNvSpPr>
                  <a:spLocks noChangeShapeType="1"/>
                </p:cNvSpPr>
                <p:nvPr/>
              </p:nvSpPr>
              <p:spPr bwMode="auto">
                <a:xfrm>
                  <a:off x="5133898" y="5473700"/>
                  <a:ext cx="817" cy="6983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headEnd/>
                  <a:tailEnd/>
                </a:ln>
                <a:effectLst>
                  <a:outerShdw blurRad="51500" dist="25400" dir="54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2" name="Line 13"/>
                <p:cNvSpPr>
                  <a:spLocks noChangeShapeType="1"/>
                </p:cNvSpPr>
                <p:nvPr/>
              </p:nvSpPr>
              <p:spPr bwMode="auto">
                <a:xfrm>
                  <a:off x="3271215" y="5473700"/>
                  <a:ext cx="1862683" cy="1454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headEnd/>
                  <a:tailEnd/>
                </a:ln>
                <a:effectLst>
                  <a:outerShdw blurRad="51500" dist="25400" dir="54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18" name="Line 61"/>
              <p:cNvSpPr>
                <a:spLocks noChangeShapeType="1"/>
              </p:cNvSpPr>
              <p:nvPr/>
            </p:nvSpPr>
            <p:spPr bwMode="auto">
              <a:xfrm flipV="1">
                <a:off x="3045728" y="3351333"/>
                <a:ext cx="31456" cy="3333062"/>
              </a:xfrm>
              <a:prstGeom prst="line">
                <a:avLst/>
              </a:prstGeom>
              <a:solidFill>
                <a:srgbClr val="438086"/>
              </a:solidFill>
              <a:ln w="22225">
                <a:solidFill>
                  <a:srgbClr val="DEDEDE">
                    <a:lumMod val="50000"/>
                  </a:srgbClr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3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9" name="Freeform 96"/>
              <p:cNvSpPr>
                <a:spLocks noChangeAspect="1"/>
              </p:cNvSpPr>
              <p:nvPr/>
            </p:nvSpPr>
            <p:spPr bwMode="auto">
              <a:xfrm>
                <a:off x="2319262" y="6458202"/>
                <a:ext cx="736270" cy="173114"/>
              </a:xfrm>
              <a:custGeom>
                <a:avLst/>
                <a:gdLst>
                  <a:gd name="T0" fmla="*/ 328 w 328"/>
                  <a:gd name="T1" fmla="*/ 125 h 250"/>
                  <a:gd name="T2" fmla="*/ 164 w 328"/>
                  <a:gd name="T3" fmla="*/ 250 h 250"/>
                  <a:gd name="T4" fmla="*/ 0 w 328"/>
                  <a:gd name="T5" fmla="*/ 125 h 250"/>
                  <a:gd name="T6" fmla="*/ 164 w 328"/>
                  <a:gd name="T7" fmla="*/ 0 h 250"/>
                  <a:gd name="T8" fmla="*/ 328 w 328"/>
                  <a:gd name="T9" fmla="*/ 125 h 2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50"/>
                  <a:gd name="T17" fmla="*/ 328 w 328"/>
                  <a:gd name="T18" fmla="*/ 250 h 2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50">
                    <a:moveTo>
                      <a:pt x="328" y="125"/>
                    </a:moveTo>
                    <a:lnTo>
                      <a:pt x="164" y="250"/>
                    </a:lnTo>
                    <a:lnTo>
                      <a:pt x="0" y="125"/>
                    </a:lnTo>
                    <a:lnTo>
                      <a:pt x="164" y="0"/>
                    </a:lnTo>
                    <a:lnTo>
                      <a:pt x="328" y="125"/>
                    </a:lnTo>
                  </a:path>
                </a:pathLst>
              </a:custGeom>
              <a:solidFill>
                <a:schemeClr val="accent6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0" name="Line 13"/>
              <p:cNvSpPr>
                <a:spLocks noChangeShapeType="1"/>
              </p:cNvSpPr>
              <p:nvPr/>
            </p:nvSpPr>
            <p:spPr bwMode="auto">
              <a:xfrm flipH="1">
                <a:off x="2690083" y="5283796"/>
                <a:ext cx="0" cy="1200321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eorgia"/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671766" y="6237806"/>
                <a:ext cx="817853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dirty="0" smtClean="0">
                    <a:solidFill>
                      <a:prstClr val="black"/>
                    </a:solidFill>
                    <a:latin typeface="Georgia"/>
                    <a:cs typeface="Arial" charset="0"/>
                  </a:rPr>
                  <a:t>A </a:t>
                </a:r>
                <a:r>
                  <a:rPr lang="en-GB" dirty="0" err="1" smtClean="0">
                    <a:solidFill>
                      <a:prstClr val="black"/>
                    </a:solidFill>
                    <a:latin typeface="Georgia"/>
                    <a:cs typeface="Arial" charset="0"/>
                  </a:rPr>
                  <a:t>vs</a:t>
                </a:r>
                <a:r>
                  <a:rPr lang="en-GB" dirty="0" smtClean="0">
                    <a:solidFill>
                      <a:prstClr val="black"/>
                    </a:solidFill>
                    <a:latin typeface="Georgia"/>
                    <a:cs typeface="Arial" charset="0"/>
                  </a:rPr>
                  <a:t> B</a:t>
                </a:r>
                <a:endParaRPr lang="en-GB" dirty="0">
                  <a:solidFill>
                    <a:prstClr val="black"/>
                  </a:solidFill>
                  <a:latin typeface="Georgia"/>
                  <a:cs typeface="Arial" charset="0"/>
                </a:endParaRPr>
              </a:p>
            </p:txBody>
          </p:sp>
          <p:sp>
            <p:nvSpPr>
              <p:cNvPr id="222" name="Rectangle 59"/>
              <p:cNvSpPr>
                <a:spLocks noChangeArrowheads="1"/>
              </p:cNvSpPr>
              <p:nvPr/>
            </p:nvSpPr>
            <p:spPr bwMode="auto">
              <a:xfrm>
                <a:off x="3200400" y="4533752"/>
                <a:ext cx="208654" cy="11365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3" name="Freeform 60"/>
              <p:cNvSpPr>
                <a:spLocks/>
              </p:cNvSpPr>
              <p:nvPr/>
            </p:nvSpPr>
            <p:spPr bwMode="auto">
              <a:xfrm>
                <a:off x="2925361" y="4611595"/>
                <a:ext cx="736271" cy="45719"/>
              </a:xfrm>
              <a:custGeom>
                <a:avLst/>
                <a:gdLst>
                  <a:gd name="T0" fmla="*/ 2147483647 w 630"/>
                  <a:gd name="T1" fmla="*/ 0 h 1587"/>
                  <a:gd name="T2" fmla="*/ 2147483647 w 630"/>
                  <a:gd name="T3" fmla="*/ 0 h 1587"/>
                  <a:gd name="T4" fmla="*/ 0 w 630"/>
                  <a:gd name="T5" fmla="*/ 0 h 1587"/>
                  <a:gd name="T6" fmla="*/ 0 60000 65536"/>
                  <a:gd name="T7" fmla="*/ 0 60000 65536"/>
                  <a:gd name="T8" fmla="*/ 0 60000 65536"/>
                  <a:gd name="T9" fmla="*/ 0 w 630"/>
                  <a:gd name="T10" fmla="*/ 0 h 1587"/>
                  <a:gd name="T11" fmla="*/ 630 w 630"/>
                  <a:gd name="T12" fmla="*/ 1587 h 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30" h="1587">
                    <a:moveTo>
                      <a:pt x="630" y="0"/>
                    </a:moveTo>
                    <a:lnTo>
                      <a:pt x="315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6"/>
              </a:solidFill>
              <a:ln w="9525" cap="flat" cmpd="sng" algn="ctr">
                <a:solidFill>
                  <a:srgbClr val="5C92B5">
                    <a:lumMod val="75000"/>
                  </a:srgbClr>
                </a:solidFill>
                <a:prstDash val="solid"/>
                <a:headEnd/>
                <a:tailEnd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542181" y="4411761"/>
                <a:ext cx="3722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dirty="0" smtClean="0">
                    <a:solidFill>
                      <a:prstClr val="black"/>
                    </a:solidFill>
                    <a:latin typeface="Georgia"/>
                    <a:cs typeface="Arial" charset="0"/>
                  </a:rPr>
                  <a:t>…</a:t>
                </a:r>
                <a:endParaRPr lang="en-GB" dirty="0">
                  <a:solidFill>
                    <a:prstClr val="black"/>
                  </a:solidFill>
                  <a:latin typeface="Georgia"/>
                  <a:cs typeface="Arial" charset="0"/>
                </a:endParaRPr>
              </a:p>
            </p:txBody>
          </p:sp>
        </p:grpSp>
      </p:grpSp>
      <p:sp>
        <p:nvSpPr>
          <p:cNvPr id="233" name="TextBox 232"/>
          <p:cNvSpPr txBox="1"/>
          <p:nvPr/>
        </p:nvSpPr>
        <p:spPr>
          <a:xfrm>
            <a:off x="5964254" y="11430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mbria" panose="02040503050406030204" pitchFamily="18" charset="0"/>
              </a:rPr>
              <a:t>Network Meta-analysis</a:t>
            </a:r>
            <a:endParaRPr lang="en-US" sz="2000" dirty="0">
              <a:latin typeface="Cambria" panose="02040503050406030204" pitchFamily="18" charset="0"/>
            </a:endParaRPr>
          </a:p>
        </p:txBody>
      </p:sp>
      <p:grpSp>
        <p:nvGrpSpPr>
          <p:cNvPr id="234" name="Group 233"/>
          <p:cNvGrpSpPr/>
          <p:nvPr/>
        </p:nvGrpSpPr>
        <p:grpSpPr>
          <a:xfrm>
            <a:off x="6324600" y="4607598"/>
            <a:ext cx="2641218" cy="2113820"/>
            <a:chOff x="3138086" y="3705921"/>
            <a:chExt cx="3038972" cy="2633417"/>
          </a:xfrm>
        </p:grpSpPr>
        <p:sp>
          <p:nvSpPr>
            <p:cNvPr id="235" name="Line 8"/>
            <p:cNvSpPr>
              <a:spLocks noChangeShapeType="1"/>
            </p:cNvSpPr>
            <p:nvPr/>
          </p:nvSpPr>
          <p:spPr bwMode="auto">
            <a:xfrm flipH="1" flipV="1">
              <a:off x="5653598" y="4498588"/>
              <a:ext cx="114392" cy="532848"/>
            </a:xfrm>
            <a:prstGeom prst="line">
              <a:avLst/>
            </a:prstGeom>
            <a:noFill/>
            <a:ln w="155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Georgia" panose="02040502050405020303" pitchFamily="18" charset="0"/>
              </a:endParaRPr>
            </a:p>
          </p:txBody>
        </p:sp>
        <p:sp>
          <p:nvSpPr>
            <p:cNvPr id="236" name="Line 9"/>
            <p:cNvSpPr>
              <a:spLocks noChangeShapeType="1"/>
            </p:cNvSpPr>
            <p:nvPr/>
          </p:nvSpPr>
          <p:spPr bwMode="auto">
            <a:xfrm flipH="1" flipV="1">
              <a:off x="5330413" y="4059319"/>
              <a:ext cx="437577" cy="97211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Georgia" panose="02040502050405020303" pitchFamily="18" charset="0"/>
              </a:endParaRPr>
            </a:p>
          </p:txBody>
        </p:sp>
        <p:sp>
          <p:nvSpPr>
            <p:cNvPr id="237" name="Line 10"/>
            <p:cNvSpPr>
              <a:spLocks noChangeShapeType="1"/>
            </p:cNvSpPr>
            <p:nvPr/>
          </p:nvSpPr>
          <p:spPr bwMode="auto">
            <a:xfrm flipH="1" flipV="1">
              <a:off x="4856186" y="3786289"/>
              <a:ext cx="911804" cy="12451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Georgia" panose="02040502050405020303" pitchFamily="18" charset="0"/>
              </a:endParaRPr>
            </a:p>
          </p:txBody>
        </p:sp>
        <p:sp>
          <p:nvSpPr>
            <p:cNvPr id="238" name="Line 11"/>
            <p:cNvSpPr>
              <a:spLocks noChangeShapeType="1"/>
            </p:cNvSpPr>
            <p:nvPr/>
          </p:nvSpPr>
          <p:spPr bwMode="auto">
            <a:xfrm flipH="1" flipV="1">
              <a:off x="4309770" y="3730142"/>
              <a:ext cx="1458220" cy="13012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Georgia" panose="02040502050405020303" pitchFamily="18" charset="0"/>
              </a:endParaRPr>
            </a:p>
          </p:txBody>
        </p:sp>
        <p:sp>
          <p:nvSpPr>
            <p:cNvPr id="239" name="Line 12"/>
            <p:cNvSpPr>
              <a:spLocks noChangeShapeType="1"/>
            </p:cNvSpPr>
            <p:nvPr/>
          </p:nvSpPr>
          <p:spPr bwMode="auto">
            <a:xfrm flipH="1" flipV="1">
              <a:off x="3787787" y="3900786"/>
              <a:ext cx="1980203" cy="11306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Georgia" panose="02040502050405020303" pitchFamily="18" charset="0"/>
              </a:endParaRPr>
            </a:p>
          </p:txBody>
        </p:sp>
        <p:sp>
          <p:nvSpPr>
            <p:cNvPr id="240" name="Line 13"/>
            <p:cNvSpPr>
              <a:spLocks noChangeShapeType="1"/>
            </p:cNvSpPr>
            <p:nvPr/>
          </p:nvSpPr>
          <p:spPr bwMode="auto">
            <a:xfrm flipH="1" flipV="1">
              <a:off x="3376865" y="4261890"/>
              <a:ext cx="2391126" cy="76954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Georgia" panose="02040502050405020303" pitchFamily="18" charset="0"/>
              </a:endParaRPr>
            </a:p>
          </p:txBody>
        </p:sp>
        <p:sp>
          <p:nvSpPr>
            <p:cNvPr id="241" name="Line 14"/>
            <p:cNvSpPr>
              <a:spLocks noChangeShapeType="1"/>
            </p:cNvSpPr>
            <p:nvPr/>
          </p:nvSpPr>
          <p:spPr bwMode="auto">
            <a:xfrm flipH="1" flipV="1">
              <a:off x="3153634" y="4761710"/>
              <a:ext cx="2614356" cy="26972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Georgia" panose="02040502050405020303" pitchFamily="18" charset="0"/>
              </a:endParaRPr>
            </a:p>
          </p:txBody>
        </p:sp>
        <p:sp>
          <p:nvSpPr>
            <p:cNvPr id="242" name="Line 15"/>
            <p:cNvSpPr>
              <a:spLocks noChangeShapeType="1"/>
            </p:cNvSpPr>
            <p:nvPr/>
          </p:nvSpPr>
          <p:spPr bwMode="auto">
            <a:xfrm flipH="1">
              <a:off x="3153634" y="5031437"/>
              <a:ext cx="2614356" cy="27192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Georgia" panose="02040502050405020303" pitchFamily="18" charset="0"/>
              </a:endParaRPr>
            </a:p>
          </p:txBody>
        </p:sp>
        <p:sp>
          <p:nvSpPr>
            <p:cNvPr id="243" name="Line 16"/>
            <p:cNvSpPr>
              <a:spLocks noChangeShapeType="1"/>
            </p:cNvSpPr>
            <p:nvPr/>
          </p:nvSpPr>
          <p:spPr bwMode="auto">
            <a:xfrm flipH="1">
              <a:off x="3376865" y="5031437"/>
              <a:ext cx="2391126" cy="77175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Georgia" panose="02040502050405020303" pitchFamily="18" charset="0"/>
              </a:endParaRPr>
            </a:p>
          </p:txBody>
        </p:sp>
        <p:sp>
          <p:nvSpPr>
            <p:cNvPr id="244" name="Line 17"/>
            <p:cNvSpPr>
              <a:spLocks noChangeShapeType="1"/>
            </p:cNvSpPr>
            <p:nvPr/>
          </p:nvSpPr>
          <p:spPr bwMode="auto">
            <a:xfrm flipH="1">
              <a:off x="3787787" y="5031437"/>
              <a:ext cx="1980203" cy="1133954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Georgia" panose="02040502050405020303" pitchFamily="18" charset="0"/>
              </a:endParaRPr>
            </a:p>
          </p:txBody>
        </p:sp>
        <p:sp>
          <p:nvSpPr>
            <p:cNvPr id="245" name="Line 18"/>
            <p:cNvSpPr>
              <a:spLocks noChangeShapeType="1"/>
            </p:cNvSpPr>
            <p:nvPr/>
          </p:nvSpPr>
          <p:spPr bwMode="auto">
            <a:xfrm flipH="1">
              <a:off x="4856186" y="5031437"/>
              <a:ext cx="911804" cy="12473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Georgia" panose="02040502050405020303" pitchFamily="18" charset="0"/>
              </a:endParaRPr>
            </a:p>
          </p:txBody>
        </p:sp>
        <p:sp>
          <p:nvSpPr>
            <p:cNvPr id="246" name="Line 19"/>
            <p:cNvSpPr>
              <a:spLocks noChangeShapeType="1"/>
            </p:cNvSpPr>
            <p:nvPr/>
          </p:nvSpPr>
          <p:spPr bwMode="auto">
            <a:xfrm flipH="1">
              <a:off x="5330413" y="5031437"/>
              <a:ext cx="437577" cy="9754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Georgia" panose="02040502050405020303" pitchFamily="18" charset="0"/>
              </a:endParaRPr>
            </a:p>
          </p:txBody>
        </p:sp>
        <p:sp>
          <p:nvSpPr>
            <p:cNvPr id="247" name="Line 20"/>
            <p:cNvSpPr>
              <a:spLocks noChangeShapeType="1"/>
            </p:cNvSpPr>
            <p:nvPr/>
          </p:nvSpPr>
          <p:spPr bwMode="auto">
            <a:xfrm flipH="1">
              <a:off x="5653598" y="5031437"/>
              <a:ext cx="114392" cy="53505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Georgia" panose="02040502050405020303" pitchFamily="18" charset="0"/>
              </a:endParaRPr>
            </a:p>
          </p:txBody>
        </p:sp>
        <p:sp>
          <p:nvSpPr>
            <p:cNvPr id="248" name="Line 21"/>
            <p:cNvSpPr>
              <a:spLocks noChangeShapeType="1"/>
            </p:cNvSpPr>
            <p:nvPr/>
          </p:nvSpPr>
          <p:spPr bwMode="auto">
            <a:xfrm flipH="1" flipV="1">
              <a:off x="5330413" y="4059319"/>
              <a:ext cx="323185" cy="4392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Georgia" panose="02040502050405020303" pitchFamily="18" charset="0"/>
              </a:endParaRPr>
            </a:p>
          </p:txBody>
        </p:sp>
        <p:sp>
          <p:nvSpPr>
            <p:cNvPr id="249" name="Line 22"/>
            <p:cNvSpPr>
              <a:spLocks noChangeShapeType="1"/>
            </p:cNvSpPr>
            <p:nvPr/>
          </p:nvSpPr>
          <p:spPr bwMode="auto">
            <a:xfrm flipH="1" flipV="1">
              <a:off x="4856186" y="3786289"/>
              <a:ext cx="797412" cy="712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Georgia" panose="02040502050405020303" pitchFamily="18" charset="0"/>
              </a:endParaRPr>
            </a:p>
          </p:txBody>
        </p:sp>
        <p:sp>
          <p:nvSpPr>
            <p:cNvPr id="250" name="Line 23"/>
            <p:cNvSpPr>
              <a:spLocks noChangeShapeType="1"/>
            </p:cNvSpPr>
            <p:nvPr/>
          </p:nvSpPr>
          <p:spPr bwMode="auto">
            <a:xfrm flipH="1" flipV="1">
              <a:off x="4309770" y="3730142"/>
              <a:ext cx="1343828" cy="76844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Georgia" panose="02040502050405020303" pitchFamily="18" charset="0"/>
              </a:endParaRPr>
            </a:p>
          </p:txBody>
        </p:sp>
        <p:sp>
          <p:nvSpPr>
            <p:cNvPr id="251" name="Line 24"/>
            <p:cNvSpPr>
              <a:spLocks noChangeShapeType="1"/>
            </p:cNvSpPr>
            <p:nvPr/>
          </p:nvSpPr>
          <p:spPr bwMode="auto">
            <a:xfrm flipH="1" flipV="1">
              <a:off x="3787787" y="3900786"/>
              <a:ext cx="1865811" cy="59780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Georgia" panose="02040502050405020303" pitchFamily="18" charset="0"/>
              </a:endParaRPr>
            </a:p>
          </p:txBody>
        </p:sp>
        <p:sp>
          <p:nvSpPr>
            <p:cNvPr id="252" name="Line 25"/>
            <p:cNvSpPr>
              <a:spLocks noChangeShapeType="1"/>
            </p:cNvSpPr>
            <p:nvPr/>
          </p:nvSpPr>
          <p:spPr bwMode="auto">
            <a:xfrm flipH="1" flipV="1">
              <a:off x="3376865" y="4261890"/>
              <a:ext cx="2276733" cy="2367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Georgia" panose="02040502050405020303" pitchFamily="18" charset="0"/>
              </a:endParaRPr>
            </a:p>
          </p:txBody>
        </p:sp>
        <p:sp>
          <p:nvSpPr>
            <p:cNvPr id="253" name="Line 26"/>
            <p:cNvSpPr>
              <a:spLocks noChangeShapeType="1"/>
            </p:cNvSpPr>
            <p:nvPr/>
          </p:nvSpPr>
          <p:spPr bwMode="auto">
            <a:xfrm flipH="1">
              <a:off x="3153634" y="4498588"/>
              <a:ext cx="2499965" cy="2631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Georgia" panose="02040502050405020303" pitchFamily="18" charset="0"/>
              </a:endParaRPr>
            </a:p>
          </p:txBody>
        </p:sp>
        <p:sp>
          <p:nvSpPr>
            <p:cNvPr id="254" name="Line 27"/>
            <p:cNvSpPr>
              <a:spLocks noChangeShapeType="1"/>
            </p:cNvSpPr>
            <p:nvPr/>
          </p:nvSpPr>
          <p:spPr bwMode="auto">
            <a:xfrm flipH="1">
              <a:off x="3153634" y="4498588"/>
              <a:ext cx="2499965" cy="80477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Georgia" panose="02040502050405020303" pitchFamily="18" charset="0"/>
              </a:endParaRPr>
            </a:p>
          </p:txBody>
        </p:sp>
        <p:sp>
          <p:nvSpPr>
            <p:cNvPr id="255" name="Line 28"/>
            <p:cNvSpPr>
              <a:spLocks noChangeShapeType="1"/>
            </p:cNvSpPr>
            <p:nvPr/>
          </p:nvSpPr>
          <p:spPr bwMode="auto">
            <a:xfrm flipH="1">
              <a:off x="3376865" y="4498588"/>
              <a:ext cx="2276733" cy="130459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Georgia" panose="02040502050405020303" pitchFamily="18" charset="0"/>
              </a:endParaRPr>
            </a:p>
          </p:txBody>
        </p:sp>
        <p:sp>
          <p:nvSpPr>
            <p:cNvPr id="256" name="Line 29"/>
            <p:cNvSpPr>
              <a:spLocks noChangeShapeType="1"/>
            </p:cNvSpPr>
            <p:nvPr/>
          </p:nvSpPr>
          <p:spPr bwMode="auto">
            <a:xfrm flipH="1">
              <a:off x="3376865" y="4059319"/>
              <a:ext cx="1953549" cy="20257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Georgia" panose="02040502050405020303" pitchFamily="18" charset="0"/>
              </a:endParaRPr>
            </a:p>
          </p:txBody>
        </p:sp>
        <p:sp>
          <p:nvSpPr>
            <p:cNvPr id="257" name="Line 30"/>
            <p:cNvSpPr>
              <a:spLocks noChangeShapeType="1"/>
            </p:cNvSpPr>
            <p:nvPr/>
          </p:nvSpPr>
          <p:spPr bwMode="auto">
            <a:xfrm flipH="1">
              <a:off x="3153634" y="4059319"/>
              <a:ext cx="2176779" cy="7023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Georgia" panose="02040502050405020303" pitchFamily="18" charset="0"/>
              </a:endParaRPr>
            </a:p>
          </p:txBody>
        </p:sp>
        <p:sp>
          <p:nvSpPr>
            <p:cNvPr id="258" name="Line 31"/>
            <p:cNvSpPr>
              <a:spLocks noChangeShapeType="1"/>
            </p:cNvSpPr>
            <p:nvPr/>
          </p:nvSpPr>
          <p:spPr bwMode="auto">
            <a:xfrm flipH="1">
              <a:off x="3787787" y="4059319"/>
              <a:ext cx="1542626" cy="21060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Georgia" panose="02040502050405020303" pitchFamily="18" charset="0"/>
              </a:endParaRPr>
            </a:p>
          </p:txBody>
        </p:sp>
        <p:sp>
          <p:nvSpPr>
            <p:cNvPr id="259" name="Line 32"/>
            <p:cNvSpPr>
              <a:spLocks noChangeShapeType="1"/>
            </p:cNvSpPr>
            <p:nvPr/>
          </p:nvSpPr>
          <p:spPr bwMode="auto">
            <a:xfrm>
              <a:off x="5330413" y="4059319"/>
              <a:ext cx="323185" cy="150716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Georgia" panose="02040502050405020303" pitchFamily="18" charset="0"/>
              </a:endParaRPr>
            </a:p>
          </p:txBody>
        </p:sp>
        <p:sp>
          <p:nvSpPr>
            <p:cNvPr id="260" name="Line 33"/>
            <p:cNvSpPr>
              <a:spLocks noChangeShapeType="1"/>
            </p:cNvSpPr>
            <p:nvPr/>
          </p:nvSpPr>
          <p:spPr bwMode="auto">
            <a:xfrm flipH="1" flipV="1">
              <a:off x="4309770" y="3730142"/>
              <a:ext cx="546416" cy="561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Georgia" panose="02040502050405020303" pitchFamily="18" charset="0"/>
              </a:endParaRPr>
            </a:p>
          </p:txBody>
        </p:sp>
        <p:sp>
          <p:nvSpPr>
            <p:cNvPr id="261" name="Line 34"/>
            <p:cNvSpPr>
              <a:spLocks noChangeShapeType="1"/>
            </p:cNvSpPr>
            <p:nvPr/>
          </p:nvSpPr>
          <p:spPr bwMode="auto">
            <a:xfrm>
              <a:off x="4856186" y="3786289"/>
              <a:ext cx="0" cy="249249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Georgia" panose="02040502050405020303" pitchFamily="18" charset="0"/>
              </a:endParaRPr>
            </a:p>
          </p:txBody>
        </p:sp>
        <p:sp>
          <p:nvSpPr>
            <p:cNvPr id="262" name="Line 35"/>
            <p:cNvSpPr>
              <a:spLocks noChangeShapeType="1"/>
            </p:cNvSpPr>
            <p:nvPr/>
          </p:nvSpPr>
          <p:spPr bwMode="auto">
            <a:xfrm>
              <a:off x="4856186" y="3786289"/>
              <a:ext cx="474227" cy="22205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Georgia" panose="02040502050405020303" pitchFamily="18" charset="0"/>
              </a:endParaRPr>
            </a:p>
          </p:txBody>
        </p:sp>
        <p:sp>
          <p:nvSpPr>
            <p:cNvPr id="263" name="Line 36"/>
            <p:cNvSpPr>
              <a:spLocks noChangeShapeType="1"/>
            </p:cNvSpPr>
            <p:nvPr/>
          </p:nvSpPr>
          <p:spPr bwMode="auto">
            <a:xfrm flipH="1">
              <a:off x="3153634" y="3900786"/>
              <a:ext cx="634154" cy="140258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Georgia" panose="02040502050405020303" pitchFamily="18" charset="0"/>
              </a:endParaRPr>
            </a:p>
          </p:txBody>
        </p:sp>
        <p:sp>
          <p:nvSpPr>
            <p:cNvPr id="264" name="Line 37"/>
            <p:cNvSpPr>
              <a:spLocks noChangeShapeType="1"/>
            </p:cNvSpPr>
            <p:nvPr/>
          </p:nvSpPr>
          <p:spPr bwMode="auto">
            <a:xfrm>
              <a:off x="3787787" y="3900786"/>
              <a:ext cx="0" cy="2264606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Georgia" panose="02040502050405020303" pitchFamily="18" charset="0"/>
              </a:endParaRPr>
            </a:p>
          </p:txBody>
        </p:sp>
        <p:sp>
          <p:nvSpPr>
            <p:cNvPr id="265" name="Line 38"/>
            <p:cNvSpPr>
              <a:spLocks noChangeShapeType="1"/>
            </p:cNvSpPr>
            <p:nvPr/>
          </p:nvSpPr>
          <p:spPr bwMode="auto">
            <a:xfrm>
              <a:off x="3376865" y="4261890"/>
              <a:ext cx="932905" cy="207414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Georgia" panose="02040502050405020303" pitchFamily="18" charset="0"/>
              </a:endParaRPr>
            </a:p>
          </p:txBody>
        </p:sp>
        <p:sp>
          <p:nvSpPr>
            <p:cNvPr id="266" name="Line 39"/>
            <p:cNvSpPr>
              <a:spLocks noChangeShapeType="1"/>
            </p:cNvSpPr>
            <p:nvPr/>
          </p:nvSpPr>
          <p:spPr bwMode="auto">
            <a:xfrm flipV="1">
              <a:off x="3787787" y="5566487"/>
              <a:ext cx="1865811" cy="598904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Georgia" panose="02040502050405020303" pitchFamily="18" charset="0"/>
              </a:endParaRPr>
            </a:p>
          </p:txBody>
        </p:sp>
        <p:sp>
          <p:nvSpPr>
            <p:cNvPr id="267" name="Oval 40"/>
            <p:cNvSpPr>
              <a:spLocks noChangeArrowheads="1"/>
            </p:cNvSpPr>
            <p:nvPr/>
          </p:nvSpPr>
          <p:spPr bwMode="auto">
            <a:xfrm>
              <a:off x="5538242" y="4679459"/>
              <a:ext cx="638816" cy="737853"/>
            </a:xfrm>
            <a:prstGeom prst="ellipse">
              <a:avLst/>
            </a:prstGeom>
            <a:solidFill>
              <a:srgbClr val="0000FF"/>
            </a:solidFill>
            <a:ln w="174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A</a:t>
              </a:r>
              <a:endParaRPr lang="en-US" sz="24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268" name="Oval 42"/>
            <p:cNvSpPr>
              <a:spLocks noChangeArrowheads="1"/>
            </p:cNvSpPr>
            <p:nvPr/>
          </p:nvSpPr>
          <p:spPr bwMode="auto">
            <a:xfrm>
              <a:off x="5426053" y="4108385"/>
              <a:ext cx="483112" cy="478903"/>
            </a:xfrm>
            <a:prstGeom prst="ellipse">
              <a:avLst/>
            </a:prstGeom>
            <a:solidFill>
              <a:srgbClr val="0000FF"/>
            </a:solidFill>
            <a:ln w="174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Georgia" panose="02040502050405020303" pitchFamily="18" charset="0"/>
              </a:endParaRPr>
            </a:p>
          </p:txBody>
        </p:sp>
        <p:sp>
          <p:nvSpPr>
            <p:cNvPr id="269" name="Oval 44"/>
            <p:cNvSpPr>
              <a:spLocks noChangeArrowheads="1"/>
            </p:cNvSpPr>
            <p:nvPr/>
          </p:nvSpPr>
          <p:spPr bwMode="auto">
            <a:xfrm>
              <a:off x="5284878" y="4014181"/>
              <a:ext cx="91069" cy="89175"/>
            </a:xfrm>
            <a:prstGeom prst="ellipse">
              <a:avLst/>
            </a:prstGeom>
            <a:solidFill>
              <a:srgbClr val="0000FF"/>
            </a:solidFill>
            <a:ln w="174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Georgia" panose="02040502050405020303" pitchFamily="18" charset="0"/>
              </a:endParaRPr>
            </a:p>
          </p:txBody>
        </p:sp>
        <p:sp>
          <p:nvSpPr>
            <p:cNvPr id="270" name="Oval 46"/>
            <p:cNvSpPr>
              <a:spLocks noChangeArrowheads="1"/>
            </p:cNvSpPr>
            <p:nvPr/>
          </p:nvSpPr>
          <p:spPr bwMode="auto">
            <a:xfrm>
              <a:off x="4838417" y="3768674"/>
              <a:ext cx="36650" cy="36331"/>
            </a:xfrm>
            <a:prstGeom prst="ellipse">
              <a:avLst/>
            </a:prstGeom>
            <a:solidFill>
              <a:srgbClr val="0000FF"/>
            </a:solidFill>
            <a:ln w="174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Georgia" panose="02040502050405020303" pitchFamily="18" charset="0"/>
              </a:endParaRPr>
            </a:p>
          </p:txBody>
        </p:sp>
        <p:sp>
          <p:nvSpPr>
            <p:cNvPr id="271" name="Oval 48"/>
            <p:cNvSpPr>
              <a:spLocks noChangeArrowheads="1"/>
            </p:cNvSpPr>
            <p:nvPr/>
          </p:nvSpPr>
          <p:spPr bwMode="auto">
            <a:xfrm>
              <a:off x="4285337" y="3705921"/>
              <a:ext cx="48866" cy="47340"/>
            </a:xfrm>
            <a:prstGeom prst="ellipse">
              <a:avLst/>
            </a:prstGeom>
            <a:solidFill>
              <a:srgbClr val="0000FF"/>
            </a:solidFill>
            <a:ln w="174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Georgia" panose="02040502050405020303" pitchFamily="18" charset="0"/>
              </a:endParaRPr>
            </a:p>
          </p:txBody>
        </p:sp>
        <p:sp>
          <p:nvSpPr>
            <p:cNvPr id="272" name="Oval 50"/>
            <p:cNvSpPr>
              <a:spLocks noChangeArrowheads="1"/>
            </p:cNvSpPr>
            <p:nvPr/>
          </p:nvSpPr>
          <p:spPr bwMode="auto">
            <a:xfrm>
              <a:off x="3760023" y="3873262"/>
              <a:ext cx="54420" cy="53946"/>
            </a:xfrm>
            <a:prstGeom prst="ellipse">
              <a:avLst/>
            </a:prstGeom>
            <a:solidFill>
              <a:srgbClr val="0000FF"/>
            </a:solidFill>
            <a:ln w="174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Georgia" panose="02040502050405020303" pitchFamily="18" charset="0"/>
              </a:endParaRPr>
            </a:p>
          </p:txBody>
        </p:sp>
        <p:sp>
          <p:nvSpPr>
            <p:cNvPr id="273" name="Oval 52"/>
            <p:cNvSpPr>
              <a:spLocks noChangeArrowheads="1"/>
            </p:cNvSpPr>
            <p:nvPr/>
          </p:nvSpPr>
          <p:spPr bwMode="auto">
            <a:xfrm>
              <a:off x="3364649" y="4250880"/>
              <a:ext cx="24433" cy="23120"/>
            </a:xfrm>
            <a:prstGeom prst="ellipse">
              <a:avLst/>
            </a:prstGeom>
            <a:solidFill>
              <a:srgbClr val="0000FF"/>
            </a:solidFill>
            <a:ln w="174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Georgia" panose="02040502050405020303" pitchFamily="18" charset="0"/>
              </a:endParaRPr>
            </a:p>
          </p:txBody>
        </p:sp>
        <p:sp>
          <p:nvSpPr>
            <p:cNvPr id="274" name="Oval 54"/>
            <p:cNvSpPr>
              <a:spLocks noChangeArrowheads="1"/>
            </p:cNvSpPr>
            <p:nvPr/>
          </p:nvSpPr>
          <p:spPr bwMode="auto">
            <a:xfrm>
              <a:off x="3138086" y="4747398"/>
              <a:ext cx="29987" cy="29725"/>
            </a:xfrm>
            <a:prstGeom prst="ellipse">
              <a:avLst/>
            </a:prstGeom>
            <a:solidFill>
              <a:srgbClr val="0000FF"/>
            </a:solidFill>
            <a:ln w="174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Georgia" panose="02040502050405020303" pitchFamily="18" charset="0"/>
              </a:endParaRPr>
            </a:p>
          </p:txBody>
        </p:sp>
        <p:sp>
          <p:nvSpPr>
            <p:cNvPr id="275" name="Oval 56"/>
            <p:cNvSpPr>
              <a:spLocks noChangeArrowheads="1"/>
            </p:cNvSpPr>
            <p:nvPr/>
          </p:nvSpPr>
          <p:spPr bwMode="auto">
            <a:xfrm>
              <a:off x="3144749" y="5294559"/>
              <a:ext cx="17770" cy="17615"/>
            </a:xfrm>
            <a:prstGeom prst="ellipse">
              <a:avLst/>
            </a:prstGeom>
            <a:solidFill>
              <a:srgbClr val="0000FF"/>
            </a:solidFill>
            <a:ln w="174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Georgia" panose="02040502050405020303" pitchFamily="18" charset="0"/>
              </a:endParaRPr>
            </a:p>
          </p:txBody>
        </p:sp>
        <p:sp>
          <p:nvSpPr>
            <p:cNvPr id="276" name="Oval 58"/>
            <p:cNvSpPr>
              <a:spLocks noChangeArrowheads="1"/>
            </p:cNvSpPr>
            <p:nvPr/>
          </p:nvSpPr>
          <p:spPr bwMode="auto">
            <a:xfrm>
              <a:off x="3373533" y="5799883"/>
              <a:ext cx="6664" cy="6606"/>
            </a:xfrm>
            <a:prstGeom prst="ellipse">
              <a:avLst/>
            </a:prstGeom>
            <a:solidFill>
              <a:srgbClr val="0000FF"/>
            </a:solidFill>
            <a:ln w="174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Georgia" panose="02040502050405020303" pitchFamily="18" charset="0"/>
              </a:endParaRPr>
            </a:p>
          </p:txBody>
        </p:sp>
        <p:sp>
          <p:nvSpPr>
            <p:cNvPr id="277" name="Oval 60"/>
            <p:cNvSpPr>
              <a:spLocks noChangeArrowheads="1"/>
            </p:cNvSpPr>
            <p:nvPr/>
          </p:nvSpPr>
          <p:spPr bwMode="auto">
            <a:xfrm>
              <a:off x="3772239" y="6149978"/>
              <a:ext cx="29987" cy="30826"/>
            </a:xfrm>
            <a:prstGeom prst="ellipse">
              <a:avLst/>
            </a:prstGeom>
            <a:solidFill>
              <a:srgbClr val="0000FF"/>
            </a:solidFill>
            <a:ln w="174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Georgia" panose="02040502050405020303" pitchFamily="18" charset="0"/>
              </a:endParaRPr>
            </a:p>
          </p:txBody>
        </p:sp>
        <p:sp>
          <p:nvSpPr>
            <p:cNvPr id="278" name="Oval 62"/>
            <p:cNvSpPr>
              <a:spLocks noChangeArrowheads="1"/>
            </p:cNvSpPr>
            <p:nvPr/>
          </p:nvSpPr>
          <p:spPr bwMode="auto">
            <a:xfrm>
              <a:off x="4306439" y="6332732"/>
              <a:ext cx="6664" cy="6606"/>
            </a:xfrm>
            <a:prstGeom prst="ellipse">
              <a:avLst/>
            </a:prstGeom>
            <a:solidFill>
              <a:srgbClr val="0000FF"/>
            </a:solidFill>
            <a:ln w="174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Georgia" panose="02040502050405020303" pitchFamily="18" charset="0"/>
              </a:endParaRPr>
            </a:p>
          </p:txBody>
        </p:sp>
        <p:sp>
          <p:nvSpPr>
            <p:cNvPr id="279" name="Oval 64"/>
            <p:cNvSpPr>
              <a:spLocks noChangeArrowheads="1"/>
            </p:cNvSpPr>
            <p:nvPr/>
          </p:nvSpPr>
          <p:spPr bwMode="auto">
            <a:xfrm>
              <a:off x="4853965" y="6276585"/>
              <a:ext cx="5553" cy="5505"/>
            </a:xfrm>
            <a:prstGeom prst="ellipse">
              <a:avLst/>
            </a:prstGeom>
            <a:solidFill>
              <a:srgbClr val="0000FF"/>
            </a:solidFill>
            <a:ln w="174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Georgia" panose="02040502050405020303" pitchFamily="18" charset="0"/>
              </a:endParaRPr>
            </a:p>
          </p:txBody>
        </p:sp>
        <p:sp>
          <p:nvSpPr>
            <p:cNvPr id="280" name="Oval 66"/>
            <p:cNvSpPr>
              <a:spLocks noChangeArrowheads="1"/>
            </p:cNvSpPr>
            <p:nvPr/>
          </p:nvSpPr>
          <p:spPr bwMode="auto">
            <a:xfrm>
              <a:off x="5327081" y="6003555"/>
              <a:ext cx="6664" cy="6606"/>
            </a:xfrm>
            <a:prstGeom prst="ellipse">
              <a:avLst/>
            </a:prstGeom>
            <a:solidFill>
              <a:srgbClr val="0000FF"/>
            </a:solidFill>
            <a:ln w="174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Georgia" panose="02040502050405020303" pitchFamily="18" charset="0"/>
              </a:endParaRPr>
            </a:p>
          </p:txBody>
        </p:sp>
        <p:sp>
          <p:nvSpPr>
            <p:cNvPr id="281" name="Oval 68"/>
            <p:cNvSpPr>
              <a:spLocks noChangeArrowheads="1"/>
            </p:cNvSpPr>
            <p:nvPr/>
          </p:nvSpPr>
          <p:spPr bwMode="auto">
            <a:xfrm>
              <a:off x="5648045" y="5560983"/>
              <a:ext cx="12217" cy="12111"/>
            </a:xfrm>
            <a:prstGeom prst="ellipse">
              <a:avLst/>
            </a:prstGeom>
            <a:solidFill>
              <a:srgbClr val="0000FF"/>
            </a:solidFill>
            <a:ln w="174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Georgia" panose="02040502050405020303" pitchFamily="18" charset="0"/>
              </a:endParaRPr>
            </a:p>
          </p:txBody>
        </p:sp>
      </p:grpSp>
      <p:cxnSp>
        <p:nvCxnSpPr>
          <p:cNvPr id="282" name="Straight Arrow Connector 281"/>
          <p:cNvCxnSpPr/>
          <p:nvPr/>
        </p:nvCxnSpPr>
        <p:spPr>
          <a:xfrm>
            <a:off x="5536683" y="5494667"/>
            <a:ext cx="407960" cy="14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6199" y="1969268"/>
            <a:ext cx="5868443" cy="1785104"/>
          </a:xfrm>
          <a:prstGeom prst="rect">
            <a:avLst/>
          </a:prstGeom>
          <a:solidFill>
            <a:srgbClr val="F3F8FF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>
                <a:latin typeface="Cambria" panose="02040503050406030204" pitchFamily="18" charset="0"/>
              </a:rPr>
              <a:t>NMA is an </a:t>
            </a:r>
            <a:r>
              <a:rPr lang="en-US" sz="2200" dirty="0">
                <a:solidFill>
                  <a:srgbClr val="0000FF"/>
                </a:solidFill>
                <a:latin typeface="Cambria" panose="02040503050406030204" pitchFamily="18" charset="0"/>
              </a:rPr>
              <a:t>extension</a:t>
            </a:r>
            <a:r>
              <a:rPr lang="en-US" sz="2200" dirty="0">
                <a:latin typeface="Cambria" panose="02040503050406030204" pitchFamily="18" charset="0"/>
              </a:rPr>
              <a:t> of pairwise </a:t>
            </a:r>
            <a:r>
              <a:rPr lang="en-US" sz="2200" dirty="0" smtClean="0">
                <a:latin typeface="Cambria" panose="02040503050406030204" pitchFamily="18" charset="0"/>
              </a:rPr>
              <a:t>meta-analysis that simultaneously compares </a:t>
            </a:r>
            <a:r>
              <a:rPr lang="en-US" sz="2200" dirty="0">
                <a:solidFill>
                  <a:srgbClr val="0000FF"/>
                </a:solidFill>
                <a:latin typeface="Cambria" panose="02040503050406030204" pitchFamily="18" charset="0"/>
              </a:rPr>
              <a:t>multiple treatments</a:t>
            </a:r>
            <a:r>
              <a:rPr lang="en-US" sz="2200" dirty="0" smtClean="0">
                <a:latin typeface="Cambria" panose="02040503050406030204" pitchFamily="18" charset="0"/>
              </a:rPr>
              <a:t> </a:t>
            </a:r>
            <a:r>
              <a:rPr lang="en-US" sz="2200" dirty="0">
                <a:latin typeface="Cambria" panose="02040503050406030204" pitchFamily="18" charset="0"/>
              </a:rPr>
              <a:t>for a medical condition from </a:t>
            </a:r>
            <a:r>
              <a:rPr lang="en-US" sz="2200" dirty="0" smtClean="0">
                <a:latin typeface="Cambria" panose="02040503050406030204" pitchFamily="18" charset="0"/>
              </a:rPr>
              <a:t>two or more </a:t>
            </a:r>
            <a:r>
              <a:rPr lang="en-US" sz="2200" dirty="0">
                <a:latin typeface="Cambria" panose="02040503050406030204" pitchFamily="18" charset="0"/>
              </a:rPr>
              <a:t>studies </a:t>
            </a:r>
            <a:r>
              <a:rPr lang="en-US" sz="2200" dirty="0" smtClean="0">
                <a:latin typeface="Cambria" panose="02040503050406030204" pitchFamily="18" charset="0"/>
              </a:rPr>
              <a:t>that have one treatment in common</a:t>
            </a:r>
            <a:endParaRPr lang="en-US" sz="2200" dirty="0">
              <a:latin typeface="Cambria" panose="02040503050406030204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72546" y="4248090"/>
            <a:ext cx="1076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mbria" panose="02040503050406030204" pitchFamily="18" charset="0"/>
              </a:rPr>
              <a:t>RCTs</a:t>
            </a:r>
            <a:endParaRPr lang="en-US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54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715000" y="6369050"/>
            <a:ext cx="2133600" cy="365125"/>
          </a:xfrm>
        </p:spPr>
        <p:txBody>
          <a:bodyPr/>
          <a:lstStyle/>
          <a:p>
            <a:pPr>
              <a:defRPr/>
            </a:pPr>
            <a:fld id="{7B5FE781-37DD-4402-B913-F53B005E31E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97" name="Rectangle 196"/>
          <p:cNvSpPr/>
          <p:nvPr/>
        </p:nvSpPr>
        <p:spPr>
          <a:xfrm>
            <a:off x="7170671" y="5105400"/>
            <a:ext cx="1973329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1" name="Title 1"/>
          <p:cNvSpPr>
            <a:spLocks noGrp="1"/>
          </p:cNvSpPr>
          <p:nvPr>
            <p:ph type="title"/>
          </p:nvPr>
        </p:nvSpPr>
        <p:spPr>
          <a:xfrm>
            <a:off x="446088" y="577850"/>
            <a:ext cx="8229600" cy="690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l-GR" sz="3200" dirty="0"/>
              <a:t>Network </a:t>
            </a:r>
            <a:r>
              <a:rPr lang="en-US" altLang="el-GR" sz="3200" dirty="0" smtClean="0"/>
              <a:t>Meta-analysis (NMA)</a:t>
            </a:r>
            <a:endParaRPr lang="en-US" altLang="el-GR" sz="3200" dirty="0"/>
          </a:p>
        </p:txBody>
      </p:sp>
      <p:sp>
        <p:nvSpPr>
          <p:cNvPr id="2" name="Rectangle 1"/>
          <p:cNvSpPr/>
          <p:nvPr/>
        </p:nvSpPr>
        <p:spPr>
          <a:xfrm>
            <a:off x="6327395" y="6498167"/>
            <a:ext cx="28166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err="1"/>
              <a:t>Nikolakopoulou</a:t>
            </a:r>
            <a:r>
              <a:rPr lang="en-GB" sz="1400" dirty="0"/>
              <a:t> et </a:t>
            </a:r>
            <a:r>
              <a:rPr lang="en-GB" sz="1400" dirty="0" smtClean="0"/>
              <a:t>al </a:t>
            </a:r>
            <a:r>
              <a:rPr lang="en-GB" sz="1400" dirty="0" err="1" smtClean="0"/>
              <a:t>PLoSOne</a:t>
            </a:r>
            <a:r>
              <a:rPr lang="en-GB" sz="1400" dirty="0" smtClean="0"/>
              <a:t> </a:t>
            </a:r>
            <a:r>
              <a:rPr lang="en-GB" sz="1400" dirty="0"/>
              <a:t>2013 </a:t>
            </a:r>
          </a:p>
        </p:txBody>
      </p:sp>
      <p:sp>
        <p:nvSpPr>
          <p:cNvPr id="120" name="Rectangle 64"/>
          <p:cNvSpPr>
            <a:spLocks noChangeArrowheads="1"/>
          </p:cNvSpPr>
          <p:nvPr/>
        </p:nvSpPr>
        <p:spPr bwMode="auto">
          <a:xfrm>
            <a:off x="1828800" y="6593654"/>
            <a:ext cx="2007204" cy="225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Number of publications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1" name="Rectangle 50"/>
          <p:cNvSpPr>
            <a:spLocks noChangeArrowheads="1"/>
          </p:cNvSpPr>
          <p:nvPr/>
        </p:nvSpPr>
        <p:spPr bwMode="auto">
          <a:xfrm flipH="1">
            <a:off x="227108" y="5955572"/>
            <a:ext cx="349006" cy="18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1997</a:t>
            </a: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2" name="Rectangle 51"/>
          <p:cNvSpPr>
            <a:spLocks noChangeArrowheads="1"/>
          </p:cNvSpPr>
          <p:nvPr/>
        </p:nvSpPr>
        <p:spPr bwMode="auto">
          <a:xfrm flipH="1">
            <a:off x="227108" y="5647986"/>
            <a:ext cx="349006" cy="18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2000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Rectangle 52"/>
          <p:cNvSpPr>
            <a:spLocks noChangeArrowheads="1"/>
          </p:cNvSpPr>
          <p:nvPr/>
        </p:nvSpPr>
        <p:spPr bwMode="auto">
          <a:xfrm flipH="1">
            <a:off x="227108" y="5338416"/>
            <a:ext cx="349006" cy="18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2002</a:t>
            </a: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" name="Rectangle 53"/>
          <p:cNvSpPr>
            <a:spLocks noChangeArrowheads="1"/>
          </p:cNvSpPr>
          <p:nvPr/>
        </p:nvSpPr>
        <p:spPr bwMode="auto">
          <a:xfrm flipH="1">
            <a:off x="227108" y="5030830"/>
            <a:ext cx="349006" cy="18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2003</a:t>
            </a: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Rectangle 54"/>
          <p:cNvSpPr>
            <a:spLocks noChangeArrowheads="1"/>
          </p:cNvSpPr>
          <p:nvPr/>
        </p:nvSpPr>
        <p:spPr bwMode="auto">
          <a:xfrm flipH="1">
            <a:off x="227108" y="4723245"/>
            <a:ext cx="349006" cy="18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2004</a:t>
            </a: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Rectangle 55"/>
          <p:cNvSpPr>
            <a:spLocks noChangeArrowheads="1"/>
          </p:cNvSpPr>
          <p:nvPr/>
        </p:nvSpPr>
        <p:spPr bwMode="auto">
          <a:xfrm flipH="1">
            <a:off x="227108" y="4415658"/>
            <a:ext cx="349006" cy="18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2005</a:t>
            </a: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7" name="Rectangle 56"/>
          <p:cNvSpPr>
            <a:spLocks noChangeArrowheads="1"/>
          </p:cNvSpPr>
          <p:nvPr/>
        </p:nvSpPr>
        <p:spPr bwMode="auto">
          <a:xfrm flipH="1">
            <a:off x="227108" y="4109065"/>
            <a:ext cx="349006" cy="18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2006</a:t>
            </a: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Rectangle 57"/>
          <p:cNvSpPr>
            <a:spLocks noChangeArrowheads="1"/>
          </p:cNvSpPr>
          <p:nvPr/>
        </p:nvSpPr>
        <p:spPr bwMode="auto">
          <a:xfrm flipH="1">
            <a:off x="227108" y="3801479"/>
            <a:ext cx="349006" cy="18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2007</a:t>
            </a: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9" name="Rectangle 58"/>
          <p:cNvSpPr>
            <a:spLocks noChangeArrowheads="1"/>
          </p:cNvSpPr>
          <p:nvPr/>
        </p:nvSpPr>
        <p:spPr bwMode="auto">
          <a:xfrm flipH="1">
            <a:off x="227108" y="3493893"/>
            <a:ext cx="349006" cy="18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2008</a:t>
            </a: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0" name="Rectangle 59"/>
          <p:cNvSpPr>
            <a:spLocks noChangeArrowheads="1"/>
          </p:cNvSpPr>
          <p:nvPr/>
        </p:nvSpPr>
        <p:spPr bwMode="auto">
          <a:xfrm flipH="1">
            <a:off x="227108" y="3186307"/>
            <a:ext cx="349006" cy="18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2009</a:t>
            </a: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Rectangle 60"/>
          <p:cNvSpPr>
            <a:spLocks noChangeArrowheads="1"/>
          </p:cNvSpPr>
          <p:nvPr/>
        </p:nvSpPr>
        <p:spPr bwMode="auto">
          <a:xfrm flipH="1">
            <a:off x="227108" y="2879713"/>
            <a:ext cx="349006" cy="18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2010</a:t>
            </a: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2" name="Rectangle 61"/>
          <p:cNvSpPr>
            <a:spLocks noChangeArrowheads="1"/>
          </p:cNvSpPr>
          <p:nvPr/>
        </p:nvSpPr>
        <p:spPr bwMode="auto">
          <a:xfrm flipH="1">
            <a:off x="227108" y="2569151"/>
            <a:ext cx="349006" cy="18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2011</a:t>
            </a: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Rectangle 62"/>
          <p:cNvSpPr>
            <a:spLocks noChangeArrowheads="1"/>
          </p:cNvSpPr>
          <p:nvPr/>
        </p:nvSpPr>
        <p:spPr bwMode="auto">
          <a:xfrm flipH="1">
            <a:off x="227108" y="2261565"/>
            <a:ext cx="349006" cy="18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2012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Rectangle 15"/>
          <p:cNvSpPr>
            <a:spLocks noChangeArrowheads="1"/>
          </p:cNvSpPr>
          <p:nvPr/>
        </p:nvSpPr>
        <p:spPr bwMode="auto">
          <a:xfrm rot="5400000" flipH="1">
            <a:off x="794976" y="6017065"/>
            <a:ext cx="165380" cy="78934"/>
          </a:xfrm>
          <a:prstGeom prst="rect">
            <a:avLst/>
          </a:prstGeom>
          <a:solidFill>
            <a:schemeClr val="accent5"/>
          </a:solidFill>
          <a:ln w="0">
            <a:solidFill>
              <a:schemeClr val="accent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9" name="Rectangle 16"/>
          <p:cNvSpPr>
            <a:spLocks noChangeArrowheads="1"/>
          </p:cNvSpPr>
          <p:nvPr/>
        </p:nvSpPr>
        <p:spPr bwMode="auto">
          <a:xfrm rot="5400000" flipH="1">
            <a:off x="833637" y="5681132"/>
            <a:ext cx="165380" cy="156258"/>
          </a:xfrm>
          <a:prstGeom prst="rect">
            <a:avLst/>
          </a:prstGeom>
          <a:solidFill>
            <a:schemeClr val="accent5"/>
          </a:solidFill>
          <a:ln w="0">
            <a:solidFill>
              <a:schemeClr val="accent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40" name="Rectangle 17"/>
          <p:cNvSpPr>
            <a:spLocks noChangeArrowheads="1"/>
          </p:cNvSpPr>
          <p:nvPr/>
        </p:nvSpPr>
        <p:spPr bwMode="auto">
          <a:xfrm rot="5400000" flipH="1">
            <a:off x="792544" y="5403346"/>
            <a:ext cx="170243" cy="78934"/>
          </a:xfrm>
          <a:prstGeom prst="rect">
            <a:avLst/>
          </a:prstGeom>
          <a:solidFill>
            <a:schemeClr val="accent5"/>
          </a:solidFill>
          <a:ln w="0">
            <a:solidFill>
              <a:schemeClr val="accent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41" name="Rectangle 18"/>
          <p:cNvSpPr>
            <a:spLocks noChangeArrowheads="1"/>
          </p:cNvSpPr>
          <p:nvPr/>
        </p:nvSpPr>
        <p:spPr bwMode="auto">
          <a:xfrm rot="5400000" flipH="1">
            <a:off x="791733" y="5095943"/>
            <a:ext cx="171864" cy="78934"/>
          </a:xfrm>
          <a:prstGeom prst="rect">
            <a:avLst/>
          </a:prstGeom>
          <a:solidFill>
            <a:schemeClr val="accent5"/>
          </a:solidFill>
          <a:ln w="0">
            <a:solidFill>
              <a:schemeClr val="accent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42" name="Rectangle 19"/>
          <p:cNvSpPr>
            <a:spLocks noChangeArrowheads="1"/>
          </p:cNvSpPr>
          <p:nvPr/>
        </p:nvSpPr>
        <p:spPr bwMode="auto">
          <a:xfrm rot="5400000" flipH="1">
            <a:off x="792544" y="4789167"/>
            <a:ext cx="170243" cy="78934"/>
          </a:xfrm>
          <a:prstGeom prst="rect">
            <a:avLst/>
          </a:prstGeom>
          <a:solidFill>
            <a:schemeClr val="accent5"/>
          </a:solidFill>
          <a:ln w="11">
            <a:solidFill>
              <a:schemeClr val="accent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43" name="Rectangle 20"/>
          <p:cNvSpPr>
            <a:spLocks noChangeArrowheads="1"/>
          </p:cNvSpPr>
          <p:nvPr/>
        </p:nvSpPr>
        <p:spPr bwMode="auto">
          <a:xfrm rot="5400000" flipH="1">
            <a:off x="794976" y="4486341"/>
            <a:ext cx="165380" cy="78934"/>
          </a:xfrm>
          <a:prstGeom prst="rect">
            <a:avLst/>
          </a:prstGeom>
          <a:solidFill>
            <a:schemeClr val="accent5"/>
          </a:solidFill>
          <a:ln w="0">
            <a:solidFill>
              <a:schemeClr val="accent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44" name="Rectangle 21"/>
          <p:cNvSpPr>
            <a:spLocks noChangeArrowheads="1"/>
          </p:cNvSpPr>
          <p:nvPr/>
        </p:nvSpPr>
        <p:spPr bwMode="auto">
          <a:xfrm rot="5400000" flipH="1">
            <a:off x="911768" y="4448486"/>
            <a:ext cx="165380" cy="154646"/>
          </a:xfrm>
          <a:prstGeom prst="rect">
            <a:avLst/>
          </a:prstGeom>
          <a:solidFill>
            <a:schemeClr val="accent5"/>
          </a:solidFill>
          <a:ln w="11">
            <a:solidFill>
              <a:schemeClr val="accent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45" name="Rectangle 22"/>
          <p:cNvSpPr>
            <a:spLocks noChangeArrowheads="1"/>
          </p:cNvSpPr>
          <p:nvPr/>
        </p:nvSpPr>
        <p:spPr bwMode="auto">
          <a:xfrm rot="5400000" flipH="1">
            <a:off x="1028557" y="3945176"/>
            <a:ext cx="165380" cy="546095"/>
          </a:xfrm>
          <a:prstGeom prst="rect">
            <a:avLst/>
          </a:prstGeom>
          <a:solidFill>
            <a:schemeClr val="accent5"/>
          </a:solidFill>
          <a:ln w="0">
            <a:solidFill>
              <a:schemeClr val="accent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46" name="Rectangle 23"/>
          <p:cNvSpPr>
            <a:spLocks noChangeArrowheads="1"/>
          </p:cNvSpPr>
          <p:nvPr/>
        </p:nvSpPr>
        <p:spPr bwMode="auto">
          <a:xfrm rot="5400000" flipH="1">
            <a:off x="1457055" y="4062771"/>
            <a:ext cx="165380" cy="310904"/>
          </a:xfrm>
          <a:prstGeom prst="rect">
            <a:avLst/>
          </a:prstGeom>
          <a:solidFill>
            <a:schemeClr val="accent5"/>
          </a:solidFill>
          <a:ln w="11">
            <a:solidFill>
              <a:schemeClr val="accent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47" name="Rectangle 24"/>
          <p:cNvSpPr>
            <a:spLocks noChangeArrowheads="1"/>
          </p:cNvSpPr>
          <p:nvPr/>
        </p:nvSpPr>
        <p:spPr bwMode="auto">
          <a:xfrm rot="5400000" flipH="1">
            <a:off x="1066407" y="3599109"/>
            <a:ext cx="167002" cy="623418"/>
          </a:xfrm>
          <a:prstGeom prst="rect">
            <a:avLst/>
          </a:prstGeom>
          <a:solidFill>
            <a:schemeClr val="accent5"/>
          </a:solidFill>
          <a:ln w="0">
            <a:solidFill>
              <a:schemeClr val="accent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48" name="Rectangle 25"/>
          <p:cNvSpPr>
            <a:spLocks noChangeArrowheads="1"/>
          </p:cNvSpPr>
          <p:nvPr/>
        </p:nvSpPr>
        <p:spPr bwMode="auto">
          <a:xfrm rot="5400000" flipH="1">
            <a:off x="1416777" y="3872156"/>
            <a:ext cx="167002" cy="77323"/>
          </a:xfrm>
          <a:prstGeom prst="rect">
            <a:avLst/>
          </a:prstGeom>
          <a:solidFill>
            <a:schemeClr val="accent5"/>
          </a:solidFill>
          <a:ln w="11">
            <a:solidFill>
              <a:schemeClr val="accent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49" name="Rectangle 26"/>
          <p:cNvSpPr>
            <a:spLocks noChangeArrowheads="1"/>
          </p:cNvSpPr>
          <p:nvPr/>
        </p:nvSpPr>
        <p:spPr bwMode="auto">
          <a:xfrm rot="5400000" flipH="1">
            <a:off x="989091" y="3370463"/>
            <a:ext cx="165380" cy="467161"/>
          </a:xfrm>
          <a:prstGeom prst="rect">
            <a:avLst/>
          </a:prstGeom>
          <a:solidFill>
            <a:schemeClr val="accent5"/>
          </a:solidFill>
          <a:ln w="0">
            <a:solidFill>
              <a:schemeClr val="accent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50" name="Rectangle 27"/>
          <p:cNvSpPr>
            <a:spLocks noChangeArrowheads="1"/>
          </p:cNvSpPr>
          <p:nvPr/>
        </p:nvSpPr>
        <p:spPr bwMode="auto">
          <a:xfrm rot="5400000" flipH="1">
            <a:off x="1378929" y="3447787"/>
            <a:ext cx="165380" cy="312514"/>
          </a:xfrm>
          <a:prstGeom prst="rect">
            <a:avLst/>
          </a:prstGeom>
          <a:solidFill>
            <a:schemeClr val="accent5"/>
          </a:solidFill>
          <a:ln w="11">
            <a:solidFill>
              <a:schemeClr val="accent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51" name="Rectangle 28"/>
          <p:cNvSpPr>
            <a:spLocks noChangeArrowheads="1"/>
          </p:cNvSpPr>
          <p:nvPr/>
        </p:nvSpPr>
        <p:spPr bwMode="auto">
          <a:xfrm rot="5400000" flipH="1">
            <a:off x="1534380" y="2565972"/>
            <a:ext cx="165380" cy="1557739"/>
          </a:xfrm>
          <a:prstGeom prst="rect">
            <a:avLst/>
          </a:prstGeom>
          <a:solidFill>
            <a:schemeClr val="accent5"/>
          </a:solidFill>
          <a:ln w="0">
            <a:solidFill>
              <a:schemeClr val="accent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52" name="Rectangle 29"/>
          <p:cNvSpPr>
            <a:spLocks noChangeArrowheads="1"/>
          </p:cNvSpPr>
          <p:nvPr/>
        </p:nvSpPr>
        <p:spPr bwMode="auto">
          <a:xfrm rot="5400000" flipH="1">
            <a:off x="2507362" y="3150729"/>
            <a:ext cx="165380" cy="388227"/>
          </a:xfrm>
          <a:prstGeom prst="rect">
            <a:avLst/>
          </a:prstGeom>
          <a:solidFill>
            <a:schemeClr val="accent5"/>
          </a:solidFill>
          <a:ln w="11">
            <a:solidFill>
              <a:schemeClr val="accent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53" name="Rectangle 30"/>
          <p:cNvSpPr>
            <a:spLocks noChangeArrowheads="1"/>
          </p:cNvSpPr>
          <p:nvPr/>
        </p:nvSpPr>
        <p:spPr bwMode="auto">
          <a:xfrm rot="5400000" flipH="1">
            <a:off x="1726061" y="2061841"/>
            <a:ext cx="170243" cy="1945966"/>
          </a:xfrm>
          <a:prstGeom prst="rect">
            <a:avLst/>
          </a:prstGeom>
          <a:solidFill>
            <a:schemeClr val="accent5"/>
          </a:solidFill>
          <a:ln w="0">
            <a:solidFill>
              <a:schemeClr val="accent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54" name="Rectangle 31"/>
          <p:cNvSpPr>
            <a:spLocks noChangeArrowheads="1"/>
          </p:cNvSpPr>
          <p:nvPr/>
        </p:nvSpPr>
        <p:spPr bwMode="auto">
          <a:xfrm rot="5400000" flipH="1">
            <a:off x="2893961" y="2839904"/>
            <a:ext cx="170243" cy="389837"/>
          </a:xfrm>
          <a:prstGeom prst="rect">
            <a:avLst/>
          </a:prstGeom>
          <a:solidFill>
            <a:schemeClr val="accent5"/>
          </a:solidFill>
          <a:ln w="11">
            <a:solidFill>
              <a:schemeClr val="accent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55" name="Rectangle 32"/>
          <p:cNvSpPr>
            <a:spLocks noChangeArrowheads="1"/>
          </p:cNvSpPr>
          <p:nvPr/>
        </p:nvSpPr>
        <p:spPr bwMode="auto">
          <a:xfrm rot="5400000" flipH="1">
            <a:off x="2193221" y="1288085"/>
            <a:ext cx="170243" cy="2880287"/>
          </a:xfrm>
          <a:prstGeom prst="rect">
            <a:avLst/>
          </a:prstGeom>
          <a:solidFill>
            <a:schemeClr val="accent5"/>
          </a:solidFill>
          <a:ln w="0">
            <a:solidFill>
              <a:schemeClr val="accent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56" name="Rectangle 33"/>
          <p:cNvSpPr>
            <a:spLocks noChangeArrowheads="1"/>
          </p:cNvSpPr>
          <p:nvPr/>
        </p:nvSpPr>
        <p:spPr bwMode="auto">
          <a:xfrm rot="5400000" flipH="1">
            <a:off x="3828282" y="2533310"/>
            <a:ext cx="170243" cy="389837"/>
          </a:xfrm>
          <a:prstGeom prst="rect">
            <a:avLst/>
          </a:prstGeom>
          <a:solidFill>
            <a:schemeClr val="accent5"/>
          </a:solidFill>
          <a:ln w="11">
            <a:solidFill>
              <a:schemeClr val="accent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57" name="Rectangle 34"/>
          <p:cNvSpPr>
            <a:spLocks noChangeArrowheads="1"/>
          </p:cNvSpPr>
          <p:nvPr/>
        </p:nvSpPr>
        <p:spPr bwMode="auto">
          <a:xfrm rot="5400000" flipH="1">
            <a:off x="2388140" y="785582"/>
            <a:ext cx="170243" cy="3270124"/>
          </a:xfrm>
          <a:prstGeom prst="rect">
            <a:avLst/>
          </a:prstGeom>
          <a:solidFill>
            <a:schemeClr val="accent5"/>
          </a:solidFill>
          <a:ln w="0">
            <a:solidFill>
              <a:schemeClr val="accent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58" name="Rectangle 35"/>
          <p:cNvSpPr>
            <a:spLocks noChangeArrowheads="1"/>
          </p:cNvSpPr>
          <p:nvPr/>
        </p:nvSpPr>
        <p:spPr bwMode="auto">
          <a:xfrm rot="5400000" flipH="1">
            <a:off x="4334104" y="2109739"/>
            <a:ext cx="170243" cy="621807"/>
          </a:xfrm>
          <a:prstGeom prst="rect">
            <a:avLst/>
          </a:prstGeom>
          <a:solidFill>
            <a:schemeClr val="accent5"/>
          </a:solidFill>
          <a:ln w="11">
            <a:solidFill>
              <a:schemeClr val="accent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59" name="Line 36"/>
          <p:cNvSpPr>
            <a:spLocks noChangeShapeType="1"/>
          </p:cNvSpPr>
          <p:nvPr/>
        </p:nvSpPr>
        <p:spPr bwMode="auto">
          <a:xfrm rot="5400000" flipH="1" flipV="1">
            <a:off x="2880821" y="4218136"/>
            <a:ext cx="0" cy="4085239"/>
          </a:xfrm>
          <a:prstGeom prst="line">
            <a:avLst/>
          </a:prstGeom>
          <a:noFill/>
          <a:ln w="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60" name="Line 39"/>
          <p:cNvSpPr>
            <a:spLocks noChangeShapeType="1"/>
          </p:cNvSpPr>
          <p:nvPr/>
        </p:nvSpPr>
        <p:spPr bwMode="auto">
          <a:xfrm rot="5400000">
            <a:off x="1594062" y="6284568"/>
            <a:ext cx="47626" cy="0"/>
          </a:xfrm>
          <a:prstGeom prst="line">
            <a:avLst/>
          </a:prstGeom>
          <a:noFill/>
          <a:ln w="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61" name="Line 41"/>
          <p:cNvSpPr>
            <a:spLocks noChangeShapeType="1"/>
          </p:cNvSpPr>
          <p:nvPr/>
        </p:nvSpPr>
        <p:spPr bwMode="auto">
          <a:xfrm rot="5400000">
            <a:off x="2372126" y="6284568"/>
            <a:ext cx="47626" cy="0"/>
          </a:xfrm>
          <a:prstGeom prst="line">
            <a:avLst/>
          </a:prstGeom>
          <a:noFill/>
          <a:ln w="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62" name="Line 43"/>
          <p:cNvSpPr>
            <a:spLocks noChangeShapeType="1"/>
          </p:cNvSpPr>
          <p:nvPr/>
        </p:nvSpPr>
        <p:spPr bwMode="auto">
          <a:xfrm rot="5400000">
            <a:off x="3150190" y="6284568"/>
            <a:ext cx="47626" cy="0"/>
          </a:xfrm>
          <a:prstGeom prst="line">
            <a:avLst/>
          </a:prstGeom>
          <a:noFill/>
          <a:ln w="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63" name="Line 45"/>
          <p:cNvSpPr>
            <a:spLocks noChangeShapeType="1"/>
          </p:cNvSpPr>
          <p:nvPr/>
        </p:nvSpPr>
        <p:spPr bwMode="auto">
          <a:xfrm rot="5400000">
            <a:off x="3928254" y="6284568"/>
            <a:ext cx="47626" cy="0"/>
          </a:xfrm>
          <a:prstGeom prst="line">
            <a:avLst/>
          </a:prstGeom>
          <a:noFill/>
          <a:ln w="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64" name="Line 47"/>
          <p:cNvSpPr>
            <a:spLocks noChangeShapeType="1"/>
          </p:cNvSpPr>
          <p:nvPr/>
        </p:nvSpPr>
        <p:spPr bwMode="auto">
          <a:xfrm rot="5400000">
            <a:off x="4706319" y="6284568"/>
            <a:ext cx="47626" cy="0"/>
          </a:xfrm>
          <a:prstGeom prst="line">
            <a:avLst/>
          </a:prstGeom>
          <a:noFill/>
          <a:ln w="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65" name="Rectangle 38"/>
          <p:cNvSpPr>
            <a:spLocks noChangeArrowheads="1"/>
          </p:cNvSpPr>
          <p:nvPr/>
        </p:nvSpPr>
        <p:spPr bwMode="auto">
          <a:xfrm rot="10800000" flipH="1" flipV="1">
            <a:off x="857507" y="6327879"/>
            <a:ext cx="192345" cy="1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Rectangle 40"/>
          <p:cNvSpPr>
            <a:spLocks noChangeArrowheads="1"/>
          </p:cNvSpPr>
          <p:nvPr/>
        </p:nvSpPr>
        <p:spPr bwMode="auto">
          <a:xfrm rot="10800000" flipH="1" flipV="1">
            <a:off x="1525405" y="6327879"/>
            <a:ext cx="301782" cy="1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Rectangle 42"/>
          <p:cNvSpPr>
            <a:spLocks noChangeArrowheads="1"/>
          </p:cNvSpPr>
          <p:nvPr/>
        </p:nvSpPr>
        <p:spPr bwMode="auto">
          <a:xfrm rot="10800000" flipH="1" flipV="1">
            <a:off x="2303469" y="6327879"/>
            <a:ext cx="301782" cy="1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</a:t>
            </a: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Rectangle 44"/>
          <p:cNvSpPr>
            <a:spLocks noChangeArrowheads="1"/>
          </p:cNvSpPr>
          <p:nvPr/>
        </p:nvSpPr>
        <p:spPr bwMode="auto">
          <a:xfrm rot="10800000" flipH="1" flipV="1">
            <a:off x="3083144" y="6329680"/>
            <a:ext cx="301782" cy="1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30</a:t>
            </a: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Rectangle 46"/>
          <p:cNvSpPr>
            <a:spLocks noChangeArrowheads="1"/>
          </p:cNvSpPr>
          <p:nvPr/>
        </p:nvSpPr>
        <p:spPr bwMode="auto">
          <a:xfrm rot="10800000" flipH="1" flipV="1">
            <a:off x="3862818" y="6329680"/>
            <a:ext cx="301782" cy="1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40</a:t>
            </a: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Rectangle 48"/>
          <p:cNvSpPr>
            <a:spLocks noChangeArrowheads="1"/>
          </p:cNvSpPr>
          <p:nvPr/>
        </p:nvSpPr>
        <p:spPr bwMode="auto">
          <a:xfrm rot="10800000" flipH="1" flipV="1">
            <a:off x="4640884" y="6329680"/>
            <a:ext cx="301782" cy="1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50</a:t>
            </a: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0" name="Line 39"/>
          <p:cNvSpPr>
            <a:spLocks noChangeShapeType="1"/>
          </p:cNvSpPr>
          <p:nvPr/>
        </p:nvSpPr>
        <p:spPr bwMode="auto">
          <a:xfrm rot="5400000">
            <a:off x="884519" y="6285951"/>
            <a:ext cx="47626" cy="0"/>
          </a:xfrm>
          <a:prstGeom prst="line">
            <a:avLst/>
          </a:prstGeom>
          <a:noFill/>
          <a:ln w="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92" name="Text Box 8"/>
          <p:cNvSpPr txBox="1">
            <a:spLocks noChangeArrowheads="1"/>
          </p:cNvSpPr>
          <p:nvPr/>
        </p:nvSpPr>
        <p:spPr bwMode="auto">
          <a:xfrm>
            <a:off x="152401" y="1447800"/>
            <a:ext cx="8381999" cy="584775"/>
          </a:xfrm>
          <a:prstGeom prst="rect">
            <a:avLst/>
          </a:prstGeom>
          <a:noFill/>
          <a:ln>
            <a:solidFill>
              <a:schemeClr val="accent6"/>
            </a:solidFill>
          </a:ln>
          <a:extLst/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-342900"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marL="114300" lvl="1" indent="0">
              <a:lnSpc>
                <a:spcPct val="95000"/>
              </a:lnSpc>
              <a:spcAft>
                <a:spcPts val="2400"/>
              </a:spcAft>
              <a:buClr>
                <a:srgbClr val="EDDAEE"/>
              </a:buClr>
            </a:pPr>
            <a:r>
              <a:rPr lang="en-GB" altLang="el-GR" sz="2000" dirty="0" smtClean="0">
                <a:solidFill>
                  <a:schemeClr val="tx1"/>
                </a:solidFill>
              </a:rPr>
              <a:t>The number of published systematic </a:t>
            </a:r>
            <a:r>
              <a:rPr lang="en-GB" altLang="el-GR" sz="2000" dirty="0">
                <a:solidFill>
                  <a:schemeClr val="tx1"/>
                </a:solidFill>
              </a:rPr>
              <a:t>reviews that employ NMA are </a:t>
            </a:r>
            <a:r>
              <a:rPr lang="en-GB" altLang="el-GR" sz="2000" dirty="0" smtClean="0">
                <a:solidFill>
                  <a:schemeClr val="tx1"/>
                </a:solidFill>
              </a:rPr>
              <a:t>increasing over time.</a:t>
            </a:r>
            <a:endParaRPr lang="en-GB" altLang="el-GR" sz="2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84590" y="4382732"/>
            <a:ext cx="2702236" cy="155427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1">
              <a:lnSpc>
                <a:spcPct val="95000"/>
              </a:lnSpc>
              <a:spcAft>
                <a:spcPts val="2400"/>
              </a:spcAft>
              <a:buClr>
                <a:srgbClr val="EDDAEE"/>
              </a:buClr>
            </a:pPr>
            <a:r>
              <a:rPr lang="en-GB" altLang="el-GR" sz="2000" i="1" dirty="0" smtClean="0"/>
              <a:t>BUT! The </a:t>
            </a:r>
            <a:r>
              <a:rPr lang="en-GB" altLang="el-GR" sz="2000" i="1" dirty="0"/>
              <a:t>validity of the results from NMA rests on the assumption of </a:t>
            </a:r>
            <a:r>
              <a:rPr lang="en-GB" altLang="el-GR" sz="2000" i="1" dirty="0" smtClean="0"/>
              <a:t>transitivity!</a:t>
            </a:r>
            <a:endParaRPr lang="en-US" altLang="el-GR" sz="2000" i="1" dirty="0"/>
          </a:p>
        </p:txBody>
      </p:sp>
      <p:sp>
        <p:nvSpPr>
          <p:cNvPr id="131" name="Oval 130"/>
          <p:cNvSpPr/>
          <p:nvPr/>
        </p:nvSpPr>
        <p:spPr>
          <a:xfrm>
            <a:off x="7420510" y="2644775"/>
            <a:ext cx="823913" cy="82073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 smtClean="0">
                <a:solidFill>
                  <a:srgbClr val="002060"/>
                </a:solidFill>
                <a:latin typeface="Calibri" pitchFamily="34" charset="0"/>
              </a:rPr>
              <a:t>A</a:t>
            </a:r>
            <a:endParaRPr lang="en-GB" sz="32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7420510" y="5275262"/>
            <a:ext cx="823913" cy="82073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 smtClean="0">
                <a:solidFill>
                  <a:srgbClr val="002060"/>
                </a:solidFill>
                <a:latin typeface="Calibri" pitchFamily="34" charset="0"/>
              </a:rPr>
              <a:t>B</a:t>
            </a:r>
            <a:endParaRPr lang="en-GB" sz="32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5282148" y="4230687"/>
            <a:ext cx="822325" cy="82073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 smtClean="0">
                <a:solidFill>
                  <a:srgbClr val="002060"/>
                </a:solidFill>
                <a:latin typeface="Calibri" pitchFamily="34" charset="0"/>
              </a:rPr>
              <a:t>C</a:t>
            </a:r>
            <a:endParaRPr lang="en-GB" sz="3200" dirty="0">
              <a:solidFill>
                <a:srgbClr val="002060"/>
              </a:solidFill>
              <a:latin typeface="Calibri" pitchFamily="34" charset="0"/>
            </a:endParaRPr>
          </a:p>
        </p:txBody>
      </p:sp>
      <p:cxnSp>
        <p:nvCxnSpPr>
          <p:cNvPr id="134" name="Straight Connector 133"/>
          <p:cNvCxnSpPr>
            <a:stCxn id="133" idx="7"/>
            <a:endCxn id="131" idx="3"/>
          </p:cNvCxnSpPr>
          <p:nvPr/>
        </p:nvCxnSpPr>
        <p:spPr>
          <a:xfrm flipV="1">
            <a:off x="5983823" y="3346450"/>
            <a:ext cx="1557337" cy="10033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33" idx="5"/>
            <a:endCxn id="132" idx="2"/>
          </p:cNvCxnSpPr>
          <p:nvPr/>
        </p:nvCxnSpPr>
        <p:spPr>
          <a:xfrm>
            <a:off x="5983823" y="4932362"/>
            <a:ext cx="1436687" cy="75247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867400" y="3262151"/>
            <a:ext cx="1066800" cy="64866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>
            <a:off x="6016816" y="5308599"/>
            <a:ext cx="1178977" cy="65403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>
            <a:off x="8153400" y="3568105"/>
            <a:ext cx="0" cy="163882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>
            <a:stCxn id="132" idx="0"/>
            <a:endCxn id="131" idx="4"/>
          </p:cNvCxnSpPr>
          <p:nvPr/>
        </p:nvCxnSpPr>
        <p:spPr>
          <a:xfrm flipV="1">
            <a:off x="7832467" y="3465512"/>
            <a:ext cx="0" cy="180975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53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145"/>
          <p:cNvSpPr/>
          <p:nvPr/>
        </p:nvSpPr>
        <p:spPr>
          <a:xfrm>
            <a:off x="7170671" y="5105400"/>
            <a:ext cx="1973329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251520" y="1268760"/>
            <a:ext cx="8705155" cy="7386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-342900"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r>
              <a:rPr lang="en-GB" sz="2400" dirty="0"/>
              <a:t>Treatment </a:t>
            </a:r>
            <a:r>
              <a:rPr lang="en-GB" sz="2400" dirty="0" smtClean="0"/>
              <a:t>C </a:t>
            </a:r>
            <a:r>
              <a:rPr lang="en-GB" sz="2400" dirty="0"/>
              <a:t>should be </a:t>
            </a:r>
            <a:r>
              <a:rPr lang="en-GB" sz="2400" dirty="0">
                <a:solidFill>
                  <a:srgbClr val="0000FF"/>
                </a:solidFill>
                <a:latin typeface="Cambria" panose="02040503050406030204" pitchFamily="18" charset="0"/>
              </a:rPr>
              <a:t>similar</a:t>
            </a:r>
            <a:r>
              <a:rPr lang="en-GB" sz="2400" dirty="0"/>
              <a:t> when it appears in </a:t>
            </a:r>
            <a:r>
              <a:rPr lang="en-GB" sz="2400" dirty="0" smtClean="0"/>
              <a:t>AC </a:t>
            </a:r>
            <a:r>
              <a:rPr lang="en-GB" sz="2400" dirty="0"/>
              <a:t>and </a:t>
            </a:r>
            <a:r>
              <a:rPr lang="en-GB" sz="2400" dirty="0" smtClean="0"/>
              <a:t>BC </a:t>
            </a:r>
            <a:r>
              <a:rPr lang="en-GB" sz="2400" dirty="0"/>
              <a:t>trials</a:t>
            </a:r>
          </a:p>
        </p:txBody>
      </p:sp>
      <p:sp>
        <p:nvSpPr>
          <p:cNvPr id="5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715000" y="6369050"/>
            <a:ext cx="2133600" cy="365125"/>
          </a:xfrm>
        </p:spPr>
        <p:txBody>
          <a:bodyPr/>
          <a:lstStyle/>
          <a:p>
            <a:pPr>
              <a:defRPr/>
            </a:pPr>
            <a:fld id="{7B5FE781-37DD-4402-B913-F53B005E31E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2876550" y="2362200"/>
            <a:ext cx="823913" cy="82073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 smtClean="0">
                <a:solidFill>
                  <a:srgbClr val="002060"/>
                </a:solidFill>
                <a:latin typeface="Calibri" pitchFamily="34" charset="0"/>
              </a:rPr>
              <a:t>A</a:t>
            </a:r>
            <a:endParaRPr lang="en-GB" sz="32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2876550" y="4992687"/>
            <a:ext cx="823913" cy="82073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 smtClean="0">
                <a:solidFill>
                  <a:srgbClr val="002060"/>
                </a:solidFill>
                <a:latin typeface="Calibri" pitchFamily="34" charset="0"/>
              </a:rPr>
              <a:t>B</a:t>
            </a:r>
            <a:endParaRPr lang="en-GB" sz="32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01663" y="3359774"/>
            <a:ext cx="822325" cy="82073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 smtClean="0">
                <a:solidFill>
                  <a:srgbClr val="002060"/>
                </a:solidFill>
                <a:latin typeface="Calibri" pitchFamily="34" charset="0"/>
              </a:rPr>
              <a:t>C</a:t>
            </a:r>
            <a:endParaRPr lang="en-GB" sz="3200" dirty="0">
              <a:solidFill>
                <a:srgbClr val="002060"/>
              </a:solidFill>
              <a:latin typeface="Calibri" pitchFamily="34" charset="0"/>
            </a:endParaRPr>
          </a:p>
        </p:txBody>
      </p:sp>
      <p:cxnSp>
        <p:nvCxnSpPr>
          <p:cNvPr id="59" name="Straight Connector 58"/>
          <p:cNvCxnSpPr>
            <a:endCxn id="56" idx="3"/>
          </p:cNvCxnSpPr>
          <p:nvPr/>
        </p:nvCxnSpPr>
        <p:spPr>
          <a:xfrm flipV="1">
            <a:off x="1423988" y="3062743"/>
            <a:ext cx="1573221" cy="594063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65" idx="6"/>
            <a:endCxn id="57" idx="2"/>
          </p:cNvCxnSpPr>
          <p:nvPr/>
        </p:nvCxnSpPr>
        <p:spPr>
          <a:xfrm>
            <a:off x="1423987" y="4788914"/>
            <a:ext cx="1452563" cy="61414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57" idx="0"/>
            <a:endCxn id="56" idx="4"/>
          </p:cNvCxnSpPr>
          <p:nvPr/>
        </p:nvCxnSpPr>
        <p:spPr>
          <a:xfrm flipV="1">
            <a:off x="3288507" y="3182937"/>
            <a:ext cx="0" cy="180975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601662" y="4378545"/>
            <a:ext cx="822325" cy="82073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 smtClean="0">
                <a:solidFill>
                  <a:srgbClr val="002060"/>
                </a:solidFill>
                <a:latin typeface="Calibri" pitchFamily="34" charset="0"/>
              </a:rPr>
              <a:t>C</a:t>
            </a:r>
            <a:endParaRPr lang="en-GB" sz="32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457200" y="2825579"/>
            <a:ext cx="1111250" cy="2987845"/>
          </a:xfrm>
          <a:prstGeom prst="ellipse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7061206" y="2362200"/>
            <a:ext cx="823913" cy="82073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 smtClean="0">
                <a:solidFill>
                  <a:srgbClr val="002060"/>
                </a:solidFill>
                <a:latin typeface="Calibri" pitchFamily="34" charset="0"/>
              </a:rPr>
              <a:t>T</a:t>
            </a:r>
            <a:endParaRPr lang="en-GB" sz="32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7061206" y="4992687"/>
            <a:ext cx="823913" cy="82073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 smtClean="0">
                <a:solidFill>
                  <a:srgbClr val="002060"/>
                </a:solidFill>
                <a:latin typeface="Calibri" pitchFamily="34" charset="0"/>
              </a:rPr>
              <a:t>O</a:t>
            </a:r>
            <a:endParaRPr lang="en-GB" sz="32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4786319" y="3359774"/>
            <a:ext cx="822325" cy="82073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 smtClean="0">
                <a:solidFill>
                  <a:srgbClr val="002060"/>
                </a:solidFill>
                <a:latin typeface="Calibri" pitchFamily="34" charset="0"/>
              </a:rPr>
              <a:t>P</a:t>
            </a:r>
            <a:endParaRPr lang="en-GB" sz="3200" dirty="0">
              <a:solidFill>
                <a:srgbClr val="002060"/>
              </a:solidFill>
              <a:latin typeface="Calibri" pitchFamily="34" charset="0"/>
            </a:endParaRPr>
          </a:p>
        </p:txBody>
      </p:sp>
      <p:cxnSp>
        <p:nvCxnSpPr>
          <p:cNvPr id="130" name="Straight Connector 129"/>
          <p:cNvCxnSpPr>
            <a:endCxn id="127" idx="3"/>
          </p:cNvCxnSpPr>
          <p:nvPr/>
        </p:nvCxnSpPr>
        <p:spPr>
          <a:xfrm flipV="1">
            <a:off x="5608644" y="3062743"/>
            <a:ext cx="1573221" cy="594063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133" idx="6"/>
            <a:endCxn id="128" idx="2"/>
          </p:cNvCxnSpPr>
          <p:nvPr/>
        </p:nvCxnSpPr>
        <p:spPr>
          <a:xfrm>
            <a:off x="5608643" y="4788914"/>
            <a:ext cx="1452563" cy="61414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28" idx="0"/>
            <a:endCxn id="127" idx="4"/>
          </p:cNvCxnSpPr>
          <p:nvPr/>
        </p:nvCxnSpPr>
        <p:spPr>
          <a:xfrm flipV="1">
            <a:off x="7473163" y="3182937"/>
            <a:ext cx="0" cy="180975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Oval 132"/>
          <p:cNvSpPr/>
          <p:nvPr/>
        </p:nvSpPr>
        <p:spPr>
          <a:xfrm>
            <a:off x="4786318" y="4378545"/>
            <a:ext cx="822325" cy="82073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 smtClean="0">
                <a:solidFill>
                  <a:srgbClr val="002060"/>
                </a:solidFill>
                <a:latin typeface="Calibri" pitchFamily="34" charset="0"/>
              </a:rPr>
              <a:t>P</a:t>
            </a:r>
            <a:endParaRPr lang="en-GB" sz="32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4641856" y="2825579"/>
            <a:ext cx="1111250" cy="2987845"/>
          </a:xfrm>
          <a:prstGeom prst="ellipse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42" name="Rectangle 43"/>
          <p:cNvSpPr>
            <a:spLocks noChangeArrowheads="1"/>
          </p:cNvSpPr>
          <p:nvPr/>
        </p:nvSpPr>
        <p:spPr bwMode="auto">
          <a:xfrm>
            <a:off x="6749263" y="5907709"/>
            <a:ext cx="14683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Ondasetron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143" name="Rectangle 49"/>
          <p:cNvSpPr>
            <a:spLocks noChangeArrowheads="1"/>
          </p:cNvSpPr>
          <p:nvPr/>
        </p:nvSpPr>
        <p:spPr bwMode="auto">
          <a:xfrm>
            <a:off x="6749263" y="2012695"/>
            <a:ext cx="1447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Tropisetron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148" name="Text Box 15"/>
          <p:cNvSpPr txBox="1">
            <a:spLocks noChangeArrowheads="1"/>
          </p:cNvSpPr>
          <p:nvPr/>
        </p:nvSpPr>
        <p:spPr bwMode="blackWhite">
          <a:xfrm rot="19843766">
            <a:off x="3780501" y="4316635"/>
            <a:ext cx="13858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000" dirty="0" smtClean="0">
                <a:latin typeface="Arial" charset="0"/>
              </a:rPr>
              <a:t>P-Injection</a:t>
            </a:r>
            <a:endParaRPr lang="en-GB" sz="2000" dirty="0">
              <a:latin typeface="Arial" charset="0"/>
            </a:endParaRPr>
          </a:p>
        </p:txBody>
      </p:sp>
      <p:sp>
        <p:nvSpPr>
          <p:cNvPr id="149" name="Text Box 16"/>
          <p:cNvSpPr txBox="1">
            <a:spLocks noChangeArrowheads="1"/>
          </p:cNvSpPr>
          <p:nvPr/>
        </p:nvSpPr>
        <p:spPr bwMode="blackWhite">
          <a:xfrm rot="20072720">
            <a:off x="3809280" y="3616254"/>
            <a:ext cx="9939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000" dirty="0" smtClean="0">
                <a:latin typeface="Arial" charset="0"/>
              </a:rPr>
              <a:t>P-Pill</a:t>
            </a:r>
            <a:endParaRPr lang="en-GB" sz="2000" dirty="0">
              <a:latin typeface="Arial" charset="0"/>
            </a:endParaRPr>
          </a:p>
        </p:txBody>
      </p:sp>
      <p:sp>
        <p:nvSpPr>
          <p:cNvPr id="151" name="Text Box 2"/>
          <p:cNvSpPr txBox="1">
            <a:spLocks noChangeArrowheads="1"/>
          </p:cNvSpPr>
          <p:nvPr/>
        </p:nvSpPr>
        <p:spPr bwMode="blackWhite">
          <a:xfrm rot="17635064">
            <a:off x="4342740" y="4116934"/>
            <a:ext cx="1697695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800" b="1" dirty="0">
                <a:solidFill>
                  <a:srgbClr val="0000FF"/>
                </a:solidFill>
                <a:latin typeface="Arial" charset="0"/>
              </a:rPr>
              <a:t>Placebo</a:t>
            </a:r>
          </a:p>
        </p:txBody>
      </p:sp>
      <p:grpSp>
        <p:nvGrpSpPr>
          <p:cNvPr id="152" name="Group 151"/>
          <p:cNvGrpSpPr/>
          <p:nvPr/>
        </p:nvGrpSpPr>
        <p:grpSpPr>
          <a:xfrm>
            <a:off x="4338618" y="3324575"/>
            <a:ext cx="1944029" cy="1780825"/>
            <a:chOff x="369003" y="3217686"/>
            <a:chExt cx="1944029" cy="1780825"/>
          </a:xfrm>
        </p:grpSpPr>
        <p:cxnSp>
          <p:nvCxnSpPr>
            <p:cNvPr id="153" name="Straight Connector 152"/>
            <p:cNvCxnSpPr/>
            <p:nvPr/>
          </p:nvCxnSpPr>
          <p:spPr>
            <a:xfrm flipH="1">
              <a:off x="369003" y="3217686"/>
              <a:ext cx="1601681" cy="1780825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H="1" flipV="1">
              <a:off x="369003" y="3318171"/>
              <a:ext cx="1944029" cy="1615963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5" name="Text Box 17"/>
          <p:cNvSpPr txBox="1">
            <a:spLocks noChangeArrowheads="1"/>
          </p:cNvSpPr>
          <p:nvPr/>
        </p:nvSpPr>
        <p:spPr bwMode="blackWhite">
          <a:xfrm>
            <a:off x="5860296" y="3799522"/>
            <a:ext cx="3167823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spcAft>
                <a:spcPts val="0"/>
              </a:spcAft>
            </a:pPr>
            <a:r>
              <a:rPr lang="en-GB" b="1" dirty="0" smtClean="0">
                <a:latin typeface="Aharoni" pitchFamily="2" charset="-79"/>
                <a:cs typeface="Aharoni" pitchFamily="2" charset="-79"/>
              </a:rPr>
              <a:t>Might be an inappropriate </a:t>
            </a:r>
            <a:r>
              <a:rPr lang="en-GB" b="1" dirty="0">
                <a:latin typeface="Aharoni" pitchFamily="2" charset="-79"/>
                <a:cs typeface="Aharoni" pitchFamily="2" charset="-79"/>
              </a:rPr>
              <a:t>common </a:t>
            </a:r>
            <a:r>
              <a:rPr lang="en-GB" b="1" dirty="0" smtClean="0">
                <a:latin typeface="Aharoni" pitchFamily="2" charset="-79"/>
                <a:cs typeface="Aharoni" pitchFamily="2" charset="-79"/>
              </a:rPr>
              <a:t>comparator</a:t>
            </a: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446088" y="533400"/>
            <a:ext cx="8229600" cy="690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l-GR" sz="3200" dirty="0" smtClean="0"/>
              <a:t>Assumptions in NMA</a:t>
            </a:r>
            <a:endParaRPr lang="en-US" altLang="el-GR" sz="3200" dirty="0"/>
          </a:p>
        </p:txBody>
      </p:sp>
    </p:spTree>
    <p:extLst>
      <p:ext uri="{BB962C8B-B14F-4D97-AF65-F5344CB8AC3E}">
        <p14:creationId xmlns:p14="http://schemas.microsoft.com/office/powerpoint/2010/main" val="395688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8" grpId="0" animBg="1"/>
      <p:bldP spid="129" grpId="0" animBg="1"/>
      <p:bldP spid="133" grpId="0" animBg="1"/>
      <p:bldP spid="134" grpId="0" animBg="1"/>
      <p:bldP spid="142" grpId="0"/>
      <p:bldP spid="143" grpId="0"/>
      <p:bldP spid="148" grpId="0"/>
      <p:bldP spid="149" grpId="0"/>
      <p:bldP spid="151" grpId="0" animBg="1"/>
      <p:bldP spid="1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 flipV="1">
            <a:off x="3288507" y="3041940"/>
            <a:ext cx="0" cy="2063749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671762" y="2339975"/>
            <a:ext cx="823913" cy="82073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 smtClean="0">
                <a:solidFill>
                  <a:srgbClr val="002060"/>
                </a:solidFill>
                <a:latin typeface="Calibri" pitchFamily="34" charset="0"/>
              </a:rPr>
              <a:t>A</a:t>
            </a:r>
            <a:endParaRPr lang="en-GB" sz="32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671762" y="4970462"/>
            <a:ext cx="823913" cy="82073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 smtClean="0">
                <a:solidFill>
                  <a:srgbClr val="002060"/>
                </a:solidFill>
                <a:latin typeface="Calibri" pitchFamily="34" charset="0"/>
              </a:rPr>
              <a:t>B</a:t>
            </a:r>
            <a:endParaRPr lang="en-GB" sz="32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33400" y="3925887"/>
            <a:ext cx="822325" cy="82073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 smtClean="0">
                <a:solidFill>
                  <a:srgbClr val="002060"/>
                </a:solidFill>
                <a:latin typeface="Calibri" pitchFamily="34" charset="0"/>
              </a:rPr>
              <a:t>C</a:t>
            </a:r>
            <a:endParaRPr lang="en-GB" sz="3200" dirty="0">
              <a:solidFill>
                <a:srgbClr val="002060"/>
              </a:solidFill>
              <a:latin typeface="Calibri" pitchFamily="34" charset="0"/>
            </a:endParaRPr>
          </a:p>
        </p:txBody>
      </p:sp>
      <p:cxnSp>
        <p:nvCxnSpPr>
          <p:cNvPr id="8" name="Straight Connector 7"/>
          <p:cNvCxnSpPr>
            <a:stCxn id="7" idx="7"/>
            <a:endCxn id="5" idx="3"/>
          </p:cNvCxnSpPr>
          <p:nvPr/>
        </p:nvCxnSpPr>
        <p:spPr>
          <a:xfrm flipV="1">
            <a:off x="1235075" y="3041650"/>
            <a:ext cx="1557337" cy="10033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7" idx="5"/>
            <a:endCxn id="6" idx="2"/>
          </p:cNvCxnSpPr>
          <p:nvPr/>
        </p:nvCxnSpPr>
        <p:spPr>
          <a:xfrm>
            <a:off x="1235075" y="4627562"/>
            <a:ext cx="1436687" cy="75247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4"/>
            <a:endCxn id="6" idx="0"/>
          </p:cNvCxnSpPr>
          <p:nvPr/>
        </p:nvCxnSpPr>
        <p:spPr>
          <a:xfrm rot="5400000">
            <a:off x="2179637" y="4065587"/>
            <a:ext cx="1809750" cy="0"/>
          </a:xfrm>
          <a:prstGeom prst="line">
            <a:avLst/>
          </a:prstGeom>
          <a:ln w="381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715000" y="6416675"/>
            <a:ext cx="2133600" cy="365125"/>
          </a:xfrm>
        </p:spPr>
        <p:txBody>
          <a:bodyPr/>
          <a:lstStyle/>
          <a:p>
            <a:pPr>
              <a:defRPr/>
            </a:pPr>
            <a:fld id="{7B5FE781-37DD-4402-B913-F53B005E31E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0386" y="1371600"/>
            <a:ext cx="8847567" cy="646331"/>
          </a:xfrm>
          <a:prstGeom prst="rect">
            <a:avLst/>
          </a:prstGeom>
          <a:solidFill>
            <a:srgbClr val="E1EEFF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When the common </a:t>
            </a:r>
            <a:r>
              <a:rPr lang="en-US" dirty="0">
                <a:latin typeface="Georgia" panose="02040502050405020303" pitchFamily="18" charset="0"/>
              </a:rPr>
              <a:t>comparator </a:t>
            </a:r>
            <a:r>
              <a:rPr lang="en-US" dirty="0" smtClean="0">
                <a:latin typeface="Georgia" panose="02040502050405020303" pitchFamily="18" charset="0"/>
              </a:rPr>
              <a:t>is transitive, it </a:t>
            </a:r>
            <a:r>
              <a:rPr lang="en-US" dirty="0">
                <a:latin typeface="Georgia" panose="02040502050405020303" pitchFamily="18" charset="0"/>
              </a:rPr>
              <a:t>allows </a:t>
            </a:r>
            <a:r>
              <a:rPr lang="en-US" dirty="0" smtClean="0">
                <a:latin typeface="Georgia" panose="02040502050405020303" pitchFamily="18" charset="0"/>
              </a:rPr>
              <a:t>a valid indirect comparison </a:t>
            </a:r>
            <a:r>
              <a:rPr lang="en-US" dirty="0">
                <a:latin typeface="Georgia" panose="02040502050405020303" pitchFamily="18" charset="0"/>
              </a:rPr>
              <a:t>of the treatments to which it is linked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24794" y="3326945"/>
            <a:ext cx="3847605" cy="1323439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altLang="el-GR" sz="2000" b="1" dirty="0" smtClean="0">
                <a:latin typeface="Georgia" pitchFamily="18" charset="0"/>
              </a:rPr>
              <a:t>BUT</a:t>
            </a:r>
          </a:p>
          <a:p>
            <a:pPr algn="ctr"/>
            <a:r>
              <a:rPr lang="en-GB" altLang="el-GR" sz="2000" dirty="0" smtClean="0">
                <a:latin typeface="Georgia" pitchFamily="18" charset="0"/>
              </a:rPr>
              <a:t>Lack </a:t>
            </a:r>
            <a:r>
              <a:rPr lang="en-GB" altLang="el-GR" sz="2000" dirty="0">
                <a:latin typeface="Georgia" pitchFamily="18" charset="0"/>
              </a:rPr>
              <a:t>of transitivity can create statistical disagreement between direct and indirect evidence</a:t>
            </a:r>
            <a:endParaRPr lang="en-US" sz="2000" dirty="0"/>
          </a:p>
        </p:txBody>
      </p:sp>
      <p:pic>
        <p:nvPicPr>
          <p:cNvPr id="1026" name="Picture 2" descr="http://www.design-stickers.com/ori-stickers-danger-haute-tension-1357_245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13" b="90081" l="52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760"/>
          <a:stretch/>
        </p:blipFill>
        <p:spPr bwMode="auto">
          <a:xfrm>
            <a:off x="2476705" y="3349769"/>
            <a:ext cx="1448089" cy="127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544065" y="5138516"/>
            <a:ext cx="2647704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Inconsistency!</a:t>
            </a:r>
            <a:endParaRPr lang="en-US" sz="28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5638800" y="4724400"/>
            <a:ext cx="381000" cy="39189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46088" y="533400"/>
            <a:ext cx="8229600" cy="690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l-GR" sz="3200" dirty="0" smtClean="0"/>
              <a:t>Assumptions in NMA</a:t>
            </a:r>
            <a:endParaRPr lang="en-US" altLang="el-GR" sz="3200" dirty="0"/>
          </a:p>
        </p:txBody>
      </p:sp>
    </p:spTree>
    <p:extLst>
      <p:ext uri="{BB962C8B-B14F-4D97-AF65-F5344CB8AC3E}">
        <p14:creationId xmlns:p14="http://schemas.microsoft.com/office/powerpoint/2010/main" val="130239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715000" y="6369050"/>
            <a:ext cx="2133600" cy="365125"/>
          </a:xfrm>
        </p:spPr>
        <p:txBody>
          <a:bodyPr/>
          <a:lstStyle/>
          <a:p>
            <a:pPr>
              <a:defRPr/>
            </a:pPr>
            <a:fld id="{7B5FE781-37DD-4402-B913-F53B005E31E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0077" y="6477000"/>
            <a:ext cx="17225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err="1" smtClean="0"/>
              <a:t>Salanti</a:t>
            </a:r>
            <a:r>
              <a:rPr lang="en-GB" sz="1400" dirty="0" smtClean="0"/>
              <a:t> et al JCE 2009</a:t>
            </a:r>
            <a:endParaRPr lang="en-GB" sz="1400" dirty="0"/>
          </a:p>
        </p:txBody>
      </p:sp>
      <p:grpSp>
        <p:nvGrpSpPr>
          <p:cNvPr id="3" name="Group 2"/>
          <p:cNvGrpSpPr/>
          <p:nvPr/>
        </p:nvGrpSpPr>
        <p:grpSpPr>
          <a:xfrm>
            <a:off x="30077" y="2590800"/>
            <a:ext cx="5582729" cy="3984666"/>
            <a:chOff x="30077" y="2590800"/>
            <a:chExt cx="5582729" cy="398466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77" y="3200400"/>
              <a:ext cx="5582729" cy="3375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 Box 8"/>
            <p:cNvSpPr txBox="1">
              <a:spLocks noChangeArrowheads="1"/>
            </p:cNvSpPr>
            <p:nvPr/>
          </p:nvSpPr>
          <p:spPr bwMode="auto">
            <a:xfrm>
              <a:off x="221831" y="2777261"/>
              <a:ext cx="518375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Georgia" pitchFamily="18" charset="0"/>
                </a:defRPr>
              </a:lvl1pPr>
              <a:lvl2pPr marL="457200" indent="-342900">
                <a:defRPr sz="2600">
                  <a:solidFill>
                    <a:schemeClr val="accent2"/>
                  </a:solidFill>
                  <a:latin typeface="Georgia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Georgia" pitchFamily="18" charset="0"/>
                </a:defRPr>
              </a:lvl3pPr>
              <a:lvl4pPr marL="1600200" indent="-228600">
                <a:defRPr sz="2200">
                  <a:solidFill>
                    <a:schemeClr val="accent1"/>
                  </a:solidFill>
                  <a:latin typeface="Georgia" pitchFamily="18" charset="0"/>
                </a:defRPr>
              </a:lvl4pPr>
              <a:lvl5pPr marL="2057400" indent="-228600">
                <a:defRPr sz="2000">
                  <a:solidFill>
                    <a:srgbClr val="A04DA3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defRPr sz="2000">
                  <a:solidFill>
                    <a:srgbClr val="A04DA3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defRPr sz="2000">
                  <a:solidFill>
                    <a:srgbClr val="A04DA3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9pPr>
            </a:lstStyle>
            <a:p>
              <a:pPr>
                <a:defRPr/>
              </a:pPr>
              <a:r>
                <a:rPr lang="en-GB" sz="2400" dirty="0" smtClean="0"/>
                <a:t>Consider </a:t>
              </a:r>
              <a:r>
                <a:rPr lang="en-GB" sz="2400" dirty="0" smtClean="0">
                  <a:solidFill>
                    <a:srgbClr val="0000FF"/>
                  </a:solidFill>
                  <a:latin typeface="Cambria" panose="02040503050406030204" pitchFamily="18" charset="0"/>
                </a:rPr>
                <a:t>splitting </a:t>
              </a:r>
              <a:r>
                <a:rPr lang="en-GB" sz="2400" dirty="0" smtClean="0"/>
                <a:t>intervention nodes!</a:t>
              </a:r>
              <a:endParaRPr lang="en-GB" sz="2400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30077" y="2590800"/>
              <a:ext cx="5582729" cy="381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5791200" y="3733800"/>
            <a:ext cx="3352800" cy="1323439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Combining placebo-controlled 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</a:rPr>
              <a:t>trials to learn about toothpaste </a:t>
            </a:r>
            <a:r>
              <a:rPr lang="en-US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vs. rinse 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</a:rPr>
              <a:t>may yield </a:t>
            </a:r>
            <a:r>
              <a:rPr lang="en-US" sz="2000" dirty="0">
                <a:solidFill>
                  <a:srgbClr val="FFFF00"/>
                </a:solidFill>
                <a:latin typeface="Cambria" panose="02040503050406030204" pitchFamily="18" charset="0"/>
              </a:rPr>
              <a:t>erroneous </a:t>
            </a:r>
            <a:r>
              <a:rPr lang="en-US" sz="2000" dirty="0" smtClean="0">
                <a:solidFill>
                  <a:srgbClr val="FFFF00"/>
                </a:solidFill>
                <a:latin typeface="Cambria" panose="02040503050406030204" pitchFamily="18" charset="0"/>
              </a:rPr>
              <a:t>results!</a:t>
            </a:r>
            <a:endParaRPr lang="en-US" sz="2000" dirty="0">
              <a:solidFill>
                <a:srgbClr val="FFFF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0386" y="1371600"/>
            <a:ext cx="8847567" cy="646331"/>
          </a:xfrm>
          <a:prstGeom prst="rect">
            <a:avLst/>
          </a:prstGeom>
          <a:solidFill>
            <a:srgbClr val="E1EEFF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When the common </a:t>
            </a:r>
            <a:r>
              <a:rPr lang="en-US" dirty="0">
                <a:latin typeface="Georgia" panose="02040502050405020303" pitchFamily="18" charset="0"/>
              </a:rPr>
              <a:t>comparator </a:t>
            </a:r>
            <a:r>
              <a:rPr lang="en-US" dirty="0" smtClean="0">
                <a:latin typeface="Georgia" panose="02040502050405020303" pitchFamily="18" charset="0"/>
              </a:rPr>
              <a:t>is transitive, it </a:t>
            </a:r>
            <a:r>
              <a:rPr lang="en-US" dirty="0">
                <a:latin typeface="Georgia" panose="02040502050405020303" pitchFamily="18" charset="0"/>
              </a:rPr>
              <a:t>allows </a:t>
            </a:r>
            <a:r>
              <a:rPr lang="en-US" dirty="0" smtClean="0">
                <a:latin typeface="Georgia" panose="02040502050405020303" pitchFamily="18" charset="0"/>
              </a:rPr>
              <a:t>a valid indirect comparison </a:t>
            </a:r>
            <a:r>
              <a:rPr lang="en-US" dirty="0">
                <a:latin typeface="Georgia" panose="02040502050405020303" pitchFamily="18" charset="0"/>
              </a:rPr>
              <a:t>of the treatments to which it is linked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46088" y="533400"/>
            <a:ext cx="8229600" cy="690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l-GR" sz="3200" dirty="0" smtClean="0"/>
              <a:t>Assumptions in NMA</a:t>
            </a:r>
            <a:endParaRPr lang="en-US" altLang="el-GR" sz="3200" dirty="0"/>
          </a:p>
        </p:txBody>
      </p:sp>
    </p:spTree>
    <p:extLst>
      <p:ext uri="{BB962C8B-B14F-4D97-AF65-F5344CB8AC3E}">
        <p14:creationId xmlns:p14="http://schemas.microsoft.com/office/powerpoint/2010/main" val="255931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Rectangle 686"/>
          <p:cNvSpPr/>
          <p:nvPr/>
        </p:nvSpPr>
        <p:spPr>
          <a:xfrm>
            <a:off x="7170671" y="5105400"/>
            <a:ext cx="1973329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http://drasandrabergesch.com.br/blog/wp-content/uploads/2014/10/rem%C3%A9dios.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3421" y1="42250" x2="33421" y2="42250"/>
                        <a14:foregroundMark x1="33421" y1="42250" x2="33421" y2="42250"/>
                        <a14:foregroundMark x1="33421" y1="42250" x2="33421" y2="42250"/>
                        <a14:foregroundMark x1="15526" y1="16000" x2="23684" y2="64750"/>
                        <a14:foregroundMark x1="42368" y1="16750" x2="22105" y2="74000"/>
                        <a14:foregroundMark x1="23684" y1="11500" x2="22895" y2="84750"/>
                        <a14:foregroundMark x1="20526" y1="19000" x2="1842" y2="81500"/>
                        <a14:foregroundMark x1="27895" y1="25250" x2="28684" y2="87000"/>
                        <a14:foregroundMark x1="40789" y1="26000" x2="53947" y2="93250"/>
                        <a14:foregroundMark x1="45000" y1="30750" x2="45000" y2="80750"/>
                        <a14:foregroundMark x1="38421" y1="27500" x2="35263" y2="82500"/>
                        <a14:foregroundMark x1="35263" y1="23000" x2="40789" y2="86250"/>
                        <a14:foregroundMark x1="44211" y1="18250" x2="45000" y2="63750"/>
                        <a14:foregroundMark x1="16579" y1="17500" x2="48158" y2="11500"/>
                        <a14:foregroundMark x1="11579" y1="13000" x2="33421" y2="16750"/>
                        <a14:foregroundMark x1="5789" y1="17500" x2="24474" y2="23750"/>
                        <a14:foregroundMark x1="18158" y1="19750" x2="22895" y2="44500"/>
                        <a14:foregroundMark x1="13947" y1="33000" x2="13947" y2="77750"/>
                        <a14:foregroundMark x1="16579" y1="32250" x2="17368" y2="75500"/>
                        <a14:foregroundMark x1="18947" y1="28250" x2="22105" y2="57000"/>
                        <a14:foregroundMark x1="13158" y1="30750" x2="16579" y2="67750"/>
                        <a14:foregroundMark x1="14737" y1="29250" x2="15526" y2="58500"/>
                        <a14:foregroundMark x1="4211" y1="6000" x2="4211" y2="47000"/>
                        <a14:foregroundMark x1="9211" y1="15250" x2="14737" y2="38500"/>
                        <a14:foregroundMark x1="14737" y1="22250" x2="14737" y2="43000"/>
                        <a14:foregroundMark x1="11579" y1="13750" x2="16579" y2="41500"/>
                        <a14:foregroundMark x1="26316" y1="13000" x2="35263" y2="29250"/>
                        <a14:foregroundMark x1="38421" y1="13750" x2="40789" y2="26000"/>
                        <a14:foregroundMark x1="39211" y1="15250" x2="39211" y2="27500"/>
                        <a14:foregroundMark x1="43158" y1="13750" x2="48947" y2="21500"/>
                        <a14:foregroundMark x1="50526" y1="17500" x2="52105" y2="29250"/>
                        <a14:foregroundMark x1="52105" y1="29250" x2="52105" y2="57000"/>
                        <a14:foregroundMark x1="50526" y1="58500" x2="52895" y2="70750"/>
                        <a14:foregroundMark x1="52895" y1="60750" x2="59474" y2="72250"/>
                        <a14:foregroundMark x1="61053" y1="60750" x2="97632" y2="64750"/>
                        <a14:foregroundMark x1="80526" y1="57000" x2="86316" y2="63000"/>
                        <a14:foregroundMark x1="86316" y1="63000" x2="82368" y2="63750"/>
                        <a14:foregroundMark x1="40000" y1="65500" x2="37632" y2="66250"/>
                        <a14:foregroundMark x1="62895" y1="62250" x2="97632" y2="63750"/>
                        <a14:foregroundMark x1="88684" y1="60000" x2="92105" y2="67000"/>
                        <a14:foregroundMark x1="89474" y1="57750" x2="89474" y2="57750"/>
                        <a14:foregroundMark x1="89474" y1="57750" x2="89474" y2="57750"/>
                        <a14:foregroundMark x1="89474" y1="57750" x2="89474" y2="57750"/>
                        <a14:foregroundMark x1="76579" y1="60750" x2="76579" y2="60750"/>
                        <a14:foregroundMark x1="74211" y1="62250" x2="74211" y2="62250"/>
                        <a14:foregroundMark x1="71579" y1="62250" x2="57105" y2="62250"/>
                        <a14:foregroundMark x1="50526" y1="60000" x2="50526" y2="60000"/>
                        <a14:foregroundMark x1="48158" y1="56250" x2="48158" y2="56250"/>
                        <a14:foregroundMark x1="56316" y1="57750" x2="56316" y2="57750"/>
                        <a14:foregroundMark x1="60263" y1="57750" x2="60263" y2="57750"/>
                        <a14:foregroundMark x1="64474" y1="57750" x2="64474" y2="57750"/>
                        <a14:foregroundMark x1="64474" y1="57750" x2="64474" y2="57750"/>
                        <a14:foregroundMark x1="65263" y1="57750" x2="73421" y2="57750"/>
                        <a14:foregroundMark x1="91316" y1="57750" x2="91316" y2="57750"/>
                        <a14:foregroundMark x1="96842" y1="57750" x2="96842" y2="57750"/>
                        <a14:foregroundMark x1="97632" y1="57750" x2="97632" y2="57750"/>
                        <a14:foregroundMark x1="98421" y1="57000" x2="98421" y2="57000"/>
                        <a14:foregroundMark x1="98421" y1="56250" x2="98421" y2="56250"/>
                        <a14:foregroundMark x1="98421" y1="55250" x2="98421" y2="55250"/>
                        <a14:foregroundMark x1="60263" y1="70750" x2="60263" y2="70750"/>
                        <a14:foregroundMark x1="54737" y1="80000" x2="54737" y2="80000"/>
                        <a14:foregroundMark x1="52105" y1="80750" x2="43158" y2="84000"/>
                        <a14:foregroundMark x1="38421" y1="84000" x2="38421" y2="84000"/>
                        <a14:foregroundMark x1="36053" y1="85500" x2="36053" y2="85500"/>
                        <a14:foregroundMark x1="27895" y1="84000" x2="27895" y2="84000"/>
                        <a14:foregroundMark x1="22895" y1="81500" x2="22895" y2="81500"/>
                        <a14:foregroundMark x1="17368" y1="77000" x2="17368" y2="77000"/>
                        <a14:foregroundMark x1="14737" y1="77000" x2="14737" y2="77000"/>
                        <a14:foregroundMark x1="13158" y1="77000" x2="13158" y2="77000"/>
                        <a14:foregroundMark x1="10789" y1="77000" x2="8421" y2="78500"/>
                        <a14:foregroundMark x1="5789" y1="80000" x2="5789" y2="80000"/>
                        <a14:foregroundMark x1="4211" y1="83250" x2="1842" y2="87750"/>
                        <a14:foregroundMark x1="1053" y1="87750" x2="1053" y2="87750"/>
                        <a14:backgroundMark x1="4474" y1="9000" x2="4474" y2="9000"/>
                        <a14:backgroundMark x1="4474" y1="14750" x2="4474" y2="14750"/>
                        <a14:backgroundMark x1="5263" y1="38250" x2="5263" y2="38250"/>
                        <a14:backgroundMark x1="5263" y1="42250" x2="5263" y2="42250"/>
                        <a14:backgroundMark x1="3421" y1="47250" x2="3421" y2="47250"/>
                        <a14:backgroundMark x1="15756" y1="6422" x2="15756" y2="6422"/>
                        <a14:backgroundMark x1="21865" y1="3364" x2="21865" y2="3364"/>
                        <a14:backgroundMark x1="9646" y1="4587" x2="9646" y2="4587"/>
                        <a14:backgroundMark x1="4502" y1="5505" x2="3537" y2="8257"/>
                        <a14:backgroundMark x1="3537" y1="12232" x2="3537" y2="12232"/>
                        <a14:backgroundMark x1="1286" y1="16208" x2="1286" y2="16208"/>
                        <a14:backgroundMark x1="5466" y1="20795" x2="5466" y2="20795"/>
                        <a14:backgroundMark x1="5466" y1="26606" x2="5466" y2="26606"/>
                        <a14:backgroundMark x1="5466" y1="31498" x2="5466" y2="31498"/>
                        <a14:backgroundMark x1="5466" y1="35474" x2="5466" y2="35474"/>
                        <a14:backgroundMark x1="5466" y1="35474" x2="5466" y2="35474"/>
                        <a14:backgroundMark x1="7395" y1="39144" x2="7395" y2="39144"/>
                        <a14:backgroundMark x1="7395" y1="41284" x2="7395" y2="41284"/>
                        <a14:backgroundMark x1="7395" y1="54740" x2="7395" y2="57492"/>
                        <a14:backgroundMark x1="12540" y1="17125" x2="12540" y2="17125"/>
                        <a14:backgroundMark x1="11576" y1="19878" x2="11576" y2="19878"/>
                        <a14:backgroundMark x1="9646" y1="11315" x2="9646" y2="11315"/>
                        <a14:backgroundMark x1="9646" y1="7339" x2="9646" y2="7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95527"/>
            <a:ext cx="1167049" cy="122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46088" y="577850"/>
            <a:ext cx="8229600" cy="690563"/>
          </a:xfrm>
        </p:spPr>
        <p:txBody>
          <a:bodyPr>
            <a:normAutofit/>
          </a:bodyPr>
          <a:lstStyle/>
          <a:p>
            <a:r>
              <a:rPr lang="en-US" altLang="el-GR" sz="3200" dirty="0" smtClean="0"/>
              <a:t>Common Dilemma…</a:t>
            </a:r>
            <a:endParaRPr lang="en-US" altLang="el-GR" sz="3200" dirty="0"/>
          </a:p>
        </p:txBody>
      </p:sp>
      <p:sp>
        <p:nvSpPr>
          <p:cNvPr id="20" name="Rectangle 19"/>
          <p:cNvSpPr/>
          <p:nvPr/>
        </p:nvSpPr>
        <p:spPr>
          <a:xfrm>
            <a:off x="4556698" y="1625600"/>
            <a:ext cx="4144872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Georgia" panose="02040502050405020303" pitchFamily="18" charset="0"/>
              </a:rPr>
              <a:t>Lumping </a:t>
            </a:r>
            <a:r>
              <a:rPr lang="en-US" sz="2400" dirty="0">
                <a:latin typeface="Georgia" panose="02040502050405020303" pitchFamily="18" charset="0"/>
              </a:rPr>
              <a:t>or splitting nodes? </a:t>
            </a:r>
          </a:p>
        </p:txBody>
      </p:sp>
      <p:sp>
        <p:nvSpPr>
          <p:cNvPr id="28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715000" y="6369050"/>
            <a:ext cx="2133600" cy="365125"/>
          </a:xfrm>
        </p:spPr>
        <p:txBody>
          <a:bodyPr/>
          <a:lstStyle/>
          <a:p>
            <a:pPr>
              <a:defRPr/>
            </a:pPr>
            <a:fld id="{7B5FE781-37DD-4402-B913-F53B005E31E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290" name="Group 289"/>
          <p:cNvGrpSpPr>
            <a:grpSpLocks noChangeAspect="1"/>
          </p:cNvGrpSpPr>
          <p:nvPr/>
        </p:nvGrpSpPr>
        <p:grpSpPr>
          <a:xfrm>
            <a:off x="76200" y="1534887"/>
            <a:ext cx="4318830" cy="2751176"/>
            <a:chOff x="769502" y="922581"/>
            <a:chExt cx="7572490" cy="4823823"/>
          </a:xfrm>
        </p:grpSpPr>
        <p:sp>
          <p:nvSpPr>
            <p:cNvPr id="291" name="Line 9"/>
            <p:cNvSpPr>
              <a:spLocks noChangeShapeType="1"/>
            </p:cNvSpPr>
            <p:nvPr/>
          </p:nvSpPr>
          <p:spPr bwMode="auto">
            <a:xfrm flipH="1" flipV="1">
              <a:off x="5256213" y="1476375"/>
              <a:ext cx="1087437" cy="1874838"/>
            </a:xfrm>
            <a:prstGeom prst="line">
              <a:avLst/>
            </a:prstGeom>
            <a:noFill/>
            <a:ln w="1095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Georgia" panose="02040502050405020303" pitchFamily="18" charset="0"/>
              </a:endParaRPr>
            </a:p>
          </p:txBody>
        </p:sp>
        <p:sp>
          <p:nvSpPr>
            <p:cNvPr id="292" name="Line 10"/>
            <p:cNvSpPr>
              <a:spLocks noChangeShapeType="1"/>
            </p:cNvSpPr>
            <p:nvPr/>
          </p:nvSpPr>
          <p:spPr bwMode="auto">
            <a:xfrm flipH="1" flipV="1">
              <a:off x="3089275" y="1476375"/>
              <a:ext cx="3254375" cy="1874838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Georgia" panose="02040502050405020303" pitchFamily="18" charset="0"/>
              </a:endParaRPr>
            </a:p>
          </p:txBody>
        </p:sp>
        <p:sp>
          <p:nvSpPr>
            <p:cNvPr id="293" name="Line 11"/>
            <p:cNvSpPr>
              <a:spLocks noChangeShapeType="1"/>
            </p:cNvSpPr>
            <p:nvPr/>
          </p:nvSpPr>
          <p:spPr bwMode="auto">
            <a:xfrm flipH="1">
              <a:off x="2001838" y="3351213"/>
              <a:ext cx="4341812" cy="0"/>
            </a:xfrm>
            <a:prstGeom prst="line">
              <a:avLst/>
            </a:prstGeom>
            <a:noFill/>
            <a:ln w="444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Georgia" panose="02040502050405020303" pitchFamily="18" charset="0"/>
              </a:endParaRPr>
            </a:p>
          </p:txBody>
        </p:sp>
        <p:sp>
          <p:nvSpPr>
            <p:cNvPr id="294" name="Line 12"/>
            <p:cNvSpPr>
              <a:spLocks noChangeShapeType="1"/>
            </p:cNvSpPr>
            <p:nvPr/>
          </p:nvSpPr>
          <p:spPr bwMode="auto">
            <a:xfrm flipH="1">
              <a:off x="3089275" y="3351213"/>
              <a:ext cx="3254375" cy="1881188"/>
            </a:xfrm>
            <a:prstGeom prst="line">
              <a:avLst/>
            </a:prstGeom>
            <a:noFill/>
            <a:ln w="2381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Georgia" panose="02040502050405020303" pitchFamily="18" charset="0"/>
              </a:endParaRPr>
            </a:p>
          </p:txBody>
        </p:sp>
        <p:sp>
          <p:nvSpPr>
            <p:cNvPr id="295" name="Line 13"/>
            <p:cNvSpPr>
              <a:spLocks noChangeShapeType="1"/>
            </p:cNvSpPr>
            <p:nvPr/>
          </p:nvSpPr>
          <p:spPr bwMode="auto">
            <a:xfrm flipH="1">
              <a:off x="5256213" y="3351213"/>
              <a:ext cx="1087437" cy="1881188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Georgia" panose="02040502050405020303" pitchFamily="18" charset="0"/>
              </a:endParaRPr>
            </a:p>
          </p:txBody>
        </p:sp>
        <p:sp>
          <p:nvSpPr>
            <p:cNvPr id="296" name="Line 14"/>
            <p:cNvSpPr>
              <a:spLocks noChangeShapeType="1"/>
            </p:cNvSpPr>
            <p:nvPr/>
          </p:nvSpPr>
          <p:spPr bwMode="auto">
            <a:xfrm flipH="1">
              <a:off x="2001838" y="1476375"/>
              <a:ext cx="3254375" cy="1874838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Georgia" panose="02040502050405020303" pitchFamily="18" charset="0"/>
              </a:endParaRPr>
            </a:p>
          </p:txBody>
        </p:sp>
        <p:sp>
          <p:nvSpPr>
            <p:cNvPr id="297" name="Line 15"/>
            <p:cNvSpPr>
              <a:spLocks noChangeShapeType="1"/>
            </p:cNvSpPr>
            <p:nvPr/>
          </p:nvSpPr>
          <p:spPr bwMode="auto">
            <a:xfrm flipH="1">
              <a:off x="3089275" y="1476375"/>
              <a:ext cx="2166937" cy="3756025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Georgia" panose="02040502050405020303" pitchFamily="18" charset="0"/>
              </a:endParaRPr>
            </a:p>
          </p:txBody>
        </p:sp>
        <p:sp>
          <p:nvSpPr>
            <p:cNvPr id="298" name="Line 16"/>
            <p:cNvSpPr>
              <a:spLocks noChangeShapeType="1"/>
            </p:cNvSpPr>
            <p:nvPr/>
          </p:nvSpPr>
          <p:spPr bwMode="auto">
            <a:xfrm>
              <a:off x="5256213" y="1476375"/>
              <a:ext cx="0" cy="3756025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Georgia" panose="02040502050405020303" pitchFamily="18" charset="0"/>
              </a:endParaRPr>
            </a:p>
          </p:txBody>
        </p:sp>
        <p:sp>
          <p:nvSpPr>
            <p:cNvPr id="299" name="Oval 17"/>
            <p:cNvSpPr>
              <a:spLocks noChangeArrowheads="1"/>
            </p:cNvSpPr>
            <p:nvPr/>
          </p:nvSpPr>
          <p:spPr bwMode="auto">
            <a:xfrm>
              <a:off x="6075363" y="3084513"/>
              <a:ext cx="530225" cy="534988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Georgia" panose="02040502050405020303" pitchFamily="18" charset="0"/>
              </a:endParaRPr>
            </a:p>
          </p:txBody>
        </p:sp>
        <p:sp>
          <p:nvSpPr>
            <p:cNvPr id="300" name="Rectangle 18"/>
            <p:cNvSpPr>
              <a:spLocks noChangeArrowheads="1"/>
            </p:cNvSpPr>
            <p:nvPr/>
          </p:nvSpPr>
          <p:spPr bwMode="auto">
            <a:xfrm>
              <a:off x="6654800" y="3262313"/>
              <a:ext cx="1239498" cy="43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anose="02040502050405020303" pitchFamily="18" charset="0"/>
                </a:rPr>
                <a:t>Placebo</a:t>
              </a:r>
              <a:endPara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endParaRPr>
            </a:p>
          </p:txBody>
        </p:sp>
        <p:sp>
          <p:nvSpPr>
            <p:cNvPr id="301" name="Oval 19"/>
            <p:cNvSpPr>
              <a:spLocks noChangeArrowheads="1"/>
            </p:cNvSpPr>
            <p:nvPr/>
          </p:nvSpPr>
          <p:spPr bwMode="auto">
            <a:xfrm>
              <a:off x="5113338" y="1331913"/>
              <a:ext cx="287337" cy="282575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Georgia" panose="02040502050405020303" pitchFamily="18" charset="0"/>
              </a:endParaRPr>
            </a:p>
          </p:txBody>
        </p:sp>
        <p:sp>
          <p:nvSpPr>
            <p:cNvPr id="302" name="Rectangle 20"/>
            <p:cNvSpPr>
              <a:spLocks noChangeArrowheads="1"/>
            </p:cNvSpPr>
            <p:nvPr/>
          </p:nvSpPr>
          <p:spPr bwMode="auto">
            <a:xfrm>
              <a:off x="5619819" y="934783"/>
              <a:ext cx="2722173" cy="43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anose="02040502050405020303" pitchFamily="18" charset="0"/>
                </a:rPr>
                <a:t>Ondansetron</a:t>
              </a: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anose="02040502050405020303" pitchFamily="18" charset="0"/>
                </a:rPr>
                <a:t> (O)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endParaRPr>
            </a:p>
          </p:txBody>
        </p:sp>
        <p:sp>
          <p:nvSpPr>
            <p:cNvPr id="303" name="Oval 21"/>
            <p:cNvSpPr>
              <a:spLocks noChangeArrowheads="1"/>
            </p:cNvSpPr>
            <p:nvPr/>
          </p:nvSpPr>
          <p:spPr bwMode="auto">
            <a:xfrm>
              <a:off x="3063875" y="1450975"/>
              <a:ext cx="49212" cy="49213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Georgia" panose="02040502050405020303" pitchFamily="18" charset="0"/>
              </a:endParaRPr>
            </a:p>
          </p:txBody>
        </p:sp>
        <p:sp>
          <p:nvSpPr>
            <p:cNvPr id="304" name="Rectangle 22"/>
            <p:cNvSpPr>
              <a:spLocks noChangeArrowheads="1"/>
            </p:cNvSpPr>
            <p:nvPr/>
          </p:nvSpPr>
          <p:spPr bwMode="auto">
            <a:xfrm>
              <a:off x="1581593" y="922581"/>
              <a:ext cx="2591151" cy="43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anose="02040502050405020303" pitchFamily="18" charset="0"/>
                </a:rPr>
                <a:t>Granisetron</a:t>
              </a: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anose="02040502050405020303" pitchFamily="18" charset="0"/>
                </a:rPr>
                <a:t> (G)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endParaRPr>
            </a:p>
          </p:txBody>
        </p:sp>
        <p:sp>
          <p:nvSpPr>
            <p:cNvPr id="305" name="Oval 23"/>
            <p:cNvSpPr>
              <a:spLocks noChangeArrowheads="1"/>
            </p:cNvSpPr>
            <p:nvPr/>
          </p:nvSpPr>
          <p:spPr bwMode="auto">
            <a:xfrm>
              <a:off x="1892300" y="3243263"/>
              <a:ext cx="219075" cy="212725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Georgia" panose="02040502050405020303" pitchFamily="18" charset="0"/>
              </a:endParaRPr>
            </a:p>
          </p:txBody>
        </p:sp>
        <p:sp>
          <p:nvSpPr>
            <p:cNvPr id="306" name="Rectangle 24"/>
            <p:cNvSpPr>
              <a:spLocks noChangeArrowheads="1"/>
            </p:cNvSpPr>
            <p:nvPr/>
          </p:nvSpPr>
          <p:spPr bwMode="auto">
            <a:xfrm>
              <a:off x="769502" y="3587663"/>
              <a:ext cx="2859523" cy="43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anose="02040502050405020303" pitchFamily="18" charset="0"/>
                </a:rPr>
                <a:t>Dolasetron</a:t>
              </a: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anose="02040502050405020303" pitchFamily="18" charset="0"/>
                </a:rPr>
                <a:t> (D)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endParaRPr>
            </a:p>
          </p:txBody>
        </p:sp>
        <p:sp>
          <p:nvSpPr>
            <p:cNvPr id="307" name="Oval 25"/>
            <p:cNvSpPr>
              <a:spLocks noChangeArrowheads="1"/>
            </p:cNvSpPr>
            <p:nvPr/>
          </p:nvSpPr>
          <p:spPr bwMode="auto">
            <a:xfrm>
              <a:off x="3038475" y="5183188"/>
              <a:ext cx="100012" cy="98425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Georgia" panose="02040502050405020303" pitchFamily="18" charset="0"/>
              </a:endParaRPr>
            </a:p>
          </p:txBody>
        </p:sp>
        <p:sp>
          <p:nvSpPr>
            <p:cNvPr id="308" name="Rectangle 26"/>
            <p:cNvSpPr>
              <a:spLocks noChangeArrowheads="1"/>
            </p:cNvSpPr>
            <p:nvPr/>
          </p:nvSpPr>
          <p:spPr bwMode="auto">
            <a:xfrm>
              <a:off x="1581593" y="5314688"/>
              <a:ext cx="2591151" cy="43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anose="02040502050405020303" pitchFamily="18" charset="0"/>
                </a:rPr>
                <a:t>Tropisetron</a:t>
              </a: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anose="02040502050405020303" pitchFamily="18" charset="0"/>
                </a:rPr>
                <a:t> (T)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endParaRPr>
            </a:p>
          </p:txBody>
        </p:sp>
        <p:sp>
          <p:nvSpPr>
            <p:cNvPr id="562" name="Oval 27"/>
            <p:cNvSpPr>
              <a:spLocks noChangeArrowheads="1"/>
            </p:cNvSpPr>
            <p:nvPr/>
          </p:nvSpPr>
          <p:spPr bwMode="auto">
            <a:xfrm>
              <a:off x="5246688" y="5222875"/>
              <a:ext cx="19050" cy="19050"/>
            </a:xfrm>
            <a:prstGeom prst="ellipse">
              <a:avLst/>
            </a:prstGeom>
            <a:solidFill>
              <a:srgbClr val="0000FF"/>
            </a:solidFill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Georgia" panose="02040502050405020303" pitchFamily="18" charset="0"/>
              </a:endParaRPr>
            </a:p>
          </p:txBody>
        </p:sp>
        <p:sp>
          <p:nvSpPr>
            <p:cNvPr id="563" name="Rectangle 28"/>
            <p:cNvSpPr>
              <a:spLocks noChangeArrowheads="1"/>
            </p:cNvSpPr>
            <p:nvPr/>
          </p:nvSpPr>
          <p:spPr bwMode="auto">
            <a:xfrm>
              <a:off x="4716464" y="5281614"/>
              <a:ext cx="2558084" cy="43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anose="02040502050405020303" pitchFamily="18" charset="0"/>
                </a:rPr>
                <a:t>Ramosetron</a:t>
              </a: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anose="02040502050405020303" pitchFamily="18" charset="0"/>
                </a:rPr>
                <a:t> (R)</a:t>
              </a:r>
              <a:endPara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endParaRPr>
            </a:p>
          </p:txBody>
        </p:sp>
      </p:grpSp>
      <p:pic>
        <p:nvPicPr>
          <p:cNvPr id="688" name="Picture 2" descr="https://thebipolardance.files.wordpress.com/2013/11/roundup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5"/>
          <a:stretch/>
        </p:blipFill>
        <p:spPr bwMode="auto">
          <a:xfrm>
            <a:off x="1" y="5637515"/>
            <a:ext cx="2327275" cy="122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Rectangle 122"/>
          <p:cNvSpPr/>
          <p:nvPr/>
        </p:nvSpPr>
        <p:spPr>
          <a:xfrm>
            <a:off x="123877" y="4461799"/>
            <a:ext cx="3438089" cy="1015663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Our initial decisions on the network structure might affect validity of NMA results!</a:t>
            </a:r>
            <a:endParaRPr lang="en-US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82902" y="2743200"/>
            <a:ext cx="5036155" cy="3612958"/>
            <a:chOff x="3882902" y="2743200"/>
            <a:chExt cx="5036155" cy="3612958"/>
          </a:xfrm>
        </p:grpSpPr>
        <p:sp>
          <p:nvSpPr>
            <p:cNvPr id="572" name="Oval 571"/>
            <p:cNvSpPr/>
            <p:nvPr/>
          </p:nvSpPr>
          <p:spPr>
            <a:xfrm rot="9204309">
              <a:off x="6351680" y="5581383"/>
              <a:ext cx="1882904" cy="774775"/>
            </a:xfrm>
            <a:prstGeom prst="ellipse">
              <a:avLst/>
            </a:prstGeom>
            <a:noFill/>
            <a:ln>
              <a:solidFill>
                <a:schemeClr val="accent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882902" y="2743200"/>
              <a:ext cx="5036155" cy="3505199"/>
              <a:chOff x="3882902" y="2743200"/>
              <a:chExt cx="5036155" cy="3505199"/>
            </a:xfrm>
          </p:grpSpPr>
          <p:sp>
            <p:nvSpPr>
              <p:cNvPr id="684" name="Oval 683"/>
              <p:cNvSpPr/>
              <p:nvPr/>
            </p:nvSpPr>
            <p:spPr>
              <a:xfrm rot="7016059">
                <a:off x="4107216" y="3227721"/>
                <a:ext cx="1630760" cy="123262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Oval 684"/>
              <p:cNvSpPr/>
              <p:nvPr/>
            </p:nvSpPr>
            <p:spPr>
              <a:xfrm rot="7016059">
                <a:off x="4628262" y="4114817"/>
                <a:ext cx="1168573" cy="2659293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 rot="1133747">
                <a:off x="5308842" y="2757740"/>
                <a:ext cx="3511422" cy="1233962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5" name="Group 124"/>
              <p:cNvGrpSpPr/>
              <p:nvPr/>
            </p:nvGrpSpPr>
            <p:grpSpPr>
              <a:xfrm>
                <a:off x="4191000" y="2743200"/>
                <a:ext cx="4728057" cy="3505199"/>
                <a:chOff x="4191000" y="2743200"/>
                <a:chExt cx="4728057" cy="3505199"/>
              </a:xfrm>
            </p:grpSpPr>
            <p:sp>
              <p:nvSpPr>
                <p:cNvPr id="126" name="Line 9"/>
                <p:cNvSpPr>
                  <a:spLocks noChangeShapeType="1"/>
                </p:cNvSpPr>
                <p:nvPr/>
              </p:nvSpPr>
              <p:spPr bwMode="auto">
                <a:xfrm flipH="1" flipV="1">
                  <a:off x="7970835" y="4045250"/>
                  <a:ext cx="61225" cy="416328"/>
                </a:xfrm>
                <a:prstGeom prst="line">
                  <a:avLst/>
                </a:prstGeom>
                <a:noFill/>
                <a:ln w="1492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27" name="Line 10"/>
                <p:cNvSpPr>
                  <a:spLocks noChangeShapeType="1"/>
                </p:cNvSpPr>
                <p:nvPr/>
              </p:nvSpPr>
              <p:spPr bwMode="auto">
                <a:xfrm flipH="1" flipV="1">
                  <a:off x="7787160" y="3667698"/>
                  <a:ext cx="244899" cy="793881"/>
                </a:xfrm>
                <a:prstGeom prst="line">
                  <a:avLst/>
                </a:prstGeom>
                <a:noFill/>
                <a:ln w="8890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28" name="Line 11"/>
                <p:cNvSpPr>
                  <a:spLocks noChangeShapeType="1"/>
                </p:cNvSpPr>
                <p:nvPr/>
              </p:nvSpPr>
              <p:spPr bwMode="auto">
                <a:xfrm flipH="1" flipV="1">
                  <a:off x="7499404" y="3357492"/>
                  <a:ext cx="532656" cy="1104087"/>
                </a:xfrm>
                <a:prstGeom prst="line">
                  <a:avLst/>
                </a:prstGeom>
                <a:noFill/>
                <a:ln w="587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29" name="Line 12"/>
                <p:cNvSpPr>
                  <a:spLocks noChangeShapeType="1"/>
                </p:cNvSpPr>
                <p:nvPr/>
              </p:nvSpPr>
              <p:spPr bwMode="auto">
                <a:xfrm flipH="1" flipV="1">
                  <a:off x="7134096" y="3147287"/>
                  <a:ext cx="897964" cy="1314292"/>
                </a:xfrm>
                <a:prstGeom prst="line">
                  <a:avLst/>
                </a:prstGeom>
                <a:noFill/>
                <a:ln w="8890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30" name="Line 13"/>
                <p:cNvSpPr>
                  <a:spLocks noChangeShapeType="1"/>
                </p:cNvSpPr>
                <p:nvPr/>
              </p:nvSpPr>
              <p:spPr bwMode="auto">
                <a:xfrm flipH="1" flipV="1">
                  <a:off x="6723889" y="3054429"/>
                  <a:ext cx="1308171" cy="1407149"/>
                </a:xfrm>
                <a:prstGeom prst="line">
                  <a:avLst/>
                </a:prstGeom>
                <a:noFill/>
                <a:ln w="587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31" name="Line 14"/>
                <p:cNvSpPr>
                  <a:spLocks noChangeShapeType="1"/>
                </p:cNvSpPr>
                <p:nvPr/>
              </p:nvSpPr>
              <p:spPr bwMode="auto">
                <a:xfrm flipH="1" flipV="1">
                  <a:off x="6523889" y="3103409"/>
                  <a:ext cx="1727561" cy="1375516"/>
                </a:xfrm>
                <a:prstGeom prst="line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32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6133070" y="3258512"/>
                  <a:ext cx="2118379" cy="1220414"/>
                </a:xfrm>
                <a:prstGeom prst="line">
                  <a:avLst/>
                </a:prstGeom>
                <a:noFill/>
                <a:ln w="8890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33" name="Line 16"/>
                <p:cNvSpPr>
                  <a:spLocks noChangeShapeType="1"/>
                </p:cNvSpPr>
                <p:nvPr/>
              </p:nvSpPr>
              <p:spPr bwMode="auto">
                <a:xfrm flipH="1" flipV="1">
                  <a:off x="5584087" y="3502391"/>
                  <a:ext cx="2447973" cy="959188"/>
                </a:xfrm>
                <a:prstGeom prst="line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34" name="Line 17"/>
                <p:cNvSpPr>
                  <a:spLocks noChangeShapeType="1"/>
                </p:cNvSpPr>
                <p:nvPr/>
              </p:nvSpPr>
              <p:spPr bwMode="auto">
                <a:xfrm flipH="1" flipV="1">
                  <a:off x="5345310" y="3851372"/>
                  <a:ext cx="2686750" cy="610207"/>
                </a:xfrm>
                <a:prstGeom prst="line">
                  <a:avLst/>
                </a:prstGeom>
                <a:noFill/>
                <a:ln w="587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35" name="Line 18"/>
                <p:cNvSpPr>
                  <a:spLocks noChangeShapeType="1"/>
                </p:cNvSpPr>
                <p:nvPr/>
              </p:nvSpPr>
              <p:spPr bwMode="auto">
                <a:xfrm flipH="1" flipV="1">
                  <a:off x="5221840" y="4252394"/>
                  <a:ext cx="2810220" cy="209185"/>
                </a:xfrm>
                <a:prstGeom prst="line">
                  <a:avLst/>
                </a:prstGeom>
                <a:noFill/>
                <a:ln w="587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36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5221840" y="4461579"/>
                  <a:ext cx="2810220" cy="213267"/>
                </a:xfrm>
                <a:prstGeom prst="line">
                  <a:avLst/>
                </a:prstGeom>
                <a:noFill/>
                <a:ln w="119063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37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5345310" y="4461579"/>
                  <a:ext cx="2686750" cy="614288"/>
                </a:xfrm>
                <a:prstGeom prst="line">
                  <a:avLst/>
                </a:prstGeom>
                <a:noFill/>
                <a:ln w="1793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38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5584087" y="4461579"/>
                  <a:ext cx="2447973" cy="962250"/>
                </a:xfrm>
                <a:prstGeom prst="line">
                  <a:avLst/>
                </a:prstGeom>
                <a:noFill/>
                <a:ln w="1793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39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5913681" y="4461579"/>
                  <a:ext cx="2118379" cy="1224495"/>
                </a:xfrm>
                <a:prstGeom prst="line">
                  <a:avLst/>
                </a:prstGeom>
                <a:noFill/>
                <a:ln w="1492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40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6304499" y="4461579"/>
                  <a:ext cx="1727561" cy="1379598"/>
                </a:xfrm>
                <a:prstGeom prst="line">
                  <a:avLst/>
                </a:prstGeom>
                <a:noFill/>
                <a:ln w="587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41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6723889" y="4461579"/>
                  <a:ext cx="1308171" cy="1411231"/>
                </a:xfrm>
                <a:prstGeom prst="line">
                  <a:avLst/>
                </a:prstGeom>
                <a:noFill/>
                <a:ln w="587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42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7134096" y="4461579"/>
                  <a:ext cx="897964" cy="1318373"/>
                </a:xfrm>
                <a:prstGeom prst="line">
                  <a:avLst/>
                </a:prstGeom>
                <a:noFill/>
                <a:ln w="8890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43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7499404" y="4461579"/>
                  <a:ext cx="532656" cy="1108168"/>
                </a:xfrm>
                <a:prstGeom prst="line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44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7787160" y="4461579"/>
                  <a:ext cx="244899" cy="797963"/>
                </a:xfrm>
                <a:prstGeom prst="line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45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7970835" y="4461579"/>
                  <a:ext cx="61225" cy="420410"/>
                </a:xfrm>
                <a:prstGeom prst="line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46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5221840" y="4045250"/>
                  <a:ext cx="2748995" cy="207144"/>
                </a:xfrm>
                <a:prstGeom prst="line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47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5345310" y="4045250"/>
                  <a:ext cx="2625525" cy="1030617"/>
                </a:xfrm>
                <a:prstGeom prst="line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48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5584087" y="4045250"/>
                  <a:ext cx="2386748" cy="1378578"/>
                </a:xfrm>
                <a:prstGeom prst="line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49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6723889" y="4045250"/>
                  <a:ext cx="1246946" cy="1827560"/>
                </a:xfrm>
                <a:prstGeom prst="line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50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7134096" y="4045250"/>
                  <a:ext cx="836739" cy="1734702"/>
                </a:xfrm>
                <a:prstGeom prst="line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51" name="Line 34"/>
                <p:cNvSpPr>
                  <a:spLocks noChangeShapeType="1"/>
                </p:cNvSpPr>
                <p:nvPr/>
              </p:nvSpPr>
              <p:spPr bwMode="auto">
                <a:xfrm flipH="1" flipV="1">
                  <a:off x="7499404" y="3357492"/>
                  <a:ext cx="287757" cy="310205"/>
                </a:xfrm>
                <a:prstGeom prst="line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52" name="Line 35"/>
                <p:cNvSpPr>
                  <a:spLocks noChangeShapeType="1"/>
                </p:cNvSpPr>
                <p:nvPr/>
              </p:nvSpPr>
              <p:spPr bwMode="auto">
                <a:xfrm flipH="1" flipV="1">
                  <a:off x="7134096" y="3147287"/>
                  <a:ext cx="653065" cy="520410"/>
                </a:xfrm>
                <a:prstGeom prst="line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53" name="Line 36"/>
                <p:cNvSpPr>
                  <a:spLocks noChangeShapeType="1"/>
                </p:cNvSpPr>
                <p:nvPr/>
              </p:nvSpPr>
              <p:spPr bwMode="auto">
                <a:xfrm flipH="1" flipV="1">
                  <a:off x="7134096" y="3147287"/>
                  <a:ext cx="365308" cy="210205"/>
                </a:xfrm>
                <a:prstGeom prst="line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54" name="Line 37"/>
                <p:cNvSpPr>
                  <a:spLocks noChangeShapeType="1"/>
                </p:cNvSpPr>
                <p:nvPr/>
              </p:nvSpPr>
              <p:spPr bwMode="auto">
                <a:xfrm>
                  <a:off x="7499404" y="3357492"/>
                  <a:ext cx="287757" cy="1902049"/>
                </a:xfrm>
                <a:prstGeom prst="line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55" name="Line 38"/>
                <p:cNvSpPr>
                  <a:spLocks noChangeShapeType="1"/>
                </p:cNvSpPr>
                <p:nvPr/>
              </p:nvSpPr>
              <p:spPr bwMode="auto">
                <a:xfrm>
                  <a:off x="7499404" y="3357492"/>
                  <a:ext cx="471431" cy="1524497"/>
                </a:xfrm>
                <a:prstGeom prst="line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56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5345310" y="3502391"/>
                  <a:ext cx="238777" cy="348981"/>
                </a:xfrm>
                <a:prstGeom prst="line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57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5221840" y="3502391"/>
                  <a:ext cx="362247" cy="750004"/>
                </a:xfrm>
                <a:prstGeom prst="line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58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5221840" y="3851372"/>
                  <a:ext cx="123470" cy="401023"/>
                </a:xfrm>
                <a:prstGeom prst="line">
                  <a:avLst/>
                </a:prstGeom>
                <a:noFill/>
                <a:ln w="587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59" name="Line 42"/>
                <p:cNvSpPr>
                  <a:spLocks noChangeShapeType="1"/>
                </p:cNvSpPr>
                <p:nvPr/>
              </p:nvSpPr>
              <p:spPr bwMode="auto">
                <a:xfrm>
                  <a:off x="5221840" y="4674845"/>
                  <a:ext cx="123470" cy="401023"/>
                </a:xfrm>
                <a:prstGeom prst="line">
                  <a:avLst/>
                </a:prstGeom>
                <a:noFill/>
                <a:ln w="8890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60" name="Line 43"/>
                <p:cNvSpPr>
                  <a:spLocks noChangeShapeType="1"/>
                </p:cNvSpPr>
                <p:nvPr/>
              </p:nvSpPr>
              <p:spPr bwMode="auto">
                <a:xfrm>
                  <a:off x="5221840" y="4674845"/>
                  <a:ext cx="362247" cy="748983"/>
                </a:xfrm>
                <a:prstGeom prst="line">
                  <a:avLst/>
                </a:prstGeom>
                <a:noFill/>
                <a:ln w="8890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61" name="Line 44"/>
                <p:cNvSpPr>
                  <a:spLocks noChangeShapeType="1"/>
                </p:cNvSpPr>
                <p:nvPr/>
              </p:nvSpPr>
              <p:spPr bwMode="auto">
                <a:xfrm>
                  <a:off x="5221840" y="4674845"/>
                  <a:ext cx="691841" cy="1011229"/>
                </a:xfrm>
                <a:prstGeom prst="line">
                  <a:avLst/>
                </a:prstGeom>
                <a:noFill/>
                <a:ln w="8890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62" name="Line 45"/>
                <p:cNvSpPr>
                  <a:spLocks noChangeShapeType="1"/>
                </p:cNvSpPr>
                <p:nvPr/>
              </p:nvSpPr>
              <p:spPr bwMode="auto">
                <a:xfrm>
                  <a:off x="5345310" y="5075867"/>
                  <a:ext cx="238777" cy="347961"/>
                </a:xfrm>
                <a:prstGeom prst="line">
                  <a:avLst/>
                </a:prstGeom>
                <a:noFill/>
                <a:ln w="17938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63" name="Line 46"/>
                <p:cNvSpPr>
                  <a:spLocks noChangeShapeType="1"/>
                </p:cNvSpPr>
                <p:nvPr/>
              </p:nvSpPr>
              <p:spPr bwMode="auto">
                <a:xfrm>
                  <a:off x="5345310" y="5075867"/>
                  <a:ext cx="568371" cy="610207"/>
                </a:xfrm>
                <a:prstGeom prst="line">
                  <a:avLst/>
                </a:prstGeom>
                <a:noFill/>
                <a:ln w="1492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64" name="Line 47"/>
                <p:cNvSpPr>
                  <a:spLocks noChangeShapeType="1"/>
                </p:cNvSpPr>
                <p:nvPr/>
              </p:nvSpPr>
              <p:spPr bwMode="auto">
                <a:xfrm>
                  <a:off x="5345310" y="5075867"/>
                  <a:ext cx="959189" cy="765310"/>
                </a:xfrm>
                <a:prstGeom prst="line">
                  <a:avLst/>
                </a:prstGeom>
                <a:noFill/>
                <a:ln w="587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65" name="Line 48"/>
                <p:cNvSpPr>
                  <a:spLocks noChangeShapeType="1"/>
                </p:cNvSpPr>
                <p:nvPr/>
              </p:nvSpPr>
              <p:spPr bwMode="auto">
                <a:xfrm>
                  <a:off x="5584087" y="5423828"/>
                  <a:ext cx="329594" cy="262246"/>
                </a:xfrm>
                <a:prstGeom prst="line">
                  <a:avLst/>
                </a:prstGeom>
                <a:noFill/>
                <a:ln w="1492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66" name="Line 49"/>
                <p:cNvSpPr>
                  <a:spLocks noChangeShapeType="1"/>
                </p:cNvSpPr>
                <p:nvPr/>
              </p:nvSpPr>
              <p:spPr bwMode="auto">
                <a:xfrm>
                  <a:off x="5584087" y="5423828"/>
                  <a:ext cx="720412" cy="417349"/>
                </a:xfrm>
                <a:prstGeom prst="line">
                  <a:avLst/>
                </a:prstGeom>
                <a:noFill/>
                <a:ln w="587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67" name="Line 50"/>
                <p:cNvSpPr>
                  <a:spLocks noChangeShapeType="1"/>
                </p:cNvSpPr>
                <p:nvPr/>
              </p:nvSpPr>
              <p:spPr bwMode="auto">
                <a:xfrm>
                  <a:off x="5913681" y="5686074"/>
                  <a:ext cx="390819" cy="155103"/>
                </a:xfrm>
                <a:prstGeom prst="line">
                  <a:avLst/>
                </a:prstGeom>
                <a:noFill/>
                <a:ln w="587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68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6723889" y="5779952"/>
                  <a:ext cx="410206" cy="92858"/>
                </a:xfrm>
                <a:prstGeom prst="line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69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6723889" y="5569747"/>
                  <a:ext cx="775515" cy="303063"/>
                </a:xfrm>
                <a:prstGeom prst="line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70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7134096" y="5569747"/>
                  <a:ext cx="365308" cy="210205"/>
                </a:xfrm>
                <a:prstGeom prst="line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71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7787160" y="4881989"/>
                  <a:ext cx="183674" cy="377553"/>
                </a:xfrm>
                <a:prstGeom prst="line">
                  <a:avLst/>
                </a:prstGeom>
                <a:noFill/>
                <a:ln w="2857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72" name="Oval 55"/>
                <p:cNvSpPr>
                  <a:spLocks noChangeArrowheads="1"/>
                </p:cNvSpPr>
                <p:nvPr/>
              </p:nvSpPr>
              <p:spPr bwMode="auto">
                <a:xfrm>
                  <a:off x="7741242" y="4170761"/>
                  <a:ext cx="581636" cy="581635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73" name="Rectangle 56"/>
                <p:cNvSpPr>
                  <a:spLocks noChangeArrowheads="1"/>
                </p:cNvSpPr>
                <p:nvPr/>
              </p:nvSpPr>
              <p:spPr bwMode="auto">
                <a:xfrm>
                  <a:off x="8348388" y="4403415"/>
                  <a:ext cx="570669" cy="200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n-US" altLang="en-US" sz="1300">
                      <a:solidFill>
                        <a:srgbClr val="000000"/>
                      </a:solidFill>
                      <a:latin typeface="Georgia" panose="02040502050405020303" pitchFamily="18" charset="0"/>
                    </a:rPr>
                    <a:t>Placebo</a:t>
                  </a:r>
                  <a:endParaRPr lang="en-US" alt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74" name="Oval 57"/>
                <p:cNvSpPr>
                  <a:spLocks noChangeArrowheads="1"/>
                </p:cNvSpPr>
                <p:nvPr/>
              </p:nvSpPr>
              <p:spPr bwMode="auto">
                <a:xfrm>
                  <a:off x="7915733" y="3990148"/>
                  <a:ext cx="107144" cy="107144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75" name="Rectangle 58"/>
                <p:cNvSpPr>
                  <a:spLocks noChangeArrowheads="1"/>
                </p:cNvSpPr>
                <p:nvPr/>
              </p:nvSpPr>
              <p:spPr bwMode="auto">
                <a:xfrm>
                  <a:off x="8042264" y="3913617"/>
                  <a:ext cx="512961" cy="200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n-US" altLang="en-US" sz="1300" dirty="0" smtClean="0">
                      <a:solidFill>
                        <a:srgbClr val="000000"/>
                      </a:solidFill>
                      <a:latin typeface="Georgia" panose="02040502050405020303" pitchFamily="18" charset="0"/>
                    </a:rPr>
                    <a:t>O-4mg</a:t>
                  </a:r>
                  <a:endParaRPr lang="en-US" altLang="en-US" dirty="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76" name="Oval 59"/>
                <p:cNvSpPr>
                  <a:spLocks noChangeArrowheads="1"/>
                </p:cNvSpPr>
                <p:nvPr/>
              </p:nvSpPr>
              <p:spPr bwMode="auto">
                <a:xfrm>
                  <a:off x="7751446" y="3631983"/>
                  <a:ext cx="71429" cy="67347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77" name="Rectangle 60"/>
                <p:cNvSpPr>
                  <a:spLocks noChangeArrowheads="1"/>
                </p:cNvSpPr>
                <p:nvPr/>
              </p:nvSpPr>
              <p:spPr bwMode="auto">
                <a:xfrm>
                  <a:off x="7841243" y="3542187"/>
                  <a:ext cx="517770" cy="200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n-US" altLang="en-US" sz="1300" dirty="0" smtClean="0">
                      <a:solidFill>
                        <a:srgbClr val="000000"/>
                      </a:solidFill>
                      <a:latin typeface="Georgia" panose="02040502050405020303" pitchFamily="18" charset="0"/>
                    </a:rPr>
                    <a:t>O-8mg</a:t>
                  </a:r>
                  <a:endParaRPr lang="en-US" altLang="en-US" dirty="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78" name="Oval 61"/>
                <p:cNvSpPr>
                  <a:spLocks noChangeArrowheads="1"/>
                </p:cNvSpPr>
                <p:nvPr/>
              </p:nvSpPr>
              <p:spPr bwMode="auto">
                <a:xfrm>
                  <a:off x="7457567" y="3315655"/>
                  <a:ext cx="83674" cy="80613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79" name="Rectangle 62"/>
                <p:cNvSpPr>
                  <a:spLocks noChangeArrowheads="1"/>
                </p:cNvSpPr>
                <p:nvPr/>
              </p:nvSpPr>
              <p:spPr bwMode="auto">
                <a:xfrm>
                  <a:off x="7560629" y="3231981"/>
                  <a:ext cx="585097" cy="200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n-US" altLang="en-US" sz="1300" dirty="0" smtClean="0">
                      <a:solidFill>
                        <a:srgbClr val="000000"/>
                      </a:solidFill>
                      <a:latin typeface="Georgia" panose="02040502050405020303" pitchFamily="18" charset="0"/>
                    </a:rPr>
                    <a:t>O-16mg</a:t>
                  </a:r>
                  <a:endParaRPr lang="en-US" altLang="en-US" dirty="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80" name="Oval 63"/>
                <p:cNvSpPr>
                  <a:spLocks noChangeArrowheads="1"/>
                </p:cNvSpPr>
                <p:nvPr/>
              </p:nvSpPr>
              <p:spPr bwMode="auto">
                <a:xfrm>
                  <a:off x="7086136" y="3099328"/>
                  <a:ext cx="93878" cy="93878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81" name="Rectangle 64"/>
                <p:cNvSpPr>
                  <a:spLocks noChangeArrowheads="1"/>
                </p:cNvSpPr>
                <p:nvPr/>
              </p:nvSpPr>
              <p:spPr bwMode="auto">
                <a:xfrm>
                  <a:off x="7202464" y="3015654"/>
                  <a:ext cx="490519" cy="200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n-US" altLang="en-US" sz="1300" dirty="0" smtClean="0">
                      <a:solidFill>
                        <a:srgbClr val="000000"/>
                      </a:solidFill>
                      <a:latin typeface="Georgia" panose="02040502050405020303" pitchFamily="18" charset="0"/>
                    </a:rPr>
                    <a:t>O-1mg</a:t>
                  </a:r>
                  <a:endParaRPr lang="en-US" altLang="en-US" dirty="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82" name="Oval 65"/>
                <p:cNvSpPr>
                  <a:spLocks noChangeArrowheads="1"/>
                </p:cNvSpPr>
                <p:nvPr/>
              </p:nvSpPr>
              <p:spPr bwMode="auto">
                <a:xfrm>
                  <a:off x="6720828" y="3050348"/>
                  <a:ext cx="6122" cy="7143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83" name="Rectangle 66"/>
                <p:cNvSpPr>
                  <a:spLocks noChangeArrowheads="1"/>
                </p:cNvSpPr>
                <p:nvPr/>
              </p:nvSpPr>
              <p:spPr bwMode="auto">
                <a:xfrm>
                  <a:off x="6682053" y="2819400"/>
                  <a:ext cx="1003934" cy="200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n-US" altLang="en-US" sz="1300" dirty="0" smtClean="0">
                      <a:solidFill>
                        <a:srgbClr val="000000"/>
                      </a:solidFill>
                      <a:latin typeface="Georgia" panose="02040502050405020303" pitchFamily="18" charset="0"/>
                    </a:rPr>
                    <a:t>O-3mg</a:t>
                  </a:r>
                  <a:endParaRPr lang="en-US" altLang="en-US" dirty="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84" name="Oval 67"/>
                <p:cNvSpPr>
                  <a:spLocks noChangeArrowheads="1"/>
                </p:cNvSpPr>
                <p:nvPr/>
              </p:nvSpPr>
              <p:spPr bwMode="auto">
                <a:xfrm>
                  <a:off x="6516746" y="3097287"/>
                  <a:ext cx="10204" cy="12245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85" name="Rectangle 68"/>
                <p:cNvSpPr>
                  <a:spLocks noChangeArrowheads="1"/>
                </p:cNvSpPr>
                <p:nvPr/>
              </p:nvSpPr>
              <p:spPr bwMode="auto">
                <a:xfrm>
                  <a:off x="5899579" y="2743200"/>
                  <a:ext cx="806021" cy="200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n-US" altLang="en-US" sz="1300" dirty="0" smtClean="0">
                      <a:solidFill>
                        <a:srgbClr val="000000"/>
                      </a:solidFill>
                      <a:latin typeface="Georgia" panose="02040502050405020303" pitchFamily="18" charset="0"/>
                    </a:rPr>
                    <a:t>O-24mg</a:t>
                  </a:r>
                  <a:endParaRPr lang="en-US" altLang="en-US" dirty="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86" name="Oval 69"/>
                <p:cNvSpPr>
                  <a:spLocks noChangeArrowheads="1"/>
                </p:cNvSpPr>
                <p:nvPr/>
              </p:nvSpPr>
              <p:spPr bwMode="auto">
                <a:xfrm>
                  <a:off x="6119805" y="3245246"/>
                  <a:ext cx="22449" cy="26531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87" name="Rectangle 70"/>
                <p:cNvSpPr>
                  <a:spLocks noChangeArrowheads="1"/>
                </p:cNvSpPr>
                <p:nvPr/>
              </p:nvSpPr>
              <p:spPr bwMode="auto">
                <a:xfrm>
                  <a:off x="5560618" y="3024215"/>
                  <a:ext cx="511358" cy="200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n-US" altLang="en-US" sz="1300" dirty="0" smtClean="0">
                      <a:solidFill>
                        <a:srgbClr val="000000"/>
                      </a:solidFill>
                      <a:latin typeface="Georgia" panose="02040502050405020303" pitchFamily="18" charset="0"/>
                    </a:rPr>
                    <a:t>O-2mg</a:t>
                  </a:r>
                  <a:endParaRPr lang="en-US" altLang="en-US" dirty="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88" name="Oval 71"/>
                <p:cNvSpPr>
                  <a:spLocks noChangeArrowheads="1"/>
                </p:cNvSpPr>
                <p:nvPr/>
              </p:nvSpPr>
              <p:spPr bwMode="auto">
                <a:xfrm>
                  <a:off x="5564699" y="3483003"/>
                  <a:ext cx="38776" cy="38776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89" name="Rectangle 72"/>
                <p:cNvSpPr>
                  <a:spLocks noChangeArrowheads="1"/>
                </p:cNvSpPr>
                <p:nvPr/>
              </p:nvSpPr>
              <p:spPr bwMode="auto">
                <a:xfrm>
                  <a:off x="4691569" y="3375674"/>
                  <a:ext cx="1099786" cy="200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n-US" altLang="en-US" sz="1300" dirty="0" smtClean="0">
                      <a:solidFill>
                        <a:srgbClr val="000000"/>
                      </a:solidFill>
                      <a:latin typeface="Georgia" panose="02040502050405020303" pitchFamily="18" charset="0"/>
                    </a:rPr>
                    <a:t>G-0.1mg</a:t>
                  </a:r>
                  <a:endParaRPr lang="en-US" altLang="en-US" dirty="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90" name="Oval 73"/>
                <p:cNvSpPr>
                  <a:spLocks noChangeArrowheads="1"/>
                </p:cNvSpPr>
                <p:nvPr/>
              </p:nvSpPr>
              <p:spPr bwMode="auto">
                <a:xfrm>
                  <a:off x="5315718" y="3822801"/>
                  <a:ext cx="58164" cy="55102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91" name="Rectangle 74"/>
                <p:cNvSpPr>
                  <a:spLocks noChangeArrowheads="1"/>
                </p:cNvSpPr>
                <p:nvPr/>
              </p:nvSpPr>
              <p:spPr bwMode="auto">
                <a:xfrm>
                  <a:off x="4547430" y="3710554"/>
                  <a:ext cx="921367" cy="2030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n-US" altLang="en-US" sz="1300" dirty="0" smtClean="0">
                      <a:solidFill>
                        <a:srgbClr val="000000"/>
                      </a:solidFill>
                      <a:latin typeface="Georgia" panose="02040502050405020303" pitchFamily="18" charset="0"/>
                    </a:rPr>
                    <a:t>G-1mg</a:t>
                  </a:r>
                  <a:endParaRPr lang="en-US" altLang="en-US" dirty="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92" name="Oval 75"/>
                <p:cNvSpPr>
                  <a:spLocks noChangeArrowheads="1"/>
                </p:cNvSpPr>
                <p:nvPr/>
              </p:nvSpPr>
              <p:spPr bwMode="auto">
                <a:xfrm>
                  <a:off x="5190208" y="4219741"/>
                  <a:ext cx="61225" cy="64286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93" name="Rectangle 76"/>
                <p:cNvSpPr>
                  <a:spLocks noChangeArrowheads="1"/>
                </p:cNvSpPr>
                <p:nvPr/>
              </p:nvSpPr>
              <p:spPr bwMode="auto">
                <a:xfrm>
                  <a:off x="4395030" y="4107495"/>
                  <a:ext cx="1089333" cy="200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n-US" altLang="en-US" sz="1300" dirty="0" smtClean="0">
                      <a:solidFill>
                        <a:srgbClr val="000000"/>
                      </a:solidFill>
                      <a:latin typeface="Georgia" panose="02040502050405020303" pitchFamily="18" charset="0"/>
                    </a:rPr>
                    <a:t>G-3mg</a:t>
                  </a:r>
                  <a:endParaRPr lang="en-US" altLang="en-US" dirty="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94" name="Oval 77"/>
                <p:cNvSpPr>
                  <a:spLocks noChangeArrowheads="1"/>
                </p:cNvSpPr>
                <p:nvPr/>
              </p:nvSpPr>
              <p:spPr bwMode="auto">
                <a:xfrm>
                  <a:off x="5157554" y="4610559"/>
                  <a:ext cx="129593" cy="128572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95" name="Rectangle 78"/>
                <p:cNvSpPr>
                  <a:spLocks noChangeArrowheads="1"/>
                </p:cNvSpPr>
                <p:nvPr/>
              </p:nvSpPr>
              <p:spPr bwMode="auto">
                <a:xfrm>
                  <a:off x="4191000" y="4681935"/>
                  <a:ext cx="1211963" cy="200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n-US" altLang="en-US" sz="1300" dirty="0" smtClean="0">
                      <a:solidFill>
                        <a:srgbClr val="000000"/>
                      </a:solidFill>
                      <a:latin typeface="Georgia" panose="02040502050405020303" pitchFamily="18" charset="0"/>
                    </a:rPr>
                    <a:t>D-12.5mg</a:t>
                  </a:r>
                  <a:endParaRPr lang="en-US" altLang="en-US" dirty="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96" name="Oval 79"/>
                <p:cNvSpPr>
                  <a:spLocks noChangeArrowheads="1"/>
                </p:cNvSpPr>
                <p:nvPr/>
              </p:nvSpPr>
              <p:spPr bwMode="auto">
                <a:xfrm>
                  <a:off x="5218779" y="4949336"/>
                  <a:ext cx="248981" cy="252042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97" name="Rectangle 80"/>
                <p:cNvSpPr>
                  <a:spLocks noChangeArrowheads="1"/>
                </p:cNvSpPr>
                <p:nvPr/>
              </p:nvSpPr>
              <p:spPr bwMode="auto">
                <a:xfrm>
                  <a:off x="4395030" y="4952999"/>
                  <a:ext cx="1369618" cy="200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n-US" altLang="en-US" sz="1300" dirty="0" smtClean="0">
                      <a:solidFill>
                        <a:srgbClr val="000000"/>
                      </a:solidFill>
                      <a:latin typeface="Georgia" panose="02040502050405020303" pitchFamily="18" charset="0"/>
                    </a:rPr>
                    <a:t>D-25mg</a:t>
                  </a:r>
                  <a:endParaRPr lang="en-US" altLang="en-US" dirty="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98" name="Oval 81"/>
                <p:cNvSpPr>
                  <a:spLocks noChangeArrowheads="1"/>
                </p:cNvSpPr>
                <p:nvPr/>
              </p:nvSpPr>
              <p:spPr bwMode="auto">
                <a:xfrm>
                  <a:off x="5457556" y="5298317"/>
                  <a:ext cx="252043" cy="252042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99" name="Rectangle 82"/>
                <p:cNvSpPr>
                  <a:spLocks noChangeArrowheads="1"/>
                </p:cNvSpPr>
                <p:nvPr/>
              </p:nvSpPr>
              <p:spPr bwMode="auto">
                <a:xfrm>
                  <a:off x="4691569" y="5333999"/>
                  <a:ext cx="980720" cy="200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n-US" altLang="en-US" sz="1300" dirty="0" smtClean="0">
                      <a:solidFill>
                        <a:srgbClr val="000000"/>
                      </a:solidFill>
                      <a:latin typeface="Georgia" panose="02040502050405020303" pitchFamily="18" charset="0"/>
                    </a:rPr>
                    <a:t>D-50mg</a:t>
                  </a:r>
                  <a:endParaRPr lang="en-US" altLang="en-US" dirty="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00" name="Oval 83"/>
                <p:cNvSpPr>
                  <a:spLocks noChangeArrowheads="1"/>
                </p:cNvSpPr>
                <p:nvPr/>
              </p:nvSpPr>
              <p:spPr bwMode="auto">
                <a:xfrm>
                  <a:off x="5806538" y="5578930"/>
                  <a:ext cx="210205" cy="213267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01" name="Rectangle 84"/>
                <p:cNvSpPr>
                  <a:spLocks noChangeArrowheads="1"/>
                </p:cNvSpPr>
                <p:nvPr/>
              </p:nvSpPr>
              <p:spPr bwMode="auto">
                <a:xfrm>
                  <a:off x="4852230" y="5667344"/>
                  <a:ext cx="1081639" cy="200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n-US" altLang="en-US" sz="1300" dirty="0" smtClean="0">
                      <a:solidFill>
                        <a:srgbClr val="000000"/>
                      </a:solidFill>
                      <a:latin typeface="Georgia" panose="02040502050405020303" pitchFamily="18" charset="0"/>
                    </a:rPr>
                    <a:t>D-100mg</a:t>
                  </a:r>
                  <a:endParaRPr lang="en-US" altLang="en-US" dirty="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02" name="Oval 85"/>
                <p:cNvSpPr>
                  <a:spLocks noChangeArrowheads="1"/>
                </p:cNvSpPr>
                <p:nvPr/>
              </p:nvSpPr>
              <p:spPr bwMode="auto">
                <a:xfrm>
                  <a:off x="6258581" y="5795258"/>
                  <a:ext cx="87756" cy="87755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03" name="Rectangle 86"/>
                <p:cNvSpPr>
                  <a:spLocks noChangeArrowheads="1"/>
                </p:cNvSpPr>
                <p:nvPr/>
              </p:nvSpPr>
              <p:spPr bwMode="auto">
                <a:xfrm>
                  <a:off x="5385631" y="5895944"/>
                  <a:ext cx="1059190" cy="200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n-US" altLang="en-US" sz="1300" dirty="0" smtClean="0">
                      <a:solidFill>
                        <a:srgbClr val="000000"/>
                      </a:solidFill>
                      <a:latin typeface="Georgia" panose="02040502050405020303" pitchFamily="18" charset="0"/>
                    </a:rPr>
                    <a:t>D-200mg</a:t>
                  </a:r>
                  <a:endParaRPr lang="en-US" altLang="en-US" dirty="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04" name="Oval 87"/>
                <p:cNvSpPr>
                  <a:spLocks noChangeArrowheads="1"/>
                </p:cNvSpPr>
                <p:nvPr/>
              </p:nvSpPr>
              <p:spPr bwMode="auto">
                <a:xfrm>
                  <a:off x="6682053" y="5830973"/>
                  <a:ext cx="83674" cy="80613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05" name="Rectangle 88"/>
                <p:cNvSpPr>
                  <a:spLocks noChangeArrowheads="1"/>
                </p:cNvSpPr>
                <p:nvPr/>
              </p:nvSpPr>
              <p:spPr bwMode="auto">
                <a:xfrm>
                  <a:off x="6687675" y="6048344"/>
                  <a:ext cx="1055982" cy="200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n-US" altLang="en-US" sz="1300" dirty="0" smtClean="0">
                      <a:solidFill>
                        <a:srgbClr val="000000"/>
                      </a:solidFill>
                      <a:latin typeface="Georgia" panose="02040502050405020303" pitchFamily="18" charset="0"/>
                    </a:rPr>
                    <a:t>T-2mg</a:t>
                  </a:r>
                  <a:endParaRPr lang="en-US" altLang="en-US" dirty="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06" name="Oval 89"/>
                <p:cNvSpPr>
                  <a:spLocks noChangeArrowheads="1"/>
                </p:cNvSpPr>
                <p:nvPr/>
              </p:nvSpPr>
              <p:spPr bwMode="auto">
                <a:xfrm>
                  <a:off x="7114708" y="5760564"/>
                  <a:ext cx="38776" cy="34694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07" name="Rectangle 90"/>
                <p:cNvSpPr>
                  <a:spLocks noChangeArrowheads="1"/>
                </p:cNvSpPr>
                <p:nvPr/>
              </p:nvSpPr>
              <p:spPr bwMode="auto">
                <a:xfrm>
                  <a:off x="6986281" y="5817707"/>
                  <a:ext cx="485710" cy="200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n-US" altLang="en-US" sz="1300" dirty="0" smtClean="0">
                      <a:solidFill>
                        <a:srgbClr val="000000"/>
                      </a:solidFill>
                      <a:latin typeface="Georgia" panose="02040502050405020303" pitchFamily="18" charset="0"/>
                    </a:rPr>
                    <a:t>T-5mg</a:t>
                  </a:r>
                  <a:endParaRPr lang="en-US" altLang="en-US" dirty="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08" name="Oval 91"/>
                <p:cNvSpPr>
                  <a:spLocks noChangeArrowheads="1"/>
                </p:cNvSpPr>
                <p:nvPr/>
              </p:nvSpPr>
              <p:spPr bwMode="auto">
                <a:xfrm>
                  <a:off x="7486139" y="5556481"/>
                  <a:ext cx="22449" cy="22449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09" name="Rectangle 92"/>
                <p:cNvSpPr>
                  <a:spLocks noChangeArrowheads="1"/>
                </p:cNvSpPr>
                <p:nvPr/>
              </p:nvSpPr>
              <p:spPr bwMode="auto">
                <a:xfrm>
                  <a:off x="7371123" y="5605461"/>
                  <a:ext cx="633187" cy="200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n-US" altLang="en-US" sz="1300" dirty="0" smtClean="0">
                      <a:solidFill>
                        <a:srgbClr val="000000"/>
                      </a:solidFill>
                      <a:latin typeface="Georgia" panose="02040502050405020303" pitchFamily="18" charset="0"/>
                    </a:rPr>
                    <a:t>T-0.5mg</a:t>
                  </a:r>
                  <a:endParaRPr lang="en-US" altLang="en-US" dirty="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10" name="Oval 93"/>
                <p:cNvSpPr>
                  <a:spLocks noChangeArrowheads="1"/>
                </p:cNvSpPr>
                <p:nvPr/>
              </p:nvSpPr>
              <p:spPr bwMode="auto">
                <a:xfrm>
                  <a:off x="7776956" y="5249337"/>
                  <a:ext cx="16327" cy="19388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11" name="Rectangle 94"/>
                <p:cNvSpPr>
                  <a:spLocks noChangeArrowheads="1"/>
                </p:cNvSpPr>
                <p:nvPr/>
              </p:nvSpPr>
              <p:spPr bwMode="auto">
                <a:xfrm>
                  <a:off x="7806549" y="5292195"/>
                  <a:ext cx="650819" cy="200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n-US" altLang="en-US" sz="1300" dirty="0" smtClean="0">
                      <a:solidFill>
                        <a:srgbClr val="000000"/>
                      </a:solidFill>
                      <a:latin typeface="Georgia" panose="02040502050405020303" pitchFamily="18" charset="0"/>
                    </a:rPr>
                    <a:t>R-0.3mg</a:t>
                  </a:r>
                  <a:endParaRPr lang="en-US" altLang="en-US" dirty="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12" name="Oval 95"/>
                <p:cNvSpPr>
                  <a:spLocks noChangeArrowheads="1"/>
                </p:cNvSpPr>
                <p:nvPr/>
              </p:nvSpPr>
              <p:spPr bwMode="auto">
                <a:xfrm>
                  <a:off x="7961652" y="4871785"/>
                  <a:ext cx="15307" cy="16327"/>
                </a:xfrm>
                <a:prstGeom prst="ellipse">
                  <a:avLst/>
                </a:prstGeom>
                <a:solidFill>
                  <a:srgbClr val="0000FF"/>
                </a:solidFill>
                <a:ln w="1905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13" name="Rectangle 96"/>
                <p:cNvSpPr>
                  <a:spLocks noChangeArrowheads="1"/>
                </p:cNvSpPr>
                <p:nvPr/>
              </p:nvSpPr>
              <p:spPr bwMode="auto">
                <a:xfrm>
                  <a:off x="7987162" y="4910560"/>
                  <a:ext cx="654025" cy="200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en-US" altLang="en-US" sz="1300" dirty="0" smtClean="0">
                      <a:solidFill>
                        <a:srgbClr val="000000"/>
                      </a:solidFill>
                      <a:latin typeface="Georgia" panose="02040502050405020303" pitchFamily="18" charset="0"/>
                    </a:rPr>
                    <a:t>R-0.9mg</a:t>
                  </a:r>
                  <a:endParaRPr lang="en-US" altLang="en-US" dirty="0">
                    <a:latin typeface="Georgia" panose="02040502050405020303" pitchFamily="18" charset="0"/>
                  </a:endParaRPr>
                </a:p>
              </p:txBody>
            </p:sp>
          </p:grpSp>
          <p:sp>
            <p:nvSpPr>
              <p:cNvPr id="214" name="Oval 213"/>
              <p:cNvSpPr/>
              <p:nvPr/>
            </p:nvSpPr>
            <p:spPr>
              <a:xfrm rot="7016059">
                <a:off x="7631965" y="4657573"/>
                <a:ext cx="1179359" cy="1014251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382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23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Urba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8704</TotalTime>
  <Words>3155</Words>
  <Application>Microsoft Office PowerPoint</Application>
  <PresentationFormat>On-screen Show (4:3)</PresentationFormat>
  <Paragraphs>1073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Office Theme</vt:lpstr>
      <vt:lpstr>Custom Design</vt:lpstr>
      <vt:lpstr>Urban</vt:lpstr>
      <vt:lpstr>How to Model Different Dose-effects in Networks of Interventions?</vt:lpstr>
      <vt:lpstr>PowerPoint Presentation</vt:lpstr>
      <vt:lpstr>PowerPoint Presentation</vt:lpstr>
      <vt:lpstr>Network Meta-analysis (NMA)</vt:lpstr>
      <vt:lpstr>Network Meta-analysis (NMA)</vt:lpstr>
      <vt:lpstr>Assumptions in NMA</vt:lpstr>
      <vt:lpstr>Assumptions in NMA</vt:lpstr>
      <vt:lpstr>Assumptions in NMA</vt:lpstr>
      <vt:lpstr>Common Dilemma…</vt:lpstr>
      <vt:lpstr>Network Meta-analysis (NMA)</vt:lpstr>
      <vt:lpstr>Common approaches presented in the literature</vt:lpstr>
      <vt:lpstr>Common approaches presented in the literature</vt:lpstr>
      <vt:lpstr>Common approaches presented in the literature</vt:lpstr>
      <vt:lpstr>Types of variance components in NMA</vt:lpstr>
      <vt:lpstr>Modeling dose-effects in NMA</vt:lpstr>
      <vt:lpstr>Modeling dose-effects in NMA</vt:lpstr>
      <vt:lpstr>Illustrative example - Dataset</vt:lpstr>
      <vt:lpstr>Modeling dose-effects in NMA</vt:lpstr>
      <vt:lpstr>Modeling dose-effects in NMA</vt:lpstr>
      <vt:lpstr>Modeling dose-effects in NMA</vt:lpstr>
      <vt:lpstr>Modeling dose-effects in NMA</vt:lpstr>
      <vt:lpstr>Illustrative example - Results</vt:lpstr>
      <vt:lpstr>Illustrative example - Results</vt:lpstr>
      <vt:lpstr>Illustrative example - Results</vt:lpstr>
      <vt:lpstr>Illustrative example - Results</vt:lpstr>
      <vt:lpstr>Illustrative example - SUCRA</vt:lpstr>
      <vt:lpstr>Illustrative example - SUCRA</vt:lpstr>
      <vt:lpstr>Summary</vt:lpstr>
      <vt:lpstr>PowerPoint Presentation</vt:lpstr>
      <vt:lpstr>PowerPoint Presentation</vt:lpstr>
    </vt:vector>
  </TitlesOfParts>
  <Company>St. Michael's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Areti-Angeliki Veroniki</dc:creator>
  <cp:lastModifiedBy>alex fyra</cp:lastModifiedBy>
  <cp:revision>724</cp:revision>
  <dcterms:created xsi:type="dcterms:W3CDTF">2014-11-25T01:35:40Z</dcterms:created>
  <dcterms:modified xsi:type="dcterms:W3CDTF">2015-04-10T23:01:05Z</dcterms:modified>
</cp:coreProperties>
</file>